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306" r:id="rId3"/>
    <p:sldId id="536" r:id="rId4"/>
    <p:sldId id="540" r:id="rId5"/>
    <p:sldId id="539" r:id="rId6"/>
    <p:sldId id="535" r:id="rId7"/>
    <p:sldId id="537" r:id="rId8"/>
    <p:sldId id="541" r:id="rId9"/>
    <p:sldId id="281" r:id="rId10"/>
    <p:sldId id="282" r:id="rId11"/>
    <p:sldId id="283" r:id="rId12"/>
    <p:sldId id="285" r:id="rId13"/>
    <p:sldId id="286" r:id="rId14"/>
    <p:sldId id="292" r:id="rId15"/>
    <p:sldId id="532" r:id="rId16"/>
    <p:sldId id="53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D8117D"/>
    <a:srgbClr val="00FFFF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9"/>
    <p:restoredTop sz="94801"/>
  </p:normalViewPr>
  <p:slideViewPr>
    <p:cSldViewPr snapToGrid="0" snapToObjects="1">
      <p:cViewPr varScale="1">
        <p:scale>
          <a:sx n="186" d="100"/>
          <a:sy n="186" d="100"/>
        </p:scale>
        <p:origin x="15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10/18/21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467400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Solution: User Stories (USs)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“... a chunk of functionality (some people use the</a:t>
            </a:r>
          </a:p>
          <a:p>
            <a:pPr algn="ctr" eaLnBrk="1" hangingPunct="1"/>
            <a:r>
              <a:rPr lang="en-US" altLang="en-US" sz="2800" dirty="0"/>
              <a:t>word </a:t>
            </a:r>
            <a:r>
              <a:rPr lang="en-US" altLang="en-US" sz="2800" i="1" dirty="0"/>
              <a:t>feature</a:t>
            </a:r>
            <a:r>
              <a:rPr lang="en-US" altLang="en-US" sz="2800" dirty="0"/>
              <a:t>) that is of value to the customer.”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1543050" y="2528888"/>
            <a:ext cx="6057900" cy="39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 rot="5400000">
            <a:off x="6917531" y="5529025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6B50D-822E-194F-9E75-0FDEFD127A3D}"/>
              </a:ext>
            </a:extLst>
          </p:cNvPr>
          <p:cNvSpPr txBox="1"/>
          <p:nvPr/>
        </p:nvSpPr>
        <p:spPr>
          <a:xfrm>
            <a:off x="0" y="6488668"/>
            <a:ext cx="650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Kent Beck &amp; Martin Fowler,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Planning Extreme Programming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5DC61C-DC74-0046-B7DD-694BA00CB883}"/>
              </a:ext>
            </a:extLst>
          </p:cNvPr>
          <p:cNvGrpSpPr/>
          <p:nvPr/>
        </p:nvGrpSpPr>
        <p:grpSpPr>
          <a:xfrm>
            <a:off x="0" y="814388"/>
            <a:ext cx="9144000" cy="5292725"/>
            <a:chOff x="0" y="814388"/>
            <a:chExt cx="9144000" cy="5292725"/>
          </a:xfrm>
        </p:grpSpPr>
        <p:sp>
          <p:nvSpPr>
            <p:cNvPr id="9" name="Rectangle 8"/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48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618622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326655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557664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6569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457200" y="132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 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457200" y="1433944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i="1" dirty="0">
                <a:ea typeface="ＭＳ Ｐゴシック" charset="-128"/>
              </a:rPr>
              <a:t>As a </a:t>
            </a:r>
            <a:r>
              <a:rPr lang="en-US" altLang="en-US" sz="3600" dirty="0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 sz="3600" i="1" dirty="0">
                <a:ea typeface="ＭＳ Ｐゴシック" charset="-128"/>
              </a:rPr>
              <a:t>, I want </a:t>
            </a:r>
            <a:r>
              <a:rPr lang="en-US" altLang="en-US" sz="3600" dirty="0">
                <a:solidFill>
                  <a:srgbClr val="FF00FF"/>
                </a:solidFill>
                <a:ea typeface="ＭＳ Ｐゴシック" charset="-128"/>
              </a:rPr>
              <a:t>&lt;what&gt; </a:t>
            </a:r>
            <a:r>
              <a:rPr lang="en-US" altLang="en-US" sz="3600" i="1" dirty="0">
                <a:ea typeface="ＭＳ Ｐゴシック" charset="-128"/>
              </a:rPr>
              <a:t>so that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 sz="3600" i="1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sz="1200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charset="-128"/>
              </a:rPr>
              <a:t>Examples 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user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backup my entire hard drive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won't lose data if my system breaks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an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Editor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review content before it is published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assure it is optimized with correct grammar and tone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Content Owner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be able to create product content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provide information and market to customers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Description Examples: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Title Template: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 dirty="0">
                <a:ea typeface="ＭＳ Ｐゴシック" charset="-128"/>
              </a:rPr>
              <a:t> + </a:t>
            </a:r>
            <a:r>
              <a:rPr lang="en-US" altLang="en-US" dirty="0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User Story Dos &amp; Don’ts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1FFA9A8-B8C6-E147-B051-668374A66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425756"/>
              </p:ext>
            </p:extLst>
          </p:nvPr>
        </p:nvGraphicFramePr>
        <p:xfrm>
          <a:off x="130628" y="1203592"/>
          <a:ext cx="886493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2465">
                  <a:extLst>
                    <a:ext uri="{9D8B030D-6E8A-4147-A177-3AD203B41FA5}">
                      <a16:colId xmlns:a16="http://schemas.microsoft.com/office/drawing/2014/main" val="514717478"/>
                    </a:ext>
                  </a:extLst>
                </a:gridCol>
                <a:gridCol w="4432465">
                  <a:extLst>
                    <a:ext uri="{9D8B030D-6E8A-4147-A177-3AD203B41FA5}">
                      <a16:colId xmlns:a16="http://schemas.microsoft.com/office/drawing/2014/main" val="1663544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Do...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Don't...</a:t>
                      </a:r>
                    </a:p>
                  </a:txBody>
                  <a:tcPr marL="79608" marR="796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Describe </a:t>
                      </a:r>
                      <a:r>
                        <a:rPr lang="en-US" sz="2000" u="sng" dirty="0"/>
                        <a:t>one</a:t>
                      </a:r>
                      <a:r>
                        <a:rPr lang="en-US" sz="2000" dirty="0"/>
                        <a:t> thing that the software needs to do for the customer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 what essentially amount to groups of features (even if all are related)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 language that </a:t>
                      </a:r>
                      <a:r>
                        <a:rPr lang="en-US" sz="2000" u="sng" dirty="0"/>
                        <a:t>the customer understands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technical terms that are unfamiliar to the customer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Ensure "</a:t>
                      </a:r>
                      <a:r>
                        <a:rPr lang="en-US" sz="2000" u="sng" dirty="0"/>
                        <a:t>written by the customer</a:t>
                      </a:r>
                      <a:r>
                        <a:rPr lang="en-US" sz="2000" dirty="0"/>
                        <a:t>" (at least figuratively speaking)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Invent requirements that the customer never actually asked for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Keep short – generally no more than three sentences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a long essay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requirements (not design)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Mention specific implementation technologies or user-interface elements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9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489961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Principle: Keep requirements customer-oriented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E47EE-B070-574E-B4D6-AA172B43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56" y="6056721"/>
            <a:ext cx="6129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Note: USs are for </a:t>
            </a:r>
            <a:r>
              <a:rPr lang="en-US" altLang="en-US" b="1" i="1" dirty="0">
                <a:solidFill>
                  <a:srgbClr val="FF00FF"/>
                </a:solidFill>
              </a:rPr>
              <a:t>functional</a:t>
            </a:r>
            <a:r>
              <a:rPr lang="en-US" altLang="en-US" b="1" dirty="0">
                <a:solidFill>
                  <a:srgbClr val="FF00FF"/>
                </a:solidFill>
              </a:rPr>
              <a:t> requirements only</a:t>
            </a:r>
          </a:p>
        </p:txBody>
      </p:sp>
    </p:spTree>
    <p:extLst>
      <p:ext uri="{BB962C8B-B14F-4D97-AF65-F5344CB8AC3E}">
        <p14:creationId xmlns:p14="http://schemas.microsoft.com/office/powerpoint/2010/main" val="25997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definition and types</a:t>
            </a:r>
          </a:p>
          <a:p>
            <a:r>
              <a:rPr lang="en-US" dirty="0"/>
              <a:t>User stories</a:t>
            </a:r>
          </a:p>
          <a:p>
            <a:r>
              <a:rPr lang="en-US" dirty="0"/>
              <a:t>US title and description templates</a:t>
            </a:r>
          </a:p>
          <a:p>
            <a:r>
              <a:rPr lang="en-US" dirty="0"/>
              <a:t>Qualities of good USs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50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What customers want...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Meets their needs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time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budget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C19A6-E6A7-8B45-BBE0-0B781E4BD3B4}"/>
              </a:ext>
            </a:extLst>
          </p:cNvPr>
          <p:cNvGrpSpPr/>
          <p:nvPr/>
        </p:nvGrpSpPr>
        <p:grpSpPr>
          <a:xfrm>
            <a:off x="2692400" y="2868460"/>
            <a:ext cx="5982293" cy="1901891"/>
            <a:chOff x="2692400" y="2868460"/>
            <a:chExt cx="5982293" cy="190189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43EE69-2B8A-6D47-AED5-8DC843BC322C}"/>
                </a:ext>
              </a:extLst>
            </p:cNvPr>
            <p:cNvSpPr/>
            <p:nvPr/>
          </p:nvSpPr>
          <p:spPr>
            <a:xfrm>
              <a:off x="2692400" y="2868460"/>
              <a:ext cx="3759200" cy="713984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97A5BB-3864-6F4B-9FEB-893AA47C3B5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915" y="3582444"/>
              <a:ext cx="476685" cy="654050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CEF4D-4033-2544-A644-2D6AF5C57B3A}"/>
                </a:ext>
              </a:extLst>
            </p:cNvPr>
            <p:cNvSpPr txBox="1"/>
            <p:nvPr/>
          </p:nvSpPr>
          <p:spPr>
            <a:xfrm>
              <a:off x="5974915" y="4185576"/>
              <a:ext cx="26997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40FF"/>
                  </a:solidFill>
                </a:rPr>
                <a:t>Requirements</a:t>
              </a:r>
              <a:r>
                <a:rPr lang="en-US" sz="3200" dirty="0">
                  <a:solidFill>
                    <a:srgbClr val="FF40FF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5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"express the </a:t>
            </a:r>
            <a:r>
              <a:rPr lang="en-US" dirty="0">
                <a:solidFill>
                  <a:srgbClr val="00FFFF"/>
                </a:solidFill>
              </a:rPr>
              <a:t>needs</a:t>
            </a:r>
            <a:r>
              <a:rPr lang="en-US" dirty="0"/>
              <a:t> and </a:t>
            </a:r>
            <a:r>
              <a:rPr lang="en-US" dirty="0">
                <a:solidFill>
                  <a:srgbClr val="00FFFF"/>
                </a:solidFill>
              </a:rPr>
              <a:t>constraints</a:t>
            </a:r>
            <a:br>
              <a:rPr lang="en-US" dirty="0"/>
            </a:br>
            <a:r>
              <a:rPr lang="en-US" dirty="0"/>
              <a:t>placed on a </a:t>
            </a:r>
            <a:r>
              <a:rPr lang="en-US" dirty="0">
                <a:solidFill>
                  <a:srgbClr val="00FFFF"/>
                </a:solidFill>
              </a:rPr>
              <a:t>software product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contribute to the solution </a:t>
            </a:r>
            <a:br>
              <a:rPr lang="en-US" dirty="0"/>
            </a:br>
            <a:r>
              <a:rPr lang="en-US" dirty="0"/>
              <a:t>of some real-world problem"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28707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1FA1-87DE-AD4C-AE21-6083944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CC9-8FE2-7842-8351-885D658C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24374" cy="4525963"/>
          </a:xfrm>
        </p:spPr>
        <p:txBody>
          <a:bodyPr/>
          <a:lstStyle/>
          <a:p>
            <a:r>
              <a:rPr lang="en-US" dirty="0"/>
              <a:t>Missing/incorrect requirements</a:t>
            </a:r>
          </a:p>
          <a:p>
            <a:r>
              <a:rPr lang="en-US" dirty="0"/>
              <a:t>Changing requirements</a:t>
            </a:r>
          </a:p>
          <a:p>
            <a:r>
              <a:rPr lang="en-US" dirty="0"/>
              <a:t>Ambiguous/conflicting requirements</a:t>
            </a:r>
          </a:p>
          <a:p>
            <a:r>
              <a:rPr lang="en-US" dirty="0"/>
              <a:t>Untestable requirements</a:t>
            </a:r>
          </a:p>
          <a:p>
            <a:r>
              <a:rPr lang="en-US" dirty="0"/>
              <a:t>Too many requirements </a:t>
            </a:r>
            <a:r>
              <a:rPr lang="en-US" sz="2000" dirty="0"/>
              <a:t>("bag of leaves")</a:t>
            </a:r>
          </a:p>
          <a:p>
            <a:r>
              <a:rPr lang="en-US" dirty="0"/>
              <a:t>Loss of traceability </a:t>
            </a:r>
            <a:r>
              <a:rPr lang="en-US" sz="2000" dirty="0"/>
              <a:t>(back to source and forward to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93885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  <a:br>
              <a:rPr lang="en-US" dirty="0"/>
            </a:br>
            <a:r>
              <a:rPr lang="en-US" dirty="0"/>
              <a:t>SWEBOK Knowledge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Elicitation</a:t>
            </a:r>
            <a:r>
              <a:rPr lang="en-US" dirty="0"/>
              <a:t>: Where to get them, how to gather</a:t>
            </a:r>
          </a:p>
          <a:p>
            <a:r>
              <a:rPr lang="en-US" dirty="0">
                <a:solidFill>
                  <a:srgbClr val="00FFFF"/>
                </a:solidFill>
              </a:rPr>
              <a:t>Analysis</a:t>
            </a:r>
            <a:r>
              <a:rPr lang="en-US" dirty="0"/>
              <a:t>: Categorizing, modeling, resolving conflicts</a:t>
            </a:r>
          </a:p>
          <a:p>
            <a:r>
              <a:rPr lang="en-US" dirty="0">
                <a:solidFill>
                  <a:srgbClr val="00FFFF"/>
                </a:solidFill>
              </a:rPr>
              <a:t>Specification</a:t>
            </a:r>
            <a:r>
              <a:rPr lang="en-US" dirty="0"/>
              <a:t>: Documenting</a:t>
            </a:r>
          </a:p>
          <a:p>
            <a:r>
              <a:rPr lang="en-US" dirty="0">
                <a:solidFill>
                  <a:srgbClr val="00FFFF"/>
                </a:solidFill>
              </a:rPr>
              <a:t>Validation</a:t>
            </a:r>
            <a:r>
              <a:rPr lang="en-US" dirty="0"/>
              <a:t>: Checking correctness</a:t>
            </a:r>
          </a:p>
          <a:p>
            <a:r>
              <a:rPr lang="en-US" dirty="0">
                <a:solidFill>
                  <a:srgbClr val="00FFFF"/>
                </a:solidFill>
              </a:rPr>
              <a:t>Management</a:t>
            </a:r>
            <a:r>
              <a:rPr lang="en-US" dirty="0"/>
              <a:t>: Coping with change, traceability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597354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  <a:p>
            <a:pPr lvl="1"/>
            <a:r>
              <a:rPr lang="en-US" dirty="0"/>
              <a:t>AKA the “-</a:t>
            </a:r>
            <a:r>
              <a:rPr lang="en-US" dirty="0" err="1"/>
              <a:t>ilities</a:t>
            </a:r>
            <a:r>
              <a:rPr lang="en-US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20119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50F-D7E9-6A49-ADB6-7C16938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FURPS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C2FF-8E8B-A64E-97F7-FFD1B71D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F</a:t>
            </a:r>
            <a:r>
              <a:rPr lang="en-US" dirty="0">
                <a:solidFill>
                  <a:srgbClr val="00FFFF"/>
                </a:solidFill>
              </a:rPr>
              <a:t>unctional</a:t>
            </a:r>
            <a:r>
              <a:rPr lang="en-US" dirty="0"/>
              <a:t>: features, capabilities, security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U</a:t>
            </a:r>
            <a:r>
              <a:rPr lang="en-US" dirty="0">
                <a:solidFill>
                  <a:srgbClr val="00FFFF"/>
                </a:solidFill>
              </a:rPr>
              <a:t>sability</a:t>
            </a:r>
            <a:r>
              <a:rPr lang="en-US" dirty="0"/>
              <a:t>: human factors, help, documentation</a:t>
            </a:r>
          </a:p>
          <a:p>
            <a:r>
              <a:rPr lang="en-US" u="sng" dirty="0">
                <a:solidFill>
                  <a:srgbClr val="00FFFF"/>
                </a:solidFill>
              </a:rPr>
              <a:t>R</a:t>
            </a:r>
            <a:r>
              <a:rPr lang="en-US" dirty="0">
                <a:solidFill>
                  <a:srgbClr val="00FFFF"/>
                </a:solidFill>
              </a:rPr>
              <a:t>eliability</a:t>
            </a:r>
            <a:r>
              <a:rPr lang="en-US" dirty="0"/>
              <a:t>: frequency of failure, recoverability, predictability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P</a:t>
            </a:r>
            <a:r>
              <a:rPr lang="en-US" dirty="0">
                <a:solidFill>
                  <a:srgbClr val="00FFFF"/>
                </a:solidFill>
              </a:rPr>
              <a:t>erformance</a:t>
            </a:r>
            <a:r>
              <a:rPr lang="en-US" dirty="0"/>
              <a:t>: response times, throughput, accuracy, availability, resource usage</a:t>
            </a:r>
          </a:p>
          <a:p>
            <a:r>
              <a:rPr lang="en-US" u="sng" dirty="0">
                <a:solidFill>
                  <a:srgbClr val="00FFFF"/>
                </a:solidFill>
              </a:rPr>
              <a:t>S</a:t>
            </a:r>
            <a:r>
              <a:rPr lang="en-US" dirty="0">
                <a:solidFill>
                  <a:srgbClr val="00FFFF"/>
                </a:solidFill>
              </a:rPr>
              <a:t>upportability</a:t>
            </a:r>
            <a:r>
              <a:rPr lang="en-US" dirty="0"/>
              <a:t>: adaptability, maintainability, internationalization, configurability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B2ADBD-6C5C-FB42-A8EB-B4C781916618}"/>
              </a:ext>
            </a:extLst>
          </p:cNvPr>
          <p:cNvGrpSpPr/>
          <p:nvPr/>
        </p:nvGrpSpPr>
        <p:grpSpPr>
          <a:xfrm>
            <a:off x="263047" y="2141951"/>
            <a:ext cx="8423753" cy="4212940"/>
            <a:chOff x="263047" y="2141951"/>
            <a:chExt cx="8423753" cy="42129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9B5C935-1164-9245-91D7-EF3590B9134A}"/>
                </a:ext>
              </a:extLst>
            </p:cNvPr>
            <p:cNvSpPr/>
            <p:nvPr/>
          </p:nvSpPr>
          <p:spPr>
            <a:xfrm>
              <a:off x="263047" y="2141951"/>
              <a:ext cx="8423753" cy="3331923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342FEF-BED4-E648-B40D-103B7014184C}"/>
                </a:ext>
              </a:extLst>
            </p:cNvPr>
            <p:cNvSpPr txBox="1"/>
            <p:nvPr/>
          </p:nvSpPr>
          <p:spPr>
            <a:xfrm>
              <a:off x="2261785" y="5831671"/>
              <a:ext cx="4426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Non-functional requirements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13C9A-18FE-F045-941C-0825DCA0BD4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4474923" y="5473874"/>
              <a:ext cx="1" cy="357797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6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  <a:p>
            <a:pPr lvl="1"/>
            <a:r>
              <a:rPr lang="en-US" dirty="0"/>
              <a:t>AKA the “</a:t>
            </a:r>
            <a:r>
              <a:rPr lang="en-US" dirty="0" err="1"/>
              <a:t>ilities</a:t>
            </a:r>
            <a:r>
              <a:rPr lang="en-US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85179E-9515-6A44-8DAF-B1F87DAD7F9A}"/>
              </a:ext>
            </a:extLst>
          </p:cNvPr>
          <p:cNvGrpSpPr/>
          <p:nvPr/>
        </p:nvGrpSpPr>
        <p:grpSpPr>
          <a:xfrm>
            <a:off x="5348896" y="2575137"/>
            <a:ext cx="2440590" cy="654706"/>
            <a:chOff x="5348896" y="2575137"/>
            <a:chExt cx="2440590" cy="6547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A73395-0488-4F46-8281-C4D955721380}"/>
                </a:ext>
              </a:extLst>
            </p:cNvPr>
            <p:cNvSpPr txBox="1"/>
            <p:nvPr/>
          </p:nvSpPr>
          <p:spPr>
            <a:xfrm>
              <a:off x="5864535" y="2645068"/>
              <a:ext cx="1924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</a:rPr>
                <a:t>Our focus!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EC8042-1ED6-D54F-A83C-C7F0F3F320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8896" y="2575137"/>
              <a:ext cx="536264" cy="270036"/>
            </a:xfrm>
            <a:prstGeom prst="straightConnector1">
              <a:avLst/>
            </a:prstGeom>
            <a:ln w="5715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ultiply 10">
            <a:extLst>
              <a:ext uri="{FF2B5EF4-FFF2-40B4-BE49-F238E27FC236}">
                <a16:creationId xmlns:a16="http://schemas.microsoft.com/office/drawing/2014/main" id="{D35EBABC-9CF2-1844-9D8C-C9B54D73F561}"/>
              </a:ext>
            </a:extLst>
          </p:cNvPr>
          <p:cNvSpPr/>
          <p:nvPr/>
        </p:nvSpPr>
        <p:spPr>
          <a:xfrm>
            <a:off x="1864945" y="2794134"/>
            <a:ext cx="4847008" cy="3046080"/>
          </a:xfrm>
          <a:prstGeom prst="mathMultiply">
            <a:avLst>
              <a:gd name="adj1" fmla="val 3919"/>
            </a:avLst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Functional Requirements: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Key Problems of Interest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Figure out what features customers want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Not make false/incorrect assumptions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Document requirements to facilitate communication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Within team and with customers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Chunk work into bite-sized pieces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work can be divided up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system can be built incrementally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So estimates are remotely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8087</TotalTime>
  <Words>643</Words>
  <Application>Microsoft Macintosh PowerPoint</Application>
  <PresentationFormat>On-screen Show (4:3)</PresentationFormat>
  <Paragraphs>102</Paragraphs>
  <Slides>16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 Black </vt:lpstr>
      <vt:lpstr>PowerPoint Presentation</vt:lpstr>
      <vt:lpstr>PowerPoint Presentation</vt:lpstr>
      <vt:lpstr>Software Requirements</vt:lpstr>
      <vt:lpstr>Requirements Problems</vt:lpstr>
      <vt:lpstr>Software Requirements SWEBOK Knowledge Area</vt:lpstr>
      <vt:lpstr>Types of Requirements</vt:lpstr>
      <vt:lpstr>FURPS Classification</vt:lpstr>
      <vt:lpstr>Types of Requirements</vt:lpstr>
      <vt:lpstr>Functional Requirements: Key Problems of Interest</vt:lpstr>
      <vt:lpstr>PowerPoint Presentation</vt:lpstr>
      <vt:lpstr>Flight-Booking System Example</vt:lpstr>
      <vt:lpstr>US Description Template</vt:lpstr>
      <vt:lpstr>Description Examples: Who and What</vt:lpstr>
      <vt:lpstr>US Title Template: Verb + Noun</vt:lpstr>
      <vt:lpstr>User Story Dos &amp; Don’ts</vt:lpstr>
      <vt:lpstr>Summary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160</cp:revision>
  <dcterms:created xsi:type="dcterms:W3CDTF">2013-09-29T23:43:57Z</dcterms:created>
  <dcterms:modified xsi:type="dcterms:W3CDTF">2021-10-18T15:39:19Z</dcterms:modified>
</cp:coreProperties>
</file>