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68" r:id="rId2"/>
    <p:sldId id="258" r:id="rId3"/>
    <p:sldId id="260" r:id="rId4"/>
    <p:sldId id="256" r:id="rId5"/>
    <p:sldId id="257" r:id="rId6"/>
    <p:sldId id="261" r:id="rId7"/>
    <p:sldId id="259" r:id="rId8"/>
    <p:sldId id="262" r:id="rId9"/>
    <p:sldId id="263" r:id="rId10"/>
    <p:sldId id="264" r:id="rId11"/>
    <p:sldId id="265" r:id="rId12"/>
    <p:sldId id="266" r:id="rId13"/>
    <p:sldId id="267" r:id="rId14"/>
    <p:sldId id="269" r:id="rId15"/>
    <p:sldId id="270" r:id="rId16"/>
    <p:sldId id="271" r:id="rId17"/>
    <p:sldId id="273" r:id="rId18"/>
    <p:sldId id="274" r:id="rId19"/>
    <p:sldId id="275" r:id="rId20"/>
    <p:sldId id="286" r:id="rId21"/>
    <p:sldId id="296"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95" r:id="rId35"/>
    <p:sldId id="294" r:id="rId36"/>
    <p:sldId id="289" r:id="rId37"/>
    <p:sldId id="290" r:id="rId38"/>
    <p:sldId id="291" r:id="rId39"/>
    <p:sldId id="292" r:id="rId40"/>
    <p:sldId id="293" r:id="rId41"/>
    <p:sldId id="300"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0000"/>
    <a:srgbClr val="1E1E1E"/>
    <a:srgbClr val="91CAF7"/>
    <a:srgbClr val="FFFF00"/>
    <a:srgbClr val="6A9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0985"/>
  </p:normalViewPr>
  <p:slideViewPr>
    <p:cSldViewPr snapToGrid="0" snapToObjects="1">
      <p:cViewPr>
        <p:scale>
          <a:sx n="124" d="100"/>
          <a:sy n="124" d="100"/>
        </p:scale>
        <p:origin x="2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EDC6A-4371-8B41-B72A-244799B8D29E}" type="datetimeFigureOut">
              <a:rPr lang="en-US" smtClean="0"/>
              <a:t>9/27/21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F3190-1DC8-8E41-A955-68FBB5731DC1}" type="slidenum">
              <a:rPr lang="en-US" smtClean="0"/>
              <a:t>‹#›</a:t>
            </a:fld>
            <a:endParaRPr lang="en-US"/>
          </a:p>
        </p:txBody>
      </p:sp>
    </p:spTree>
    <p:extLst>
      <p:ext uri="{BB962C8B-B14F-4D97-AF65-F5344CB8AC3E}">
        <p14:creationId xmlns:p14="http://schemas.microsoft.com/office/powerpoint/2010/main" val="5417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"Social Network Analysis Visualization" by Martin Grandjean, used under CC BY-SA 3.0 / Cropped</a:t>
            </a:r>
          </a:p>
        </p:txBody>
      </p:sp>
      <p:sp>
        <p:nvSpPr>
          <p:cNvPr id="4" name="Slide Number Placeholder 3"/>
          <p:cNvSpPr>
            <a:spLocks noGrp="1"/>
          </p:cNvSpPr>
          <p:nvPr>
            <p:ph type="sldNum" sz="quarter" idx="5"/>
          </p:nvPr>
        </p:nvSpPr>
        <p:spPr/>
        <p:txBody>
          <a:bodyPr/>
          <a:lstStyle/>
          <a:p>
            <a:fld id="{324F3190-1DC8-8E41-A955-68FBB5731DC1}" type="slidenum">
              <a:rPr lang="en-US" smtClean="0"/>
              <a:t>1</a:t>
            </a:fld>
            <a:endParaRPr lang="en-US"/>
          </a:p>
        </p:txBody>
      </p:sp>
    </p:spTree>
    <p:extLst>
      <p:ext uri="{BB962C8B-B14F-4D97-AF65-F5344CB8AC3E}">
        <p14:creationId xmlns:p14="http://schemas.microsoft.com/office/powerpoint/2010/main" val="411323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association name helps to describe what the association means or what purpose the association serves.</a:t>
            </a:r>
          </a:p>
          <a:p>
            <a:pPr marL="171450" indent="-171450">
              <a:buFont typeface="Arial" panose="020B0604020202020204" pitchFamily="34" charset="0"/>
              <a:buChar char="•"/>
            </a:pPr>
            <a:r>
              <a:rPr lang="en-US" dirty="0"/>
              <a:t>The triangle specifies the reading direction for the association.</a:t>
            </a:r>
          </a:p>
          <a:p>
            <a:pPr marL="171450" indent="-171450">
              <a:buFont typeface="Arial" panose="020B0604020202020204" pitchFamily="34" charset="0"/>
              <a:buChar char="•"/>
            </a:pPr>
            <a:r>
              <a:rPr lang="en-US" dirty="0"/>
              <a:t>In this case, we would read it as “Quiz has Question”.</a:t>
            </a:r>
          </a:p>
          <a:p>
            <a:pPr marL="171450" indent="-171450">
              <a:buFont typeface="Arial" panose="020B0604020202020204" pitchFamily="34" charset="0"/>
              <a:buChar char="•"/>
            </a:pPr>
            <a:r>
              <a:rPr lang="en-US" dirty="0"/>
              <a:t>If we wanted to read it in the other direction, it would be “Question belongs to Quiz”.</a:t>
            </a:r>
          </a:p>
          <a:p>
            <a:pPr marL="171450" indent="-171450">
              <a:buFont typeface="Arial" panose="020B0604020202020204" pitchFamily="34" charset="0"/>
              <a:buChar char="•"/>
            </a:pPr>
            <a:r>
              <a:rPr lang="en-US" dirty="0"/>
              <a:t>For modeling Rails model classes, our association names will always be “has”.</a:t>
            </a:r>
          </a:p>
        </p:txBody>
      </p:sp>
      <p:sp>
        <p:nvSpPr>
          <p:cNvPr id="4" name="Slide Number Placeholder 3"/>
          <p:cNvSpPr>
            <a:spLocks noGrp="1"/>
          </p:cNvSpPr>
          <p:nvPr>
            <p:ph type="sldNum" sz="quarter" idx="5"/>
          </p:nvPr>
        </p:nvSpPr>
        <p:spPr/>
        <p:txBody>
          <a:bodyPr/>
          <a:lstStyle/>
          <a:p>
            <a:fld id="{324F3190-1DC8-8E41-A955-68FBB5731DC1}" type="slidenum">
              <a:rPr lang="en-US" smtClean="0"/>
              <a:t>10</a:t>
            </a:fld>
            <a:endParaRPr lang="en-US"/>
          </a:p>
        </p:txBody>
      </p:sp>
    </p:spTree>
    <p:extLst>
      <p:ext uri="{BB962C8B-B14F-4D97-AF65-F5344CB8AC3E}">
        <p14:creationId xmlns:p14="http://schemas.microsoft.com/office/powerpoint/2010/main" val="302737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“1” and “*” annotations are called multiplicities.</a:t>
            </a:r>
          </a:p>
          <a:p>
            <a:pPr marL="171450" indent="-171450">
              <a:buFont typeface="Arial" panose="020B0604020202020204" pitchFamily="34" charset="0"/>
              <a:buChar char="•"/>
            </a:pPr>
            <a:r>
              <a:rPr lang="en-US" dirty="0"/>
              <a:t>Multiplicities constrain how the links between objects can be created.</a:t>
            </a:r>
          </a:p>
          <a:p>
            <a:pPr marL="171450" indent="-171450">
              <a:buFont typeface="Arial" panose="020B0604020202020204" pitchFamily="34" charset="0"/>
              <a:buChar char="•"/>
            </a:pPr>
            <a:r>
              <a:rPr lang="en-US" dirty="0"/>
              <a:t>The “1” annotation means </a:t>
            </a:r>
            <a:r>
              <a:rPr lang="en-US" i="1" dirty="0"/>
              <a:t>exactly 1</a:t>
            </a:r>
            <a:r>
              <a:rPr lang="en-US" i="0" dirty="0"/>
              <a:t>.</a:t>
            </a:r>
          </a:p>
          <a:p>
            <a:pPr marL="171450" indent="-171450">
              <a:buFont typeface="Arial" panose="020B0604020202020204" pitchFamily="34" charset="0"/>
              <a:buChar char="•"/>
            </a:pPr>
            <a:r>
              <a:rPr lang="en-US" i="0" dirty="0"/>
              <a:t>The “*” annotation means </a:t>
            </a:r>
            <a:r>
              <a:rPr lang="en-US" i="1" dirty="0"/>
              <a:t>zero or more</a:t>
            </a:r>
            <a:r>
              <a:rPr lang="en-US" i="0" dirty="0"/>
              <a:t>.</a:t>
            </a:r>
            <a:endParaRPr lang="en-US" dirty="0"/>
          </a:p>
          <a:p>
            <a:pPr marL="171450" indent="-171450">
              <a:buFont typeface="Arial" panose="020B0604020202020204" pitchFamily="34" charset="0"/>
              <a:buChar char="•"/>
            </a:pPr>
            <a:r>
              <a:rPr lang="en-US" dirty="0"/>
              <a:t>To interpret the meaning of these multiplicities with respect to the classes in the diagram, there is a special way of constructing a sentence that uses them.</a:t>
            </a:r>
          </a:p>
        </p:txBody>
      </p:sp>
      <p:sp>
        <p:nvSpPr>
          <p:cNvPr id="4" name="Slide Number Placeholder 3"/>
          <p:cNvSpPr>
            <a:spLocks noGrp="1"/>
          </p:cNvSpPr>
          <p:nvPr>
            <p:ph type="sldNum" sz="quarter" idx="5"/>
          </p:nvPr>
        </p:nvSpPr>
        <p:spPr/>
        <p:txBody>
          <a:bodyPr/>
          <a:lstStyle/>
          <a:p>
            <a:fld id="{324F3190-1DC8-8E41-A955-68FBB5731DC1}" type="slidenum">
              <a:rPr lang="en-US" smtClean="0"/>
              <a:t>11</a:t>
            </a:fld>
            <a:endParaRPr lang="en-US"/>
          </a:p>
        </p:txBody>
      </p:sp>
    </p:spTree>
    <p:extLst>
      <p:ext uri="{BB962C8B-B14F-4D97-AF65-F5344CB8AC3E}">
        <p14:creationId xmlns:p14="http://schemas.microsoft.com/office/powerpoint/2010/main" val="263734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interpret the “*” multiplicity, we make a sentence like this.</a:t>
            </a:r>
          </a:p>
          <a:p>
            <a:pPr marL="171450" indent="-171450">
              <a:buFont typeface="Arial" panose="020B0604020202020204" pitchFamily="34" charset="0"/>
              <a:buChar char="•"/>
            </a:pPr>
            <a:r>
              <a:rPr lang="en-US" dirty="0"/>
              <a:t>Note how we made the sentence.</a:t>
            </a:r>
          </a:p>
          <a:p>
            <a:pPr marL="171450" indent="-171450">
              <a:buFont typeface="Arial" panose="020B0604020202020204" pitchFamily="34" charset="0"/>
              <a:buChar char="•"/>
            </a:pPr>
            <a:r>
              <a:rPr lang="en-US" dirty="0"/>
              <a:t>Start with “Each”.</a:t>
            </a:r>
          </a:p>
          <a:p>
            <a:pPr marL="171450" indent="-171450">
              <a:buFont typeface="Arial" panose="020B0604020202020204" pitchFamily="34" charset="0"/>
              <a:buChar char="•"/>
            </a:pPr>
            <a:r>
              <a:rPr lang="en-US" dirty="0"/>
              <a:t>Name of class on the opposite side from the multiplicity (“Quiz”).</a:t>
            </a:r>
          </a:p>
          <a:p>
            <a:pPr marL="171450" indent="-171450">
              <a:buFont typeface="Arial" panose="020B0604020202020204" pitchFamily="34" charset="0"/>
              <a:buChar char="•"/>
            </a:pPr>
            <a:r>
              <a:rPr lang="en-US" dirty="0"/>
              <a:t>Association name (“has”).</a:t>
            </a:r>
          </a:p>
          <a:p>
            <a:pPr marL="171450" indent="-171450">
              <a:buFont typeface="Arial" panose="020B0604020202020204" pitchFamily="34" charset="0"/>
              <a:buChar char="•"/>
            </a:pPr>
            <a:r>
              <a:rPr lang="en-US" dirty="0"/>
              <a:t>Multiplicity of interest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4F3190-1DC8-8E41-A955-68FBB5731DC1}" type="slidenum">
              <a:rPr lang="en-US" smtClean="0"/>
              <a:t>12</a:t>
            </a:fld>
            <a:endParaRPr lang="en-US"/>
          </a:p>
        </p:txBody>
      </p:sp>
    </p:spTree>
    <p:extLst>
      <p:ext uri="{BB962C8B-B14F-4D97-AF65-F5344CB8AC3E}">
        <p14:creationId xmlns:p14="http://schemas.microsoft.com/office/powerpoint/2010/main" val="39765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interpret the ”1” multiplicity, we make a sentence like this.</a:t>
            </a:r>
          </a:p>
          <a:p>
            <a:pPr marL="171450" indent="-171450">
              <a:buFont typeface="Arial" panose="020B0604020202020204" pitchFamily="34" charset="0"/>
              <a:buChar char="•"/>
            </a:pPr>
            <a:r>
              <a:rPr lang="en-US" dirty="0"/>
              <a:t>Note that since we are reading the association in the opposite direction, we must use the inverse of “has”, which is “belongs to”.</a:t>
            </a:r>
          </a:p>
        </p:txBody>
      </p:sp>
      <p:sp>
        <p:nvSpPr>
          <p:cNvPr id="4" name="Slide Number Placeholder 3"/>
          <p:cNvSpPr>
            <a:spLocks noGrp="1"/>
          </p:cNvSpPr>
          <p:nvPr>
            <p:ph type="sldNum" sz="quarter" idx="5"/>
          </p:nvPr>
        </p:nvSpPr>
        <p:spPr/>
        <p:txBody>
          <a:bodyPr/>
          <a:lstStyle/>
          <a:p>
            <a:fld id="{324F3190-1DC8-8E41-A955-68FBB5731DC1}" type="slidenum">
              <a:rPr lang="en-US" smtClean="0"/>
              <a:t>13</a:t>
            </a:fld>
            <a:endParaRPr lang="en-US"/>
          </a:p>
        </p:txBody>
      </p:sp>
    </p:spTree>
    <p:extLst>
      <p:ext uri="{BB962C8B-B14F-4D97-AF65-F5344CB8AC3E}">
        <p14:creationId xmlns:p14="http://schemas.microsoft.com/office/powerpoint/2010/main" val="192858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Recall that multiplicities constrain what configurations of objects are valid.</a:t>
            </a:r>
          </a:p>
          <a:p>
            <a:pPr marL="171450" indent="-171450">
              <a:buFont typeface="Arial" panose="020B0604020202020204" pitchFamily="34" charset="0"/>
              <a:buChar char="•"/>
            </a:pPr>
            <a:r>
              <a:rPr lang="en-US" dirty="0"/>
              <a:t>Look at each of the object diagrams.</a:t>
            </a:r>
          </a:p>
          <a:p>
            <a:pPr marL="171450" indent="-171450">
              <a:buFont typeface="Arial" panose="020B0604020202020204" pitchFamily="34" charset="0"/>
              <a:buChar char="•"/>
            </a:pPr>
            <a:r>
              <a:rPr lang="en-US" dirty="0"/>
              <a:t>Given the multiplicities in the class diagrams, for each object diagram, tell whether the diagram is valid or invalid.</a:t>
            </a:r>
          </a:p>
        </p:txBody>
      </p:sp>
      <p:sp>
        <p:nvSpPr>
          <p:cNvPr id="4" name="Slide Number Placeholder 3"/>
          <p:cNvSpPr>
            <a:spLocks noGrp="1"/>
          </p:cNvSpPr>
          <p:nvPr>
            <p:ph type="sldNum" sz="quarter" idx="5"/>
          </p:nvPr>
        </p:nvSpPr>
        <p:spPr/>
        <p:txBody>
          <a:bodyPr/>
          <a:lstStyle/>
          <a:p>
            <a:fld id="{324F3190-1DC8-8E41-A955-68FBB5731DC1}" type="slidenum">
              <a:rPr lang="en-US" smtClean="0"/>
              <a:t>14</a:t>
            </a:fld>
            <a:endParaRPr lang="en-US"/>
          </a:p>
        </p:txBody>
      </p:sp>
    </p:spTree>
    <p:extLst>
      <p:ext uri="{BB962C8B-B14F-4D97-AF65-F5344CB8AC3E}">
        <p14:creationId xmlns:p14="http://schemas.microsoft.com/office/powerpoint/2010/main" val="373144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diagram is valid, because it is consistent with the specified multiplicities.</a:t>
            </a:r>
          </a:p>
          <a:p>
            <a:pPr marL="171450" indent="-171450">
              <a:buFont typeface="Arial" panose="020B0604020202020204" pitchFamily="34" charset="0"/>
              <a:buChar char="•"/>
            </a:pPr>
            <a:r>
              <a:rPr lang="en-US" dirty="0"/>
              <a:t>Each Quiz has zero or more Questions.</a:t>
            </a:r>
          </a:p>
          <a:p>
            <a:pPr marL="171450" indent="-171450">
              <a:buFont typeface="Arial" panose="020B0604020202020204" pitchFamily="34" charset="0"/>
              <a:buChar char="•"/>
            </a:pPr>
            <a:r>
              <a:rPr lang="en-US" dirty="0"/>
              <a:t>Each Question belongs to one Quiz.</a:t>
            </a:r>
          </a:p>
        </p:txBody>
      </p:sp>
      <p:sp>
        <p:nvSpPr>
          <p:cNvPr id="4" name="Slide Number Placeholder 3"/>
          <p:cNvSpPr>
            <a:spLocks noGrp="1"/>
          </p:cNvSpPr>
          <p:nvPr>
            <p:ph type="sldNum" sz="quarter" idx="5"/>
          </p:nvPr>
        </p:nvSpPr>
        <p:spPr/>
        <p:txBody>
          <a:bodyPr/>
          <a:lstStyle/>
          <a:p>
            <a:fld id="{324F3190-1DC8-8E41-A955-68FBB5731DC1}" type="slidenum">
              <a:rPr lang="en-US" smtClean="0"/>
              <a:t>15</a:t>
            </a:fld>
            <a:endParaRPr lang="en-US"/>
          </a:p>
        </p:txBody>
      </p:sp>
    </p:spTree>
    <p:extLst>
      <p:ext uri="{BB962C8B-B14F-4D97-AF65-F5344CB8AC3E}">
        <p14:creationId xmlns:p14="http://schemas.microsoft.com/office/powerpoint/2010/main" val="55378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second diagram is not valid with respect to the multiplicities.</a:t>
            </a:r>
          </a:p>
          <a:p>
            <a:pPr marL="171450" indent="-171450">
              <a:buFont typeface="Arial" panose="020B0604020202020204" pitchFamily="34" charset="0"/>
              <a:buChar char="•"/>
            </a:pPr>
            <a:r>
              <a:rPr lang="en-US" dirty="0"/>
              <a:t>Although it is true that each Quiz has zero or more Questions…</a:t>
            </a:r>
          </a:p>
          <a:p>
            <a:pPr marL="171450" indent="-171450">
              <a:buFont typeface="Arial" panose="020B0604020202020204" pitchFamily="34" charset="0"/>
              <a:buChar char="•"/>
            </a:pPr>
            <a:r>
              <a:rPr lang="en-US" dirty="0"/>
              <a:t>It is not true that each Question belongs to one Quiz.</a:t>
            </a:r>
          </a:p>
          <a:p>
            <a:pPr marL="171450" indent="-171450">
              <a:buFont typeface="Arial" panose="020B0604020202020204" pitchFamily="34" charset="0"/>
              <a:buChar char="•"/>
            </a:pPr>
            <a:r>
              <a:rPr lang="en-US" dirty="0"/>
              <a:t>In fact, there is one Question that belongs to two different Quizzes.</a:t>
            </a:r>
          </a:p>
          <a:p>
            <a:pPr marL="171450" indent="-171450">
              <a:buFont typeface="Arial" panose="020B0604020202020204" pitchFamily="34" charset="0"/>
              <a:buChar char="•"/>
            </a:pPr>
            <a:r>
              <a:rPr lang="en-US" dirty="0"/>
              <a:t>Thus, this diagram is not consistent with the ”1” multiplicity in the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16</a:t>
            </a:fld>
            <a:endParaRPr lang="en-US"/>
          </a:p>
        </p:txBody>
      </p:sp>
    </p:spTree>
    <p:extLst>
      <p:ext uri="{BB962C8B-B14F-4D97-AF65-F5344CB8AC3E}">
        <p14:creationId xmlns:p14="http://schemas.microsoft.com/office/powerpoint/2010/main" val="135016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the labels on either end of the association are called </a:t>
            </a:r>
            <a:r>
              <a:rPr lang="en-US" i="1" dirty="0"/>
              <a:t>roles</a:t>
            </a:r>
            <a:r>
              <a:rPr lang="en-US" dirty="0"/>
              <a:t> in the class diagram notation.</a:t>
            </a:r>
          </a:p>
          <a:p>
            <a:pPr marL="171450" indent="-171450">
              <a:buFont typeface="Arial" panose="020B0604020202020204" pitchFamily="34" charset="0"/>
              <a:buChar char="•"/>
            </a:pPr>
            <a:r>
              <a:rPr lang="en-US" dirty="0"/>
              <a:t>However, we can think of these as attribute names for the object(s) on the other side of an association link(s).</a:t>
            </a:r>
          </a:p>
          <a:p>
            <a:pPr marL="171450" indent="-171450">
              <a:buFont typeface="Arial" panose="020B0604020202020204" pitchFamily="34" charset="0"/>
              <a:buChar char="•"/>
            </a:pPr>
            <a:r>
              <a:rPr lang="en-US" dirty="0"/>
              <a:t>For example, it’s like Quiz has an additional attribute question.</a:t>
            </a:r>
          </a:p>
          <a:p>
            <a:pPr marL="171450" indent="-171450">
              <a:buFont typeface="Arial" panose="020B0604020202020204" pitchFamily="34" charset="0"/>
              <a:buChar char="•"/>
            </a:pPr>
            <a:r>
              <a:rPr lang="en-US" dirty="0"/>
              <a:t>And Question has an additional attribute Quiz.</a:t>
            </a:r>
          </a:p>
          <a:p>
            <a:pPr marL="171450" indent="-171450">
              <a:buFont typeface="Arial" panose="020B0604020202020204" pitchFamily="34" charset="0"/>
              <a:buChar char="•"/>
            </a:pPr>
            <a:r>
              <a:rPr lang="en-US" dirty="0"/>
              <a:t>The “+” plus sign next to each role specifies that the role has public visibility (similar to the class attributes in the above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17</a:t>
            </a:fld>
            <a:endParaRPr lang="en-US"/>
          </a:p>
        </p:txBody>
      </p:sp>
    </p:spTree>
    <p:extLst>
      <p:ext uri="{BB962C8B-B14F-4D97-AF65-F5344CB8AC3E}">
        <p14:creationId xmlns:p14="http://schemas.microsoft.com/office/powerpoint/2010/main" val="339739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diagramming our Rails model classes, we will make the role names match the names of the methods for accessing associated objects.</a:t>
            </a:r>
          </a:p>
          <a:p>
            <a:pPr marL="171450" indent="-171450">
              <a:buFont typeface="Arial" panose="020B0604020202020204" pitchFamily="34" charset="0"/>
              <a:buChar char="•"/>
            </a:pPr>
            <a:r>
              <a:rPr lang="en-US" dirty="0"/>
              <a:t>Important! Note that when we have a “*” (zero or more; aka many) multiplicity, the corresponding role name will be singular in the diagram (due to how the class diagram notation wants it), but the name of the method will be plural to capture the fact that the method returns an array of objects.</a:t>
            </a:r>
          </a:p>
        </p:txBody>
      </p:sp>
      <p:sp>
        <p:nvSpPr>
          <p:cNvPr id="4" name="Slide Number Placeholder 3"/>
          <p:cNvSpPr>
            <a:spLocks noGrp="1"/>
          </p:cNvSpPr>
          <p:nvPr>
            <p:ph type="sldNum" sz="quarter" idx="5"/>
          </p:nvPr>
        </p:nvSpPr>
        <p:spPr/>
        <p:txBody>
          <a:bodyPr/>
          <a:lstStyle/>
          <a:p>
            <a:fld id="{324F3190-1DC8-8E41-A955-68FBB5731DC1}" type="slidenum">
              <a:rPr lang="en-US" smtClean="0"/>
              <a:t>18</a:t>
            </a:fld>
            <a:endParaRPr lang="en-US"/>
          </a:p>
        </p:txBody>
      </p:sp>
    </p:spTree>
    <p:extLst>
      <p:ext uri="{BB962C8B-B14F-4D97-AF65-F5344CB8AC3E}">
        <p14:creationId xmlns:p14="http://schemas.microsoft.com/office/powerpoint/2010/main" val="137531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begin with the usual Rails-ORM-compliant tables for our model classes.</a:t>
            </a:r>
          </a:p>
          <a:p>
            <a:pPr marL="171450" indent="-171450">
              <a:buFont typeface="Arial" panose="020B0604020202020204" pitchFamily="34" charset="0"/>
              <a:buChar char="•"/>
            </a:pPr>
            <a:r>
              <a:rPr lang="en-US" dirty="0"/>
              <a:t>The id column in each table holds primary keys.</a:t>
            </a:r>
          </a:p>
        </p:txBody>
      </p:sp>
      <p:sp>
        <p:nvSpPr>
          <p:cNvPr id="4" name="Slide Number Placeholder 3"/>
          <p:cNvSpPr>
            <a:spLocks noGrp="1"/>
          </p:cNvSpPr>
          <p:nvPr>
            <p:ph type="sldNum" sz="quarter" idx="5"/>
          </p:nvPr>
        </p:nvSpPr>
        <p:spPr/>
        <p:txBody>
          <a:bodyPr/>
          <a:lstStyle/>
          <a:p>
            <a:fld id="{324F3190-1DC8-8E41-A955-68FBB5731DC1}" type="slidenum">
              <a:rPr lang="en-US" smtClean="0"/>
              <a:t>22</a:t>
            </a:fld>
            <a:endParaRPr lang="en-US"/>
          </a:p>
        </p:txBody>
      </p:sp>
    </p:spTree>
    <p:extLst>
      <p:ext uri="{BB962C8B-B14F-4D97-AF65-F5344CB8AC3E}">
        <p14:creationId xmlns:p14="http://schemas.microsoft.com/office/powerpoint/2010/main" val="243210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 these model classes from a quizzing app.</a:t>
            </a:r>
          </a:p>
          <a:p>
            <a:pPr marL="171450" indent="-171450">
              <a:buFont typeface="Arial" panose="020B0604020202020204" pitchFamily="34" charset="0"/>
              <a:buChar char="•"/>
            </a:pPr>
            <a:r>
              <a:rPr lang="en-US" dirty="0"/>
              <a:t>The Quiz model class represents quizzes that have titles and descriptions.</a:t>
            </a:r>
          </a:p>
          <a:p>
            <a:pPr marL="171450" indent="-171450">
              <a:buFont typeface="Arial" panose="020B0604020202020204" pitchFamily="34" charset="0"/>
              <a:buChar char="•"/>
            </a:pPr>
            <a:r>
              <a:rPr lang="en-US" dirty="0"/>
              <a:t>The Question model classes represents multiple-choice questions with questions, answers, and distractors.</a:t>
            </a:r>
          </a:p>
        </p:txBody>
      </p:sp>
      <p:sp>
        <p:nvSpPr>
          <p:cNvPr id="4" name="Slide Number Placeholder 3"/>
          <p:cNvSpPr>
            <a:spLocks noGrp="1"/>
          </p:cNvSpPr>
          <p:nvPr>
            <p:ph type="sldNum" sz="quarter" idx="5"/>
          </p:nvPr>
        </p:nvSpPr>
        <p:spPr/>
        <p:txBody>
          <a:bodyPr/>
          <a:lstStyle/>
          <a:p>
            <a:fld id="{324F3190-1DC8-8E41-A955-68FBB5731DC1}" type="slidenum">
              <a:rPr lang="en-US" smtClean="0"/>
              <a:t>2</a:t>
            </a:fld>
            <a:endParaRPr lang="en-US"/>
          </a:p>
        </p:txBody>
      </p:sp>
    </p:spTree>
    <p:extLst>
      <p:ext uri="{BB962C8B-B14F-4D97-AF65-F5344CB8AC3E}">
        <p14:creationId xmlns:p14="http://schemas.microsoft.com/office/powerpoint/2010/main" val="207452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record the association links, we must add a foreign key column.</a:t>
            </a:r>
          </a:p>
          <a:p>
            <a:pPr marL="171450" indent="-171450">
              <a:buFont typeface="Arial" panose="020B0604020202020204" pitchFamily="34" charset="0"/>
              <a:buChar char="•"/>
            </a:pPr>
            <a:r>
              <a:rPr lang="en-US" dirty="0"/>
              <a:t>Foreign key columns hold the values of primary keys (id attributes in this case) from another table as a way to create links between the rows in one table and the rows in the other.</a:t>
            </a:r>
          </a:p>
        </p:txBody>
      </p:sp>
      <p:sp>
        <p:nvSpPr>
          <p:cNvPr id="4" name="Slide Number Placeholder 3"/>
          <p:cNvSpPr>
            <a:spLocks noGrp="1"/>
          </p:cNvSpPr>
          <p:nvPr>
            <p:ph type="sldNum" sz="quarter" idx="5"/>
          </p:nvPr>
        </p:nvSpPr>
        <p:spPr/>
        <p:txBody>
          <a:bodyPr/>
          <a:lstStyle/>
          <a:p>
            <a:fld id="{324F3190-1DC8-8E41-A955-68FBB5731DC1}" type="slidenum">
              <a:rPr lang="en-US" smtClean="0"/>
              <a:t>23</a:t>
            </a:fld>
            <a:endParaRPr lang="en-US"/>
          </a:p>
        </p:txBody>
      </p:sp>
    </p:spTree>
    <p:extLst>
      <p:ext uri="{BB962C8B-B14F-4D97-AF65-F5344CB8AC3E}">
        <p14:creationId xmlns:p14="http://schemas.microsoft.com/office/powerpoint/2010/main" val="971722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example, if the Question with id 16 belonged to the Quiz with id 32, the quiz_id value for the Question would be 32.</a:t>
            </a:r>
          </a:p>
        </p:txBody>
      </p:sp>
      <p:sp>
        <p:nvSpPr>
          <p:cNvPr id="4" name="Slide Number Placeholder 3"/>
          <p:cNvSpPr>
            <a:spLocks noGrp="1"/>
          </p:cNvSpPr>
          <p:nvPr>
            <p:ph type="sldNum" sz="quarter" idx="5"/>
          </p:nvPr>
        </p:nvSpPr>
        <p:spPr/>
        <p:txBody>
          <a:bodyPr/>
          <a:lstStyle/>
          <a:p>
            <a:fld id="{324F3190-1DC8-8E41-A955-68FBB5731DC1}" type="slidenum">
              <a:rPr lang="en-US" smtClean="0"/>
              <a:t>24</a:t>
            </a:fld>
            <a:endParaRPr lang="en-US"/>
          </a:p>
        </p:txBody>
      </p:sp>
    </p:spTree>
    <p:extLst>
      <p:ext uri="{BB962C8B-B14F-4D97-AF65-F5344CB8AC3E}">
        <p14:creationId xmlns:p14="http://schemas.microsoft.com/office/powerpoint/2010/main" val="395577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if the Question with id 22 belonged to the Quiz with id 44, the quiz_id value for the Question would be 44.</a:t>
            </a:r>
          </a:p>
        </p:txBody>
      </p:sp>
      <p:sp>
        <p:nvSpPr>
          <p:cNvPr id="4" name="Slide Number Placeholder 3"/>
          <p:cNvSpPr>
            <a:spLocks noGrp="1"/>
          </p:cNvSpPr>
          <p:nvPr>
            <p:ph type="sldNum" sz="quarter" idx="5"/>
          </p:nvPr>
        </p:nvSpPr>
        <p:spPr/>
        <p:txBody>
          <a:bodyPr/>
          <a:lstStyle/>
          <a:p>
            <a:fld id="{324F3190-1DC8-8E41-A955-68FBB5731DC1}" type="slidenum">
              <a:rPr lang="en-US" smtClean="0"/>
              <a:t>25</a:t>
            </a:fld>
            <a:endParaRPr lang="en-US"/>
          </a:p>
        </p:txBody>
      </p:sp>
    </p:spTree>
    <p:extLst>
      <p:ext uri="{BB962C8B-B14F-4D97-AF65-F5344CB8AC3E}">
        <p14:creationId xmlns:p14="http://schemas.microsoft.com/office/powerpoint/2010/main" val="35090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add a foreign key column to an existing table, we must first generate a migration (that does nothing for now).</a:t>
            </a:r>
          </a:p>
        </p:txBody>
      </p:sp>
      <p:sp>
        <p:nvSpPr>
          <p:cNvPr id="4" name="Slide Number Placeholder 3"/>
          <p:cNvSpPr>
            <a:spLocks noGrp="1"/>
          </p:cNvSpPr>
          <p:nvPr>
            <p:ph type="sldNum" sz="quarter" idx="5"/>
          </p:nvPr>
        </p:nvSpPr>
        <p:spPr/>
        <p:txBody>
          <a:bodyPr/>
          <a:lstStyle/>
          <a:p>
            <a:fld id="{324F3190-1DC8-8E41-A955-68FBB5731DC1}" type="slidenum">
              <a:rPr lang="en-US" smtClean="0"/>
              <a:t>26</a:t>
            </a:fld>
            <a:endParaRPr lang="en-US"/>
          </a:p>
        </p:txBody>
      </p:sp>
    </p:spTree>
    <p:extLst>
      <p:ext uri="{BB962C8B-B14F-4D97-AF65-F5344CB8AC3E}">
        <p14:creationId xmlns:p14="http://schemas.microsoft.com/office/powerpoint/2010/main" val="323700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the naming convention for the migration name.</a:t>
            </a:r>
          </a:p>
        </p:txBody>
      </p:sp>
      <p:sp>
        <p:nvSpPr>
          <p:cNvPr id="4" name="Slide Number Placeholder 3"/>
          <p:cNvSpPr>
            <a:spLocks noGrp="1"/>
          </p:cNvSpPr>
          <p:nvPr>
            <p:ph type="sldNum" sz="quarter" idx="5"/>
          </p:nvPr>
        </p:nvSpPr>
        <p:spPr/>
        <p:txBody>
          <a:bodyPr/>
          <a:lstStyle/>
          <a:p>
            <a:fld id="{324F3190-1DC8-8E41-A955-68FBB5731DC1}" type="slidenum">
              <a:rPr lang="en-US" smtClean="0"/>
              <a:t>27</a:t>
            </a:fld>
            <a:endParaRPr lang="en-US"/>
          </a:p>
        </p:txBody>
      </p:sp>
    </p:spTree>
    <p:extLst>
      <p:ext uri="{BB962C8B-B14F-4D97-AF65-F5344CB8AC3E}">
        <p14:creationId xmlns:p14="http://schemas.microsoft.com/office/powerpoint/2010/main" val="3713502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rails generate command generates a migration that looks like this.</a:t>
            </a:r>
          </a:p>
        </p:txBody>
      </p:sp>
      <p:sp>
        <p:nvSpPr>
          <p:cNvPr id="4" name="Slide Number Placeholder 3"/>
          <p:cNvSpPr>
            <a:spLocks noGrp="1"/>
          </p:cNvSpPr>
          <p:nvPr>
            <p:ph type="sldNum" sz="quarter" idx="5"/>
          </p:nvPr>
        </p:nvSpPr>
        <p:spPr/>
        <p:txBody>
          <a:bodyPr/>
          <a:lstStyle/>
          <a:p>
            <a:fld id="{324F3190-1DC8-8E41-A955-68FBB5731DC1}" type="slidenum">
              <a:rPr lang="en-US" smtClean="0"/>
              <a:t>28</a:t>
            </a:fld>
            <a:endParaRPr lang="en-US"/>
          </a:p>
        </p:txBody>
      </p:sp>
    </p:spTree>
    <p:extLst>
      <p:ext uri="{BB962C8B-B14F-4D97-AF65-F5344CB8AC3E}">
        <p14:creationId xmlns:p14="http://schemas.microsoft.com/office/powerpoint/2010/main" val="219433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must add an </a:t>
            </a:r>
            <a:r>
              <a:rPr lang="en-US" dirty="0" err="1"/>
              <a:t>add_reference</a:t>
            </a:r>
            <a:r>
              <a:rPr lang="en-US" dirty="0"/>
              <a:t> call to the migration to make it add the column to the table.</a:t>
            </a:r>
          </a:p>
        </p:txBody>
      </p:sp>
      <p:sp>
        <p:nvSpPr>
          <p:cNvPr id="4" name="Slide Number Placeholder 3"/>
          <p:cNvSpPr>
            <a:spLocks noGrp="1"/>
          </p:cNvSpPr>
          <p:nvPr>
            <p:ph type="sldNum" sz="quarter" idx="5"/>
          </p:nvPr>
        </p:nvSpPr>
        <p:spPr/>
        <p:txBody>
          <a:bodyPr/>
          <a:lstStyle/>
          <a:p>
            <a:fld id="{324F3190-1DC8-8E41-A955-68FBB5731DC1}" type="slidenum">
              <a:rPr lang="en-US" smtClean="0"/>
              <a:t>29</a:t>
            </a:fld>
            <a:endParaRPr lang="en-US"/>
          </a:p>
        </p:txBody>
      </p:sp>
    </p:spTree>
    <p:extLst>
      <p:ext uri="{BB962C8B-B14F-4D97-AF65-F5344CB8AC3E}">
        <p14:creationId xmlns:p14="http://schemas.microsoft.com/office/powerpoint/2010/main" val="633010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what the names in the call refer to.</a:t>
            </a:r>
          </a:p>
          <a:p>
            <a:pPr marL="171450" indent="-171450">
              <a:buFont typeface="Arial" panose="020B0604020202020204" pitchFamily="34" charset="0"/>
              <a:buChar char="•"/>
            </a:pPr>
            <a:r>
              <a:rPr lang="en-US" dirty="0"/>
              <a:t>Also note that Rails uses the name “:quiz” to infer that the table with the primary keys is “quizzes”.</a:t>
            </a:r>
          </a:p>
          <a:p>
            <a:pPr marL="171450" indent="-171450">
              <a:buFont typeface="Arial" panose="020B0604020202020204" pitchFamily="34" charset="0"/>
              <a:buChar char="•"/>
            </a:pPr>
            <a:r>
              <a:rPr lang="en-US" dirty="0"/>
              <a:t>If you wanted to use a different name for the column, you would have to write the </a:t>
            </a:r>
            <a:r>
              <a:rPr lang="en-US" dirty="0" err="1"/>
              <a:t>foreign_key</a:t>
            </a:r>
            <a:r>
              <a:rPr lang="en-US" dirty="0"/>
              <a:t> argument like this:</a:t>
            </a:r>
          </a:p>
          <a:p>
            <a:pPr marL="628650" lvl="1" indent="-171450">
              <a:buFont typeface="Arial" panose="020B0604020202020204" pitchFamily="34" charset="0"/>
              <a:buChar char="•"/>
            </a:pPr>
            <a:r>
              <a:rPr lang="en-US" dirty="0"/>
              <a:t>foreign_key: { to_table: :quizzes }</a:t>
            </a:r>
          </a:p>
        </p:txBody>
      </p:sp>
      <p:sp>
        <p:nvSpPr>
          <p:cNvPr id="4" name="Slide Number Placeholder 3"/>
          <p:cNvSpPr>
            <a:spLocks noGrp="1"/>
          </p:cNvSpPr>
          <p:nvPr>
            <p:ph type="sldNum" sz="quarter" idx="5"/>
          </p:nvPr>
        </p:nvSpPr>
        <p:spPr/>
        <p:txBody>
          <a:bodyPr/>
          <a:lstStyle/>
          <a:p>
            <a:fld id="{324F3190-1DC8-8E41-A955-68FBB5731DC1}" type="slidenum">
              <a:rPr lang="en-US" smtClean="0"/>
              <a:t>30</a:t>
            </a:fld>
            <a:endParaRPr lang="en-US"/>
          </a:p>
        </p:txBody>
      </p:sp>
    </p:spTree>
    <p:extLst>
      <p:ext uri="{BB962C8B-B14F-4D97-AF65-F5344CB8AC3E}">
        <p14:creationId xmlns:p14="http://schemas.microsoft.com/office/powerpoint/2010/main" val="822200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Lastly, we must run the migration script to apply the change to the database table.</a:t>
            </a:r>
          </a:p>
        </p:txBody>
      </p:sp>
      <p:sp>
        <p:nvSpPr>
          <p:cNvPr id="4" name="Slide Number Placeholder 3"/>
          <p:cNvSpPr>
            <a:spLocks noGrp="1"/>
          </p:cNvSpPr>
          <p:nvPr>
            <p:ph type="sldNum" sz="quarter" idx="5"/>
          </p:nvPr>
        </p:nvSpPr>
        <p:spPr/>
        <p:txBody>
          <a:bodyPr/>
          <a:lstStyle/>
          <a:p>
            <a:fld id="{324F3190-1DC8-8E41-A955-68FBB5731DC1}" type="slidenum">
              <a:rPr lang="en-US" smtClean="0"/>
              <a:t>31</a:t>
            </a:fld>
            <a:endParaRPr lang="en-US"/>
          </a:p>
        </p:txBody>
      </p:sp>
    </p:spTree>
    <p:extLst>
      <p:ext uri="{BB962C8B-B14F-4D97-AF65-F5344CB8AC3E}">
        <p14:creationId xmlns:p14="http://schemas.microsoft.com/office/powerpoint/2010/main" val="1932055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has_many and belongs_to declarations tell Rails how to setup the association.</a:t>
            </a:r>
          </a:p>
        </p:txBody>
      </p:sp>
      <p:sp>
        <p:nvSpPr>
          <p:cNvPr id="4" name="Slide Number Placeholder 3"/>
          <p:cNvSpPr>
            <a:spLocks noGrp="1"/>
          </p:cNvSpPr>
          <p:nvPr>
            <p:ph type="sldNum" sz="quarter" idx="5"/>
          </p:nvPr>
        </p:nvSpPr>
        <p:spPr/>
        <p:txBody>
          <a:bodyPr/>
          <a:lstStyle/>
          <a:p>
            <a:fld id="{324F3190-1DC8-8E41-A955-68FBB5731DC1}" type="slidenum">
              <a:rPr lang="en-US" smtClean="0"/>
              <a:t>33</a:t>
            </a:fld>
            <a:endParaRPr lang="en-US"/>
          </a:p>
        </p:txBody>
      </p:sp>
    </p:spTree>
    <p:extLst>
      <p:ext uri="{BB962C8B-B14F-4D97-AF65-F5344CB8AC3E}">
        <p14:creationId xmlns:p14="http://schemas.microsoft.com/office/powerpoint/2010/main" val="412301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create instances of these model classes and save them to the database with code like this.</a:t>
            </a:r>
          </a:p>
        </p:txBody>
      </p:sp>
      <p:sp>
        <p:nvSpPr>
          <p:cNvPr id="4" name="Slide Number Placeholder 3"/>
          <p:cNvSpPr>
            <a:spLocks noGrp="1"/>
          </p:cNvSpPr>
          <p:nvPr>
            <p:ph type="sldNum" sz="quarter" idx="5"/>
          </p:nvPr>
        </p:nvSpPr>
        <p:spPr/>
        <p:txBody>
          <a:bodyPr/>
          <a:lstStyle/>
          <a:p>
            <a:fld id="{324F3190-1DC8-8E41-A955-68FBB5731DC1}" type="slidenum">
              <a:rPr lang="en-US" smtClean="0"/>
              <a:t>3</a:t>
            </a:fld>
            <a:endParaRPr lang="en-US"/>
          </a:p>
        </p:txBody>
      </p:sp>
    </p:spTree>
    <p:extLst>
      <p:ext uri="{BB962C8B-B14F-4D97-AF65-F5344CB8AC3E}">
        <p14:creationId xmlns:p14="http://schemas.microsoft.com/office/powerpoint/2010/main" val="151680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where the has_many declaration comes from with respect to the class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34</a:t>
            </a:fld>
            <a:endParaRPr lang="en-US"/>
          </a:p>
        </p:txBody>
      </p:sp>
    </p:spTree>
    <p:extLst>
      <p:ext uri="{BB962C8B-B14F-4D97-AF65-F5344CB8AC3E}">
        <p14:creationId xmlns:p14="http://schemas.microsoft.com/office/powerpoint/2010/main" val="2865453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note where the belongs_to declaration comes from with respect to the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35</a:t>
            </a:fld>
            <a:endParaRPr lang="en-US"/>
          </a:p>
        </p:txBody>
      </p:sp>
    </p:spTree>
    <p:extLst>
      <p:ext uri="{BB962C8B-B14F-4D97-AF65-F5344CB8AC3E}">
        <p14:creationId xmlns:p14="http://schemas.microsoft.com/office/powerpoint/2010/main" val="1458475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argument corresponds to the role names in the class diagram and will be the name of the method for accessing linked objects.</a:t>
            </a:r>
          </a:p>
          <a:p>
            <a:pPr marL="171450" indent="-171450">
              <a:buFont typeface="Arial" panose="020B0604020202020204" pitchFamily="34" charset="0"/>
              <a:buChar char="•"/>
            </a:pPr>
            <a:r>
              <a:rPr lang="en-US" dirty="0"/>
              <a:t>For example, Quiz will now have an instance method questions that returns the array of Question objects that belong to the Quiz.</a:t>
            </a:r>
          </a:p>
          <a:p>
            <a:pPr marL="171450" indent="-171450">
              <a:buFont typeface="Arial" panose="020B0604020202020204" pitchFamily="34" charset="0"/>
              <a:buChar char="•"/>
            </a:pPr>
            <a:r>
              <a:rPr lang="en-US" dirty="0"/>
              <a:t>Similarly, Question will now have an instance method quiz that returns the Quiz object to which the Question belongs.</a:t>
            </a:r>
          </a:p>
          <a:p>
            <a:pPr marL="171450" indent="-171450">
              <a:buFont typeface="Arial" panose="020B0604020202020204" pitchFamily="34" charset="0"/>
              <a:buChar char="•"/>
            </a:pPr>
            <a:r>
              <a:rPr lang="en-US" dirty="0"/>
              <a:t>Don’t forget that in the class diagram, these names are always singular, but we pluralize the name in the has_many declaration to reflect that fact that the method will return an array.</a:t>
            </a:r>
          </a:p>
        </p:txBody>
      </p:sp>
      <p:sp>
        <p:nvSpPr>
          <p:cNvPr id="4" name="Slide Number Placeholder 3"/>
          <p:cNvSpPr>
            <a:spLocks noGrp="1"/>
          </p:cNvSpPr>
          <p:nvPr>
            <p:ph type="sldNum" sz="quarter" idx="5"/>
          </p:nvPr>
        </p:nvSpPr>
        <p:spPr/>
        <p:txBody>
          <a:bodyPr/>
          <a:lstStyle/>
          <a:p>
            <a:fld id="{324F3190-1DC8-8E41-A955-68FBB5731DC1}" type="slidenum">
              <a:rPr lang="en-US" smtClean="0"/>
              <a:t>36</a:t>
            </a:fld>
            <a:endParaRPr lang="en-US"/>
          </a:p>
        </p:txBody>
      </p:sp>
    </p:spTree>
    <p:extLst>
      <p:ext uri="{BB962C8B-B14F-4D97-AF65-F5344CB8AC3E}">
        <p14:creationId xmlns:p14="http://schemas.microsoft.com/office/powerpoint/2010/main" val="3777967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class_name argument specifies the name of the other class in the association.</a:t>
            </a:r>
          </a:p>
        </p:txBody>
      </p:sp>
      <p:sp>
        <p:nvSpPr>
          <p:cNvPr id="4" name="Slide Number Placeholder 3"/>
          <p:cNvSpPr>
            <a:spLocks noGrp="1"/>
          </p:cNvSpPr>
          <p:nvPr>
            <p:ph type="sldNum" sz="quarter" idx="5"/>
          </p:nvPr>
        </p:nvSpPr>
        <p:spPr/>
        <p:txBody>
          <a:bodyPr/>
          <a:lstStyle/>
          <a:p>
            <a:fld id="{324F3190-1DC8-8E41-A955-68FBB5731DC1}" type="slidenum">
              <a:rPr lang="en-US" smtClean="0"/>
              <a:t>37</a:t>
            </a:fld>
            <a:endParaRPr lang="en-US"/>
          </a:p>
        </p:txBody>
      </p:sp>
    </p:spTree>
    <p:extLst>
      <p:ext uri="{BB962C8B-B14F-4D97-AF65-F5344CB8AC3E}">
        <p14:creationId xmlns:p14="http://schemas.microsoft.com/office/powerpoint/2010/main" val="1176311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foreign_key argument specifies the name of the foreign key column in the table on the belongs-to side that will be used to refer to rows on the has-many side.</a:t>
            </a:r>
          </a:p>
        </p:txBody>
      </p:sp>
      <p:sp>
        <p:nvSpPr>
          <p:cNvPr id="4" name="Slide Number Placeholder 3"/>
          <p:cNvSpPr>
            <a:spLocks noGrp="1"/>
          </p:cNvSpPr>
          <p:nvPr>
            <p:ph type="sldNum" sz="quarter" idx="5"/>
          </p:nvPr>
        </p:nvSpPr>
        <p:spPr/>
        <p:txBody>
          <a:bodyPr/>
          <a:lstStyle/>
          <a:p>
            <a:fld id="{324F3190-1DC8-8E41-A955-68FBB5731DC1}" type="slidenum">
              <a:rPr lang="en-US" smtClean="0"/>
              <a:t>38</a:t>
            </a:fld>
            <a:endParaRPr lang="en-US"/>
          </a:p>
        </p:txBody>
      </p:sp>
    </p:spTree>
    <p:extLst>
      <p:ext uri="{BB962C8B-B14F-4D97-AF65-F5344CB8AC3E}">
        <p14:creationId xmlns:p14="http://schemas.microsoft.com/office/powerpoint/2010/main" val="3599134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inverse_of argument specifies the first argument to the declaration on the other side of the association.</a:t>
            </a:r>
          </a:p>
          <a:p>
            <a:pPr marL="171450" indent="-171450">
              <a:buFont typeface="Arial" panose="020B0604020202020204" pitchFamily="34" charset="0"/>
              <a:buChar char="•"/>
            </a:pPr>
            <a:r>
              <a:rPr lang="en-US" dirty="0"/>
              <a:t>The purpose of this argument is a bit subtle, but suffice it to say that it prevents some strange, undesirable program behaviors.</a:t>
            </a:r>
          </a:p>
        </p:txBody>
      </p:sp>
      <p:sp>
        <p:nvSpPr>
          <p:cNvPr id="4" name="Slide Number Placeholder 3"/>
          <p:cNvSpPr>
            <a:spLocks noGrp="1"/>
          </p:cNvSpPr>
          <p:nvPr>
            <p:ph type="sldNum" sz="quarter" idx="5"/>
          </p:nvPr>
        </p:nvSpPr>
        <p:spPr/>
        <p:txBody>
          <a:bodyPr/>
          <a:lstStyle/>
          <a:p>
            <a:fld id="{324F3190-1DC8-8E41-A955-68FBB5731DC1}" type="slidenum">
              <a:rPr lang="en-US" smtClean="0"/>
              <a:t>39</a:t>
            </a:fld>
            <a:endParaRPr lang="en-US"/>
          </a:p>
        </p:txBody>
      </p:sp>
    </p:spTree>
    <p:extLst>
      <p:ext uri="{BB962C8B-B14F-4D97-AF65-F5344CB8AC3E}">
        <p14:creationId xmlns:p14="http://schemas.microsoft.com/office/powerpoint/2010/main" val="4214189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dependent: :destroy argument on the has_many side specifies that if a Quiz object is destroyed then all its Question objects should automatically be destroyed as well.</a:t>
            </a:r>
          </a:p>
        </p:txBody>
      </p:sp>
      <p:sp>
        <p:nvSpPr>
          <p:cNvPr id="4" name="Slide Number Placeholder 3"/>
          <p:cNvSpPr>
            <a:spLocks noGrp="1"/>
          </p:cNvSpPr>
          <p:nvPr>
            <p:ph type="sldNum" sz="quarter" idx="5"/>
          </p:nvPr>
        </p:nvSpPr>
        <p:spPr/>
        <p:txBody>
          <a:bodyPr/>
          <a:lstStyle/>
          <a:p>
            <a:fld id="{324F3190-1DC8-8E41-A955-68FBB5731DC1}" type="slidenum">
              <a:rPr lang="en-US" smtClean="0"/>
              <a:t>40</a:t>
            </a:fld>
            <a:endParaRPr lang="en-US"/>
          </a:p>
        </p:txBody>
      </p:sp>
    </p:spTree>
    <p:extLst>
      <p:ext uri="{BB962C8B-B14F-4D97-AF65-F5344CB8AC3E}">
        <p14:creationId xmlns:p14="http://schemas.microsoft.com/office/powerpoint/2010/main" val="2734991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we have setup our association, Rails provides a number of methods that we can use for CRUDing associated objects.</a:t>
            </a:r>
          </a:p>
          <a:p>
            <a:pPr marL="171450" indent="-171450">
              <a:buFont typeface="Arial" panose="020B0604020202020204" pitchFamily="34" charset="0"/>
              <a:buChar char="•"/>
            </a:pPr>
            <a:r>
              <a:rPr lang="en-US" dirty="0"/>
              <a:t>Here are most of the methods provided by the has_many declaration.</a:t>
            </a:r>
          </a:p>
        </p:txBody>
      </p:sp>
      <p:sp>
        <p:nvSpPr>
          <p:cNvPr id="4" name="Slide Number Placeholder 3"/>
          <p:cNvSpPr>
            <a:spLocks noGrp="1"/>
          </p:cNvSpPr>
          <p:nvPr>
            <p:ph type="sldNum" sz="quarter" idx="5"/>
          </p:nvPr>
        </p:nvSpPr>
        <p:spPr/>
        <p:txBody>
          <a:bodyPr/>
          <a:lstStyle/>
          <a:p>
            <a:fld id="{324F3190-1DC8-8E41-A955-68FBB5731DC1}" type="slidenum">
              <a:rPr lang="en-US" smtClean="0"/>
              <a:t>42</a:t>
            </a:fld>
            <a:endParaRPr lang="en-US"/>
          </a:p>
        </p:txBody>
      </p:sp>
    </p:spTree>
    <p:extLst>
      <p:ext uri="{BB962C8B-B14F-4D97-AF65-F5344CB8AC3E}">
        <p14:creationId xmlns:p14="http://schemas.microsoft.com/office/powerpoint/2010/main" val="1223821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methods provided by the belongs_to declaration.</a:t>
            </a:r>
          </a:p>
        </p:txBody>
      </p:sp>
      <p:sp>
        <p:nvSpPr>
          <p:cNvPr id="4" name="Slide Number Placeholder 3"/>
          <p:cNvSpPr>
            <a:spLocks noGrp="1"/>
          </p:cNvSpPr>
          <p:nvPr>
            <p:ph type="sldNum" sz="quarter" idx="5"/>
          </p:nvPr>
        </p:nvSpPr>
        <p:spPr/>
        <p:txBody>
          <a:bodyPr/>
          <a:lstStyle/>
          <a:p>
            <a:fld id="{324F3190-1DC8-8E41-A955-68FBB5731DC1}" type="slidenum">
              <a:rPr lang="en-US" smtClean="0"/>
              <a:t>43</a:t>
            </a:fld>
            <a:endParaRPr lang="en-US"/>
          </a:p>
        </p:txBody>
      </p:sp>
    </p:spTree>
    <p:extLst>
      <p:ext uri="{BB962C8B-B14F-4D97-AF65-F5344CB8AC3E}">
        <p14:creationId xmlns:p14="http://schemas.microsoft.com/office/powerpoint/2010/main" val="1720086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belongs_to declaration also provides a special attribute you can pass to constructors to set the parent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44</a:t>
            </a:fld>
            <a:endParaRPr lang="en-US"/>
          </a:p>
        </p:txBody>
      </p:sp>
    </p:spTree>
    <p:extLst>
      <p:ext uri="{BB962C8B-B14F-4D97-AF65-F5344CB8AC3E}">
        <p14:creationId xmlns:p14="http://schemas.microsoft.com/office/powerpoint/2010/main" val="100238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object diagram that shows a snapshot of a running system.</a:t>
            </a:r>
          </a:p>
          <a:p>
            <a:pPr marL="171450" indent="-171450">
              <a:buFont typeface="Arial" panose="020B0604020202020204" pitchFamily="34" charset="0"/>
              <a:buChar char="•"/>
            </a:pPr>
            <a:r>
              <a:rPr lang="en-US" dirty="0"/>
              <a:t>Three Quiz objects have been created.</a:t>
            </a:r>
          </a:p>
          <a:p>
            <a:pPr marL="171450" indent="-171450">
              <a:buFont typeface="Arial" panose="020B0604020202020204" pitchFamily="34" charset="0"/>
              <a:buChar char="•"/>
            </a:pPr>
            <a:r>
              <a:rPr lang="en-US" dirty="0"/>
              <a:t>Seven Question objects have been created.</a:t>
            </a:r>
          </a:p>
          <a:p>
            <a:pPr marL="171450" indent="-171450">
              <a:buFont typeface="Arial" panose="020B0604020202020204" pitchFamily="34" charset="0"/>
              <a:buChar char="•"/>
            </a:pPr>
            <a:r>
              <a:rPr lang="en-US" dirty="0"/>
              <a:t>Here’s the problem: We want for certain questions to belong to certain quizzes.</a:t>
            </a:r>
          </a:p>
          <a:p>
            <a:pPr marL="171450" indent="-171450">
              <a:buFont typeface="Arial" panose="020B0604020202020204" pitchFamily="34" charset="0"/>
              <a:buChar char="•"/>
            </a:pPr>
            <a:r>
              <a:rPr lang="en-US" dirty="0"/>
              <a:t>However, those Quiz-Question relationships are not captured here.</a:t>
            </a:r>
          </a:p>
          <a:p>
            <a:pPr marL="171450" indent="-171450">
              <a:buFont typeface="Arial" panose="020B0604020202020204" pitchFamily="34" charset="0"/>
              <a:buChar char="•"/>
            </a:pPr>
            <a:r>
              <a:rPr lang="en-US" dirty="0"/>
              <a:t>We have no way of knowing which Question object belongs to which Quiz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4</a:t>
            </a:fld>
            <a:endParaRPr lang="en-US"/>
          </a:p>
        </p:txBody>
      </p:sp>
    </p:spTree>
    <p:extLst>
      <p:ext uri="{BB962C8B-B14F-4D97-AF65-F5344CB8AC3E}">
        <p14:creationId xmlns:p14="http://schemas.microsoft.com/office/powerpoint/2010/main" val="365099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we’d really like is something like this.</a:t>
            </a:r>
          </a:p>
          <a:p>
            <a:pPr marL="171450" indent="-171450">
              <a:buFont typeface="Arial" panose="020B0604020202020204" pitchFamily="34" charset="0"/>
              <a:buChar char="•"/>
            </a:pPr>
            <a:r>
              <a:rPr lang="en-US" dirty="0"/>
              <a:t>Each Question object has a ”link” to the Quiz object to which it belongs.</a:t>
            </a:r>
          </a:p>
          <a:p>
            <a:pPr marL="171450" indent="-171450">
              <a:buFont typeface="Arial" panose="020B0604020202020204" pitchFamily="34" charset="0"/>
              <a:buChar char="•"/>
            </a:pPr>
            <a:r>
              <a:rPr lang="en-US" dirty="0"/>
              <a:t>Now we can tell which Question object belongs to which Quiz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5</a:t>
            </a:fld>
            <a:endParaRPr lang="en-US"/>
          </a:p>
        </p:txBody>
      </p:sp>
    </p:spTree>
    <p:extLst>
      <p:ext uri="{BB962C8B-B14F-4D97-AF65-F5344CB8AC3E}">
        <p14:creationId xmlns:p14="http://schemas.microsoft.com/office/powerpoint/2010/main" val="368601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such links would also enable us to conveniently access related Quiz and Question objects.</a:t>
            </a:r>
          </a:p>
          <a:p>
            <a:pPr marL="171450" indent="-171450">
              <a:buFont typeface="Arial" panose="020B0604020202020204" pitchFamily="34" charset="0"/>
              <a:buChar char="•"/>
            </a:pPr>
            <a:r>
              <a:rPr lang="en-US" dirty="0"/>
              <a:t>For example, if we have a Question object referenced by a variable question1, we can access the quiz to which it belongs with a simple call to a method of Question (the method named quiz in this case).</a:t>
            </a:r>
          </a:p>
          <a:p>
            <a:pPr marL="171450" indent="-171450">
              <a:buFont typeface="Arial" panose="020B0604020202020204" pitchFamily="34" charset="0"/>
              <a:buChar char="•"/>
            </a:pPr>
            <a:r>
              <a:rPr lang="en-US" dirty="0"/>
              <a:t>Similarly, if we have a Quiz object referenced by a variable quiz1, we can access an array of the Question objects that belong to that Quiz object by calling a method of Quiz (named questions in this case).</a:t>
            </a:r>
          </a:p>
          <a:p>
            <a:pPr marL="171450" indent="-171450">
              <a:buFont typeface="Arial" panose="020B0604020202020204" pitchFamily="34" charset="0"/>
              <a:buChar char="•"/>
            </a:pPr>
            <a:r>
              <a:rPr lang="en-US" dirty="0"/>
              <a:t>Since questions returns an array, we can, for example, iterate through all the Question objects in the array using a call to each, as shown above.</a:t>
            </a:r>
          </a:p>
          <a:p>
            <a:pPr marL="171450" indent="-171450">
              <a:buFont typeface="Arial" panose="020B0604020202020204" pitchFamily="34" charset="0"/>
              <a:buChar char="•"/>
            </a:pPr>
            <a:r>
              <a:rPr lang="en-US" dirty="0"/>
              <a:t>But how do we set this up in Rails?</a:t>
            </a:r>
          </a:p>
        </p:txBody>
      </p:sp>
      <p:sp>
        <p:nvSpPr>
          <p:cNvPr id="4" name="Slide Number Placeholder 3"/>
          <p:cNvSpPr>
            <a:spLocks noGrp="1"/>
          </p:cNvSpPr>
          <p:nvPr>
            <p:ph type="sldNum" sz="quarter" idx="5"/>
          </p:nvPr>
        </p:nvSpPr>
        <p:spPr/>
        <p:txBody>
          <a:bodyPr/>
          <a:lstStyle/>
          <a:p>
            <a:fld id="{324F3190-1DC8-8E41-A955-68FBB5731DC1}" type="slidenum">
              <a:rPr lang="en-US" smtClean="0"/>
              <a:t>6</a:t>
            </a:fld>
            <a:endParaRPr lang="en-US"/>
          </a:p>
        </p:txBody>
      </p:sp>
    </p:spTree>
    <p:extLst>
      <p:ext uri="{BB962C8B-B14F-4D97-AF65-F5344CB8AC3E}">
        <p14:creationId xmlns:p14="http://schemas.microsoft.com/office/powerpoint/2010/main" val="58830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set up these links between objects and methods to make use of them in Rails, we must create a class association between the model classes.</a:t>
            </a:r>
          </a:p>
          <a:p>
            <a:pPr marL="171450" indent="-171450">
              <a:buFont typeface="Arial" panose="020B0604020202020204" pitchFamily="34" charset="0"/>
              <a:buChar char="•"/>
            </a:pPr>
            <a:r>
              <a:rPr lang="en-US" dirty="0"/>
              <a:t>Here is a class diagram depicting an association between the Quiz and Question classes.</a:t>
            </a:r>
          </a:p>
        </p:txBody>
      </p:sp>
      <p:sp>
        <p:nvSpPr>
          <p:cNvPr id="4" name="Slide Number Placeholder 3"/>
          <p:cNvSpPr>
            <a:spLocks noGrp="1"/>
          </p:cNvSpPr>
          <p:nvPr>
            <p:ph type="sldNum" sz="quarter" idx="5"/>
          </p:nvPr>
        </p:nvSpPr>
        <p:spPr/>
        <p:txBody>
          <a:bodyPr/>
          <a:lstStyle/>
          <a:p>
            <a:fld id="{324F3190-1DC8-8E41-A955-68FBB5731DC1}" type="slidenum">
              <a:rPr lang="en-US" smtClean="0"/>
              <a:t>7</a:t>
            </a:fld>
            <a:endParaRPr lang="en-US"/>
          </a:p>
        </p:txBody>
      </p:sp>
    </p:spTree>
    <p:extLst>
      <p:ext uri="{BB962C8B-B14F-4D97-AF65-F5344CB8AC3E}">
        <p14:creationId xmlns:p14="http://schemas.microsoft.com/office/powerpoint/2010/main" val="192441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an association (line) connecting two classes means that association links can be created between instances of these classes.</a:t>
            </a:r>
          </a:p>
        </p:txBody>
      </p:sp>
      <p:sp>
        <p:nvSpPr>
          <p:cNvPr id="4" name="Slide Number Placeholder 3"/>
          <p:cNvSpPr>
            <a:spLocks noGrp="1"/>
          </p:cNvSpPr>
          <p:nvPr>
            <p:ph type="sldNum" sz="quarter" idx="5"/>
          </p:nvPr>
        </p:nvSpPr>
        <p:spPr/>
        <p:txBody>
          <a:bodyPr/>
          <a:lstStyle/>
          <a:p>
            <a:fld id="{324F3190-1DC8-8E41-A955-68FBB5731DC1}" type="slidenum">
              <a:rPr lang="en-US" smtClean="0"/>
              <a:t>8</a:t>
            </a:fld>
            <a:endParaRPr lang="en-US"/>
          </a:p>
        </p:txBody>
      </p:sp>
    </p:spTree>
    <p:extLst>
      <p:ext uri="{BB962C8B-B14F-4D97-AF65-F5344CB8AC3E}">
        <p14:creationId xmlns:p14="http://schemas.microsoft.com/office/powerpoint/2010/main" val="365050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various annotations on the class association line serve a few purposes.</a:t>
            </a:r>
          </a:p>
        </p:txBody>
      </p:sp>
      <p:sp>
        <p:nvSpPr>
          <p:cNvPr id="4" name="Slide Number Placeholder 3"/>
          <p:cNvSpPr>
            <a:spLocks noGrp="1"/>
          </p:cNvSpPr>
          <p:nvPr>
            <p:ph type="sldNum" sz="quarter" idx="5"/>
          </p:nvPr>
        </p:nvSpPr>
        <p:spPr/>
        <p:txBody>
          <a:bodyPr/>
          <a:lstStyle/>
          <a:p>
            <a:fld id="{324F3190-1DC8-8E41-A955-68FBB5731DC1}" type="slidenum">
              <a:rPr lang="en-US" smtClean="0"/>
              <a:t>9</a:t>
            </a:fld>
            <a:endParaRPr lang="en-US"/>
          </a:p>
        </p:txBody>
      </p:sp>
    </p:spTree>
    <p:extLst>
      <p:ext uri="{BB962C8B-B14F-4D97-AF65-F5344CB8AC3E}">
        <p14:creationId xmlns:p14="http://schemas.microsoft.com/office/powerpoint/2010/main" val="321917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49884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345154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152714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45875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E8620-C9A5-AE47-9D26-616071536485}"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99141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E8620-C9A5-AE47-9D26-616071536485}"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67418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E8620-C9A5-AE47-9D26-616071536485}"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95386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E8620-C9A5-AE47-9D26-616071536485}"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9978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8620-C9A5-AE47-9D26-616071536485}"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361583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E8620-C9A5-AE47-9D26-616071536485}"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406821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E8620-C9A5-AE47-9D26-616071536485}"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119231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E8620-C9A5-AE47-9D26-616071536485}" type="datetimeFigureOut">
              <a:rPr lang="en-US" smtClean="0"/>
              <a:t>9/27/21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A7658-BBAE-4140-9150-AEC57F1A0461}" type="slidenum">
              <a:rPr lang="en-US" smtClean="0"/>
              <a:t>‹#›</a:t>
            </a:fld>
            <a:endParaRPr lang="en-US"/>
          </a:p>
        </p:txBody>
      </p:sp>
    </p:spTree>
    <p:extLst>
      <p:ext uri="{BB962C8B-B14F-4D97-AF65-F5344CB8AC3E}">
        <p14:creationId xmlns:p14="http://schemas.microsoft.com/office/powerpoint/2010/main" val="29206010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Social_Network_Analysis_Visualization.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s://guides.rubyonrails.org/association_basics.html#methods-added-by-has-many" TargetMode="Externa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s://guides.rubyonrails.org/association_basics.html#methods-added-by-belongs-to" TargetMode="Externa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E99056-D783-6547-A07D-9540D28CA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24" b="12451"/>
          <a:stretch/>
        </p:blipFill>
        <p:spPr bwMode="auto">
          <a:xfrm>
            <a:off x="0" y="0"/>
            <a:ext cx="12211879" cy="5543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3CCAD6-0B10-3145-97D7-407CE16E5A08}"/>
              </a:ext>
            </a:extLst>
          </p:cNvPr>
          <p:cNvSpPr>
            <a:spLocks noGrp="1"/>
          </p:cNvSpPr>
          <p:nvPr>
            <p:ph type="title"/>
          </p:nvPr>
        </p:nvSpPr>
        <p:spPr>
          <a:xfrm>
            <a:off x="1009650" y="5460997"/>
            <a:ext cx="10515600" cy="1325563"/>
          </a:xfrm>
        </p:spPr>
        <p:txBody>
          <a:bodyPr/>
          <a:lstStyle/>
          <a:p>
            <a:r>
              <a:rPr lang="en-US" dirty="0">
                <a:solidFill>
                  <a:srgbClr val="91CAF7"/>
                </a:solidFill>
              </a:rPr>
              <a:t>Model Associations</a:t>
            </a:r>
          </a:p>
        </p:txBody>
      </p:sp>
      <p:sp>
        <p:nvSpPr>
          <p:cNvPr id="3" name="TextBox 2">
            <a:extLst>
              <a:ext uri="{FF2B5EF4-FFF2-40B4-BE49-F238E27FC236}">
                <a16:creationId xmlns:a16="http://schemas.microsoft.com/office/drawing/2014/main" id="{94B4073E-B716-1240-B687-2357134D237D}"/>
              </a:ext>
            </a:extLst>
          </p:cNvPr>
          <p:cNvSpPr txBox="1"/>
          <p:nvPr/>
        </p:nvSpPr>
        <p:spPr>
          <a:xfrm>
            <a:off x="5543129" y="6581001"/>
            <a:ext cx="6648871" cy="276999"/>
          </a:xfrm>
          <a:prstGeom prst="rect">
            <a:avLst/>
          </a:prstGeom>
          <a:noFill/>
        </p:spPr>
        <p:txBody>
          <a:bodyPr wrap="none" rtlCol="0">
            <a:spAutoFit/>
          </a:bodyPr>
          <a:lstStyle/>
          <a:p>
            <a:pPr algn="r"/>
            <a:r>
              <a:rPr lang="en-US" sz="1200" dirty="0">
                <a:solidFill>
                  <a:schemeClr val="bg1">
                    <a:lumMod val="65000"/>
                    <a:lumOff val="35000"/>
                  </a:schemeClr>
                </a:solidFill>
              </a:rPr>
              <a:t>Image: "</a:t>
            </a:r>
            <a:r>
              <a:rPr lang="en-US" sz="1200" dirty="0">
                <a:solidFill>
                  <a:schemeClr val="bg1">
                    <a:lumMod val="65000"/>
                    <a:lumOff val="35000"/>
                  </a:schemeClr>
                </a:solidFill>
                <a:hlinkClick r:id="rId4">
                  <a:extLst>
                    <a:ext uri="{A12FA001-AC4F-418D-AE19-62706E023703}">
                      <ahyp:hlinkClr xmlns:ahyp="http://schemas.microsoft.com/office/drawing/2018/hyperlinkcolor" val="tx"/>
                    </a:ext>
                  </a:extLst>
                </a:hlinkClick>
              </a:rPr>
              <a:t>Social Network Analysis Visualization</a:t>
            </a:r>
            <a:r>
              <a:rPr lang="en-US" sz="1200" dirty="0">
                <a:solidFill>
                  <a:schemeClr val="bg1">
                    <a:lumMod val="65000"/>
                    <a:lumOff val="35000"/>
                  </a:schemeClr>
                </a:solidFill>
              </a:rPr>
              <a:t>" by Martin Grandjean, used under </a:t>
            </a:r>
            <a:r>
              <a:rPr lang="en-US" sz="1200" dirty="0">
                <a:solidFill>
                  <a:schemeClr val="bg1">
                    <a:lumMod val="65000"/>
                    <a:lumOff val="35000"/>
                  </a:schemeClr>
                </a:solidFill>
                <a:hlinkClick r:id="rId5">
                  <a:extLst>
                    <a:ext uri="{A12FA001-AC4F-418D-AE19-62706E023703}">
                      <ahyp:hlinkClr xmlns:ahyp="http://schemas.microsoft.com/office/drawing/2018/hyperlinkcolor" val="tx"/>
                    </a:ext>
                  </a:extLst>
                </a:hlinkClick>
              </a:rPr>
              <a:t>CC BY-SA 3.0</a:t>
            </a:r>
            <a:r>
              <a:rPr lang="en-US" sz="1200" dirty="0">
                <a:solidFill>
                  <a:schemeClr val="bg1">
                    <a:lumMod val="65000"/>
                    <a:lumOff val="35000"/>
                  </a:schemeClr>
                </a:solidFill>
              </a:rPr>
              <a:t> / Cropped</a:t>
            </a:r>
          </a:p>
        </p:txBody>
      </p:sp>
    </p:spTree>
    <p:extLst>
      <p:ext uri="{BB962C8B-B14F-4D97-AF65-F5344CB8AC3E}">
        <p14:creationId xmlns:p14="http://schemas.microsoft.com/office/powerpoint/2010/main" val="11348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4" name="Oval 3">
            <a:extLst>
              <a:ext uri="{FF2B5EF4-FFF2-40B4-BE49-F238E27FC236}">
                <a16:creationId xmlns:a16="http://schemas.microsoft.com/office/drawing/2014/main" id="{0970AD46-0005-FC41-87F4-8794C96A3C5D}"/>
              </a:ext>
            </a:extLst>
          </p:cNvPr>
          <p:cNvSpPr/>
          <p:nvPr/>
        </p:nvSpPr>
        <p:spPr>
          <a:xfrm>
            <a:off x="5372097" y="2471739"/>
            <a:ext cx="962488" cy="917564"/>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66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43300" y="2639751"/>
            <a:ext cx="538625" cy="51348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7845760" y="3010797"/>
            <a:ext cx="538625" cy="5350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97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3" name="TextBox 2">
            <a:extLst>
              <a:ext uri="{FF2B5EF4-FFF2-40B4-BE49-F238E27FC236}">
                <a16:creationId xmlns:a16="http://schemas.microsoft.com/office/drawing/2014/main" id="{F9ADA993-38C1-E547-AFA5-4D53B0692BA2}"/>
              </a:ext>
            </a:extLst>
          </p:cNvPr>
          <p:cNvSpPr txBox="1"/>
          <p:nvPr/>
        </p:nvSpPr>
        <p:spPr>
          <a:xfrm>
            <a:off x="797949" y="442916"/>
            <a:ext cx="10596106" cy="769441"/>
          </a:xfrm>
          <a:prstGeom prst="rect">
            <a:avLst/>
          </a:prstGeom>
          <a:noFill/>
        </p:spPr>
        <p:txBody>
          <a:bodyPr wrap="none" rtlCol="0">
            <a:spAutoFit/>
          </a:bodyPr>
          <a:lstStyle/>
          <a:p>
            <a:pPr algn="ctr"/>
            <a:r>
              <a:rPr lang="en-US" sz="4400" dirty="0">
                <a:solidFill>
                  <a:srgbClr val="00FFFF"/>
                </a:solidFill>
              </a:rPr>
              <a:t>“ </a:t>
            </a:r>
            <a:r>
              <a:rPr lang="en-US" sz="4400" u="sng" dirty="0">
                <a:solidFill>
                  <a:srgbClr val="00FFFF"/>
                </a:solidFill>
              </a:rPr>
              <a:t>Each</a:t>
            </a:r>
            <a:r>
              <a:rPr lang="en-US" sz="4400" dirty="0">
                <a:solidFill>
                  <a:srgbClr val="00FFFF"/>
                </a:solidFill>
              </a:rPr>
              <a:t>   </a:t>
            </a:r>
            <a:r>
              <a:rPr lang="en-US" sz="4400" u="sng" dirty="0">
                <a:solidFill>
                  <a:srgbClr val="00FFFF"/>
                </a:solidFill>
              </a:rPr>
              <a:t>Quiz</a:t>
            </a:r>
            <a:r>
              <a:rPr lang="en-US" sz="4400" dirty="0">
                <a:solidFill>
                  <a:srgbClr val="00FFFF"/>
                </a:solidFill>
              </a:rPr>
              <a:t>   </a:t>
            </a:r>
            <a:r>
              <a:rPr lang="en-US" sz="4400" u="sng" dirty="0">
                <a:solidFill>
                  <a:srgbClr val="00FFFF"/>
                </a:solidFill>
              </a:rPr>
              <a:t>has</a:t>
            </a:r>
            <a:r>
              <a:rPr lang="en-US" sz="4400" dirty="0">
                <a:solidFill>
                  <a:srgbClr val="00FFFF"/>
                </a:solidFill>
              </a:rPr>
              <a:t>   </a:t>
            </a:r>
            <a:r>
              <a:rPr lang="en-US" sz="4400" u="sng" dirty="0">
                <a:solidFill>
                  <a:srgbClr val="00FFFF"/>
                </a:solidFill>
              </a:rPr>
              <a:t>zero or more</a:t>
            </a:r>
            <a:r>
              <a:rPr lang="en-US" sz="4400" dirty="0">
                <a:solidFill>
                  <a:srgbClr val="00FFFF"/>
                </a:solidFill>
              </a:rPr>
              <a:t>   </a:t>
            </a:r>
            <a:r>
              <a:rPr lang="en-US" sz="4400" u="sng" dirty="0">
                <a:solidFill>
                  <a:srgbClr val="00FFFF"/>
                </a:solidFill>
              </a:rPr>
              <a:t>Questions</a:t>
            </a:r>
            <a:r>
              <a:rPr lang="en-US" sz="4400" dirty="0">
                <a:solidFill>
                  <a:srgbClr val="00FFFF"/>
                </a:solidFill>
              </a:rPr>
              <a:t> ”</a:t>
            </a:r>
          </a:p>
        </p:txBody>
      </p:sp>
      <p:cxnSp>
        <p:nvCxnSpPr>
          <p:cNvPr id="6" name="Straight Arrow Connector 5">
            <a:extLst>
              <a:ext uri="{FF2B5EF4-FFF2-40B4-BE49-F238E27FC236}">
                <a16:creationId xmlns:a16="http://schemas.microsoft.com/office/drawing/2014/main" id="{1BB4FD71-12B7-3844-9685-FF1B30EDFDF3}"/>
              </a:ext>
            </a:extLst>
          </p:cNvPr>
          <p:cNvCxnSpPr>
            <a:cxnSpLocks/>
          </p:cNvCxnSpPr>
          <p:nvPr/>
        </p:nvCxnSpPr>
        <p:spPr>
          <a:xfrm flipH="1">
            <a:off x="2671763" y="1116227"/>
            <a:ext cx="557212" cy="1141196"/>
          </a:xfrm>
          <a:prstGeom prst="straightConnector1">
            <a:avLst/>
          </a:prstGeom>
          <a:ln w="635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B816FB-BB9E-CE40-88A5-EB5C7E149049}"/>
              </a:ext>
            </a:extLst>
          </p:cNvPr>
          <p:cNvCxnSpPr>
            <a:cxnSpLocks/>
          </p:cNvCxnSpPr>
          <p:nvPr/>
        </p:nvCxnSpPr>
        <p:spPr>
          <a:xfrm>
            <a:off x="4527832" y="1116227"/>
            <a:ext cx="1087156" cy="164126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3CB3C-23EE-094C-A1AC-B9E7BA5A5C66}"/>
              </a:ext>
            </a:extLst>
          </p:cNvPr>
          <p:cNvCxnSpPr>
            <a:cxnSpLocks/>
          </p:cNvCxnSpPr>
          <p:nvPr/>
        </p:nvCxnSpPr>
        <p:spPr>
          <a:xfrm>
            <a:off x="6577014" y="1116227"/>
            <a:ext cx="1268746" cy="176984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ACDDDA-9E7B-2046-9DAF-350592211481}"/>
              </a:ext>
            </a:extLst>
          </p:cNvPr>
          <p:cNvCxnSpPr>
            <a:cxnSpLocks/>
          </p:cNvCxnSpPr>
          <p:nvPr/>
        </p:nvCxnSpPr>
        <p:spPr>
          <a:xfrm flipH="1">
            <a:off x="9644063" y="1109983"/>
            <a:ext cx="116460" cy="114744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885FFD3-E23E-2548-94A7-B85588F48B4C}"/>
              </a:ext>
            </a:extLst>
          </p:cNvPr>
          <p:cNvSpPr/>
          <p:nvPr/>
        </p:nvSpPr>
        <p:spPr>
          <a:xfrm>
            <a:off x="7845760" y="3010797"/>
            <a:ext cx="538625" cy="5350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26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281836"/>
            <a:ext cx="10972800" cy="3409025"/>
          </a:xfrm>
          <a:prstGeom prst="rect">
            <a:avLst/>
          </a:prstGeom>
        </p:spPr>
      </p:pic>
      <p:sp>
        <p:nvSpPr>
          <p:cNvPr id="3" name="TextBox 2">
            <a:extLst>
              <a:ext uri="{FF2B5EF4-FFF2-40B4-BE49-F238E27FC236}">
                <a16:creationId xmlns:a16="http://schemas.microsoft.com/office/drawing/2014/main" id="{F9ADA993-38C1-E547-AFA5-4D53B0692BA2}"/>
              </a:ext>
            </a:extLst>
          </p:cNvPr>
          <p:cNvSpPr txBox="1"/>
          <p:nvPr/>
        </p:nvSpPr>
        <p:spPr>
          <a:xfrm>
            <a:off x="6538314" y="271768"/>
            <a:ext cx="4219745" cy="769441"/>
          </a:xfrm>
          <a:prstGeom prst="rect">
            <a:avLst/>
          </a:prstGeom>
          <a:noFill/>
        </p:spPr>
        <p:txBody>
          <a:bodyPr wrap="none" rtlCol="0">
            <a:spAutoFit/>
          </a:bodyPr>
          <a:lstStyle/>
          <a:p>
            <a:pPr algn="ctr"/>
            <a:r>
              <a:rPr lang="en-US" sz="4400" dirty="0">
                <a:solidFill>
                  <a:srgbClr val="00FFFF"/>
                </a:solidFill>
              </a:rPr>
              <a:t>“ </a:t>
            </a:r>
            <a:r>
              <a:rPr lang="en-US" sz="4400" u="sng" dirty="0">
                <a:solidFill>
                  <a:srgbClr val="00FFFF"/>
                </a:solidFill>
              </a:rPr>
              <a:t>Each</a:t>
            </a:r>
            <a:r>
              <a:rPr lang="en-US" sz="4400" dirty="0">
                <a:solidFill>
                  <a:srgbClr val="00FFFF"/>
                </a:solidFill>
              </a:rPr>
              <a:t>   </a:t>
            </a:r>
            <a:r>
              <a:rPr lang="en-US" sz="4400" u="sng" dirty="0">
                <a:solidFill>
                  <a:srgbClr val="00FFFF"/>
                </a:solidFill>
              </a:rPr>
              <a:t>Question</a:t>
            </a:r>
            <a:endParaRPr lang="en-US" sz="2400" dirty="0">
              <a:solidFill>
                <a:srgbClr val="00FFFF"/>
              </a:solidFill>
            </a:endParaRPr>
          </a:p>
        </p:txBody>
      </p:sp>
      <p:cxnSp>
        <p:nvCxnSpPr>
          <p:cNvPr id="6" name="Straight Arrow Connector 5">
            <a:extLst>
              <a:ext uri="{FF2B5EF4-FFF2-40B4-BE49-F238E27FC236}">
                <a16:creationId xmlns:a16="http://schemas.microsoft.com/office/drawing/2014/main" id="{1BB4FD71-12B7-3844-9685-FF1B30EDFDF3}"/>
              </a:ext>
            </a:extLst>
          </p:cNvPr>
          <p:cNvCxnSpPr>
            <a:cxnSpLocks/>
          </p:cNvCxnSpPr>
          <p:nvPr/>
        </p:nvCxnSpPr>
        <p:spPr>
          <a:xfrm flipH="1">
            <a:off x="2808202" y="3457576"/>
            <a:ext cx="127904" cy="409238"/>
          </a:xfrm>
          <a:prstGeom prst="straightConnector1">
            <a:avLst/>
          </a:prstGeom>
          <a:ln w="635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B816FB-BB9E-CE40-88A5-EB5C7E149049}"/>
              </a:ext>
            </a:extLst>
          </p:cNvPr>
          <p:cNvCxnSpPr>
            <a:cxnSpLocks/>
          </p:cNvCxnSpPr>
          <p:nvPr/>
        </p:nvCxnSpPr>
        <p:spPr>
          <a:xfrm flipH="1">
            <a:off x="4048627" y="2588150"/>
            <a:ext cx="1051361" cy="160195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3CB3C-23EE-094C-A1AC-B9E7BA5A5C66}"/>
              </a:ext>
            </a:extLst>
          </p:cNvPr>
          <p:cNvCxnSpPr>
            <a:cxnSpLocks/>
          </p:cNvCxnSpPr>
          <p:nvPr/>
        </p:nvCxnSpPr>
        <p:spPr>
          <a:xfrm flipH="1">
            <a:off x="6070810" y="1754537"/>
            <a:ext cx="823872" cy="254600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ACDDDA-9E7B-2046-9DAF-350592211481}"/>
              </a:ext>
            </a:extLst>
          </p:cNvPr>
          <p:cNvCxnSpPr>
            <a:cxnSpLocks/>
          </p:cNvCxnSpPr>
          <p:nvPr/>
        </p:nvCxnSpPr>
        <p:spPr>
          <a:xfrm>
            <a:off x="9560497" y="963129"/>
            <a:ext cx="0" cy="280877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4B875B-D131-C349-A357-FCB5D91A687D}"/>
              </a:ext>
            </a:extLst>
          </p:cNvPr>
          <p:cNvSpPr txBox="1"/>
          <p:nvPr/>
        </p:nvSpPr>
        <p:spPr>
          <a:xfrm>
            <a:off x="5572872" y="1085112"/>
            <a:ext cx="2583656" cy="769441"/>
          </a:xfrm>
          <a:prstGeom prst="rect">
            <a:avLst/>
          </a:prstGeom>
          <a:noFill/>
        </p:spPr>
        <p:txBody>
          <a:bodyPr wrap="none" rtlCol="0">
            <a:spAutoFit/>
          </a:bodyPr>
          <a:lstStyle/>
          <a:p>
            <a:pPr algn="ctr"/>
            <a:r>
              <a:rPr lang="en-US" sz="4400" u="sng" dirty="0">
                <a:solidFill>
                  <a:srgbClr val="00FFFF"/>
                </a:solidFill>
              </a:rPr>
              <a:t>belongs to</a:t>
            </a:r>
            <a:endParaRPr lang="en-US" sz="2400" dirty="0">
              <a:solidFill>
                <a:srgbClr val="00FFFF"/>
              </a:solidFill>
            </a:endParaRPr>
          </a:p>
        </p:txBody>
      </p:sp>
      <p:sp>
        <p:nvSpPr>
          <p:cNvPr id="9" name="TextBox 8">
            <a:extLst>
              <a:ext uri="{FF2B5EF4-FFF2-40B4-BE49-F238E27FC236}">
                <a16:creationId xmlns:a16="http://schemas.microsoft.com/office/drawing/2014/main" id="{6DEB006D-EE7A-284B-B429-66B03ED851EC}"/>
              </a:ext>
            </a:extLst>
          </p:cNvPr>
          <p:cNvSpPr txBox="1"/>
          <p:nvPr/>
        </p:nvSpPr>
        <p:spPr>
          <a:xfrm>
            <a:off x="4570032" y="1898454"/>
            <a:ext cx="1059906" cy="769441"/>
          </a:xfrm>
          <a:prstGeom prst="rect">
            <a:avLst/>
          </a:prstGeom>
          <a:noFill/>
        </p:spPr>
        <p:txBody>
          <a:bodyPr wrap="none" rtlCol="0">
            <a:spAutoFit/>
          </a:bodyPr>
          <a:lstStyle/>
          <a:p>
            <a:pPr algn="ctr"/>
            <a:r>
              <a:rPr lang="en-US" sz="4400" u="sng" dirty="0">
                <a:solidFill>
                  <a:srgbClr val="00FFFF"/>
                </a:solidFill>
              </a:rPr>
              <a:t>one</a:t>
            </a:r>
            <a:endParaRPr lang="en-US" sz="2400" dirty="0">
              <a:solidFill>
                <a:srgbClr val="00FFFF"/>
              </a:solidFill>
            </a:endParaRPr>
          </a:p>
        </p:txBody>
      </p:sp>
      <p:sp>
        <p:nvSpPr>
          <p:cNvPr id="11" name="TextBox 10">
            <a:extLst>
              <a:ext uri="{FF2B5EF4-FFF2-40B4-BE49-F238E27FC236}">
                <a16:creationId xmlns:a16="http://schemas.microsoft.com/office/drawing/2014/main" id="{384FAA2F-D2F8-F64E-A42C-9102AFE41794}"/>
              </a:ext>
            </a:extLst>
          </p:cNvPr>
          <p:cNvSpPr txBox="1"/>
          <p:nvPr/>
        </p:nvSpPr>
        <p:spPr>
          <a:xfrm>
            <a:off x="2314999" y="2768948"/>
            <a:ext cx="1577676" cy="769441"/>
          </a:xfrm>
          <a:prstGeom prst="rect">
            <a:avLst/>
          </a:prstGeom>
          <a:noFill/>
        </p:spPr>
        <p:txBody>
          <a:bodyPr wrap="square" rtlCol="0">
            <a:spAutoFit/>
          </a:bodyPr>
          <a:lstStyle/>
          <a:p>
            <a:pPr algn="ctr"/>
            <a:r>
              <a:rPr lang="en-US" sz="4400" u="sng" dirty="0">
                <a:solidFill>
                  <a:srgbClr val="00FFFF"/>
                </a:solidFill>
              </a:rPr>
              <a:t>Quiz</a:t>
            </a:r>
            <a:r>
              <a:rPr lang="en-US" sz="4400" dirty="0">
                <a:solidFill>
                  <a:srgbClr val="00FFFF"/>
                </a:solidFill>
              </a:rPr>
              <a:t> ”</a:t>
            </a:r>
          </a:p>
        </p:txBody>
      </p:sp>
      <p:sp>
        <p:nvSpPr>
          <p:cNvPr id="17" name="Oval 16">
            <a:extLst>
              <a:ext uri="{FF2B5EF4-FFF2-40B4-BE49-F238E27FC236}">
                <a16:creationId xmlns:a16="http://schemas.microsoft.com/office/drawing/2014/main" id="{D0C16DD0-6016-6A48-922A-6FF3365981A5}"/>
              </a:ext>
            </a:extLst>
          </p:cNvPr>
          <p:cNvSpPr/>
          <p:nvPr/>
        </p:nvSpPr>
        <p:spPr>
          <a:xfrm>
            <a:off x="3524826" y="4225279"/>
            <a:ext cx="538625" cy="51348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AED93C65-8679-FC44-8061-C6161943BE42}"/>
              </a:ext>
            </a:extLst>
          </p:cNvPr>
          <p:cNvSpPr/>
          <p:nvPr/>
        </p:nvSpPr>
        <p:spPr>
          <a:xfrm rot="16200000">
            <a:off x="5186141" y="-66665"/>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5550DA8F-69D0-564F-8571-C52891D1F37D}"/>
              </a:ext>
            </a:extLst>
          </p:cNvPr>
          <p:cNvSpPr/>
          <p:nvPr/>
        </p:nvSpPr>
        <p:spPr>
          <a:xfrm rot="16200000">
            <a:off x="3326760" y="-42924"/>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A1862714-B053-9249-885C-ED45EED5E2E0}"/>
              </a:ext>
            </a:extLst>
          </p:cNvPr>
          <p:cNvSpPr/>
          <p:nvPr/>
        </p:nvSpPr>
        <p:spPr>
          <a:xfrm rot="16200000">
            <a:off x="1467379" y="-66665"/>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155F8A77-B97F-7547-84AF-2F82ED06C705}"/>
              </a:ext>
            </a:extLst>
          </p:cNvPr>
          <p:cNvSpPr/>
          <p:nvPr/>
        </p:nvSpPr>
        <p:spPr>
          <a:xfrm rot="3876228">
            <a:off x="8252865" y="886040"/>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86318E86-B154-6341-B4F5-55F7D11634E7}"/>
              </a:ext>
            </a:extLst>
          </p:cNvPr>
          <p:cNvSpPr/>
          <p:nvPr/>
        </p:nvSpPr>
        <p:spPr>
          <a:xfrm rot="3876228">
            <a:off x="5697937" y="1691770"/>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A1FBBF57-FCDC-4049-8CF7-E53A9CD58C14}"/>
              </a:ext>
            </a:extLst>
          </p:cNvPr>
          <p:cNvSpPr/>
          <p:nvPr/>
        </p:nvSpPr>
        <p:spPr>
          <a:xfrm rot="3876228">
            <a:off x="3923754" y="2498399"/>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4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Tree>
    <p:extLst>
      <p:ext uri="{BB962C8B-B14F-4D97-AF65-F5344CB8AC3E}">
        <p14:creationId xmlns:p14="http://schemas.microsoft.com/office/powerpoint/2010/main" val="306255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
        <p:nvSpPr>
          <p:cNvPr id="8" name="TextBox 7">
            <a:extLst>
              <a:ext uri="{FF2B5EF4-FFF2-40B4-BE49-F238E27FC236}">
                <a16:creationId xmlns:a16="http://schemas.microsoft.com/office/drawing/2014/main" id="{8878984F-CB19-7140-BFDD-97D488586BE7}"/>
              </a:ext>
            </a:extLst>
          </p:cNvPr>
          <p:cNvSpPr txBox="1"/>
          <p:nvPr/>
        </p:nvSpPr>
        <p:spPr>
          <a:xfrm>
            <a:off x="3348550" y="2200618"/>
            <a:ext cx="457200" cy="598215"/>
          </a:xfrm>
          <a:prstGeom prst="rect">
            <a:avLst/>
          </a:prstGeom>
          <a:noFill/>
        </p:spPr>
        <p:txBody>
          <a:bodyPr wrap="square" rtlCol="0">
            <a:spAutoFit/>
          </a:bodyPr>
          <a:lstStyle/>
          <a:p>
            <a:r>
              <a:rPr lang="en-US" sz="3200" b="1" dirty="0">
                <a:solidFill>
                  <a:srgbClr val="00FF00"/>
                </a:solidFill>
              </a:rPr>
              <a:t>✓</a:t>
            </a:r>
          </a:p>
        </p:txBody>
      </p:sp>
    </p:spTree>
    <p:extLst>
      <p:ext uri="{BB962C8B-B14F-4D97-AF65-F5344CB8AC3E}">
        <p14:creationId xmlns:p14="http://schemas.microsoft.com/office/powerpoint/2010/main" val="29731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
        <p:nvSpPr>
          <p:cNvPr id="8" name="TextBox 7">
            <a:extLst>
              <a:ext uri="{FF2B5EF4-FFF2-40B4-BE49-F238E27FC236}">
                <a16:creationId xmlns:a16="http://schemas.microsoft.com/office/drawing/2014/main" id="{8878984F-CB19-7140-BFDD-97D488586BE7}"/>
              </a:ext>
            </a:extLst>
          </p:cNvPr>
          <p:cNvSpPr txBox="1"/>
          <p:nvPr/>
        </p:nvSpPr>
        <p:spPr>
          <a:xfrm>
            <a:off x="3348550" y="2200618"/>
            <a:ext cx="457200" cy="598215"/>
          </a:xfrm>
          <a:prstGeom prst="rect">
            <a:avLst/>
          </a:prstGeom>
          <a:noFill/>
        </p:spPr>
        <p:txBody>
          <a:bodyPr wrap="square" rtlCol="0">
            <a:spAutoFit/>
          </a:bodyPr>
          <a:lstStyle/>
          <a:p>
            <a:r>
              <a:rPr lang="en-US" sz="3200" b="1" dirty="0">
                <a:solidFill>
                  <a:srgbClr val="00FF00"/>
                </a:solidFill>
              </a:rPr>
              <a:t>✓</a:t>
            </a:r>
          </a:p>
        </p:txBody>
      </p:sp>
      <p:sp>
        <p:nvSpPr>
          <p:cNvPr id="14" name="TextBox 13">
            <a:extLst>
              <a:ext uri="{FF2B5EF4-FFF2-40B4-BE49-F238E27FC236}">
                <a16:creationId xmlns:a16="http://schemas.microsoft.com/office/drawing/2014/main" id="{A49FBF57-6EB7-6C48-8743-1F557538E28B}"/>
              </a:ext>
            </a:extLst>
          </p:cNvPr>
          <p:cNvSpPr txBox="1"/>
          <p:nvPr/>
        </p:nvSpPr>
        <p:spPr>
          <a:xfrm>
            <a:off x="9472367" y="2214401"/>
            <a:ext cx="519694" cy="584775"/>
          </a:xfrm>
          <a:prstGeom prst="rect">
            <a:avLst/>
          </a:prstGeom>
          <a:noFill/>
        </p:spPr>
        <p:txBody>
          <a:bodyPr wrap="none" rtlCol="0">
            <a:spAutoFit/>
          </a:bodyPr>
          <a:lstStyle/>
          <a:p>
            <a:r>
              <a:rPr lang="en-US" sz="3200" b="1" dirty="0">
                <a:solidFill>
                  <a:srgbClr val="FF0000"/>
                </a:solidFill>
              </a:rPr>
              <a:t>✕</a:t>
            </a:r>
          </a:p>
        </p:txBody>
      </p:sp>
      <p:grpSp>
        <p:nvGrpSpPr>
          <p:cNvPr id="18" name="Group 17">
            <a:extLst>
              <a:ext uri="{FF2B5EF4-FFF2-40B4-BE49-F238E27FC236}">
                <a16:creationId xmlns:a16="http://schemas.microsoft.com/office/drawing/2014/main" id="{DC6054EB-2B90-FE47-95C9-9428DA84BD76}"/>
              </a:ext>
            </a:extLst>
          </p:cNvPr>
          <p:cNvGrpSpPr/>
          <p:nvPr/>
        </p:nvGrpSpPr>
        <p:grpSpPr>
          <a:xfrm>
            <a:off x="9078273" y="3838414"/>
            <a:ext cx="519694" cy="1336112"/>
            <a:chOff x="9078273" y="3838414"/>
            <a:chExt cx="519694" cy="1336112"/>
          </a:xfrm>
        </p:grpSpPr>
        <p:sp>
          <p:nvSpPr>
            <p:cNvPr id="15" name="TextBox 14">
              <a:extLst>
                <a:ext uri="{FF2B5EF4-FFF2-40B4-BE49-F238E27FC236}">
                  <a16:creationId xmlns:a16="http://schemas.microsoft.com/office/drawing/2014/main" id="{5F390723-F39C-FA46-8CC0-B6ECB23B12A9}"/>
                </a:ext>
              </a:extLst>
            </p:cNvPr>
            <p:cNvSpPr txBox="1"/>
            <p:nvPr/>
          </p:nvSpPr>
          <p:spPr>
            <a:xfrm>
              <a:off x="9078273" y="3838414"/>
              <a:ext cx="519694" cy="584775"/>
            </a:xfrm>
            <a:prstGeom prst="rect">
              <a:avLst/>
            </a:prstGeom>
            <a:noFill/>
          </p:spPr>
          <p:txBody>
            <a:bodyPr wrap="none" rtlCol="0">
              <a:spAutoFit/>
            </a:bodyPr>
            <a:lstStyle/>
            <a:p>
              <a:r>
                <a:rPr lang="en-US" sz="3200" b="1" dirty="0">
                  <a:solidFill>
                    <a:srgbClr val="FF0000"/>
                  </a:solidFill>
                </a:rPr>
                <a:t>✕</a:t>
              </a:r>
            </a:p>
          </p:txBody>
        </p:sp>
        <p:sp>
          <p:nvSpPr>
            <p:cNvPr id="16" name="TextBox 15">
              <a:extLst>
                <a:ext uri="{FF2B5EF4-FFF2-40B4-BE49-F238E27FC236}">
                  <a16:creationId xmlns:a16="http://schemas.microsoft.com/office/drawing/2014/main" id="{5F7E0A56-63CE-B849-822D-A2454E394482}"/>
                </a:ext>
              </a:extLst>
            </p:cNvPr>
            <p:cNvSpPr txBox="1"/>
            <p:nvPr/>
          </p:nvSpPr>
          <p:spPr>
            <a:xfrm>
              <a:off x="9078273" y="4589751"/>
              <a:ext cx="519694" cy="584775"/>
            </a:xfrm>
            <a:prstGeom prst="rect">
              <a:avLst/>
            </a:prstGeom>
            <a:noFill/>
          </p:spPr>
          <p:txBody>
            <a:bodyPr wrap="none" rtlCol="0">
              <a:spAutoFit/>
            </a:bodyPr>
            <a:lstStyle/>
            <a:p>
              <a:r>
                <a:rPr lang="en-US" sz="3200" b="1" dirty="0">
                  <a:solidFill>
                    <a:srgbClr val="FF0000"/>
                  </a:solidFill>
                </a:rPr>
                <a:t>✕</a:t>
              </a:r>
            </a:p>
          </p:txBody>
        </p:sp>
      </p:grpSp>
    </p:spTree>
    <p:extLst>
      <p:ext uri="{BB962C8B-B14F-4D97-AF65-F5344CB8AC3E}">
        <p14:creationId xmlns:p14="http://schemas.microsoft.com/office/powerpoint/2010/main" val="4454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90924" y="3014661"/>
            <a:ext cx="962488"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900862" y="2604625"/>
            <a:ext cx="1457323"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55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24264"/>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90924" y="1314437"/>
            <a:ext cx="962488"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900862" y="904401"/>
            <a:ext cx="1457323"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A24A9D0-E6E0-1549-A772-4CD98EEFC211}"/>
              </a:ext>
            </a:extLst>
          </p:cNvPr>
          <p:cNvGrpSpPr/>
          <p:nvPr/>
        </p:nvGrpSpPr>
        <p:grpSpPr>
          <a:xfrm>
            <a:off x="469430" y="4329111"/>
            <a:ext cx="4626446" cy="1200151"/>
            <a:chOff x="988543" y="742949"/>
            <a:chExt cx="4626446" cy="1200151"/>
          </a:xfrm>
        </p:grpSpPr>
        <p:sp>
          <p:nvSpPr>
            <p:cNvPr id="8" name="Rounded Rectangle 7">
              <a:extLst>
                <a:ext uri="{FF2B5EF4-FFF2-40B4-BE49-F238E27FC236}">
                  <a16:creationId xmlns:a16="http://schemas.microsoft.com/office/drawing/2014/main" id="{F5A16916-552B-4040-9FAF-2248EEABA376}"/>
                </a:ext>
              </a:extLst>
            </p:cNvPr>
            <p:cNvSpPr/>
            <p:nvPr/>
          </p:nvSpPr>
          <p:spPr>
            <a:xfrm>
              <a:off x="988543" y="742949"/>
              <a:ext cx="4626446" cy="120015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9BAFB1F-CEB4-1042-9935-922394A7195B}"/>
                </a:ext>
              </a:extLst>
            </p:cNvPr>
            <p:cNvPicPr>
              <a:picLocks noChangeAspect="1"/>
            </p:cNvPicPr>
            <p:nvPr/>
          </p:nvPicPr>
          <p:blipFill>
            <a:blip r:embed="rId5"/>
            <a:stretch>
              <a:fillRect/>
            </a:stretch>
          </p:blipFill>
          <p:spPr>
            <a:xfrm>
              <a:off x="1306358" y="975500"/>
              <a:ext cx="4056831" cy="739775"/>
            </a:xfrm>
            <a:prstGeom prst="rect">
              <a:avLst/>
            </a:prstGeom>
          </p:spPr>
        </p:pic>
      </p:grpSp>
      <p:grpSp>
        <p:nvGrpSpPr>
          <p:cNvPr id="10" name="Group 9">
            <a:extLst>
              <a:ext uri="{FF2B5EF4-FFF2-40B4-BE49-F238E27FC236}">
                <a16:creationId xmlns:a16="http://schemas.microsoft.com/office/drawing/2014/main" id="{9EDA63A0-A569-6A47-9E24-28A3F9957F66}"/>
              </a:ext>
            </a:extLst>
          </p:cNvPr>
          <p:cNvGrpSpPr/>
          <p:nvPr/>
        </p:nvGrpSpPr>
        <p:grpSpPr>
          <a:xfrm>
            <a:off x="5991225" y="3931026"/>
            <a:ext cx="5731345" cy="1996319"/>
            <a:chOff x="655167" y="3732969"/>
            <a:chExt cx="5731345" cy="1996319"/>
          </a:xfrm>
        </p:grpSpPr>
        <p:sp>
          <p:nvSpPr>
            <p:cNvPr id="11" name="Rounded Rectangle 10">
              <a:extLst>
                <a:ext uri="{FF2B5EF4-FFF2-40B4-BE49-F238E27FC236}">
                  <a16:creationId xmlns:a16="http://schemas.microsoft.com/office/drawing/2014/main" id="{F188652B-E56C-E843-AECC-F004BB6106C1}"/>
                </a:ext>
              </a:extLst>
            </p:cNvPr>
            <p:cNvSpPr/>
            <p:nvPr/>
          </p:nvSpPr>
          <p:spPr>
            <a:xfrm>
              <a:off x="655167" y="3732969"/>
              <a:ext cx="5731345" cy="199631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43A86EF-1D8F-AF4C-8032-36CA519ECB30}"/>
                </a:ext>
              </a:extLst>
            </p:cNvPr>
            <p:cNvPicPr>
              <a:picLocks noChangeAspect="1"/>
            </p:cNvPicPr>
            <p:nvPr/>
          </p:nvPicPr>
          <p:blipFill>
            <a:blip r:embed="rId6"/>
            <a:stretch>
              <a:fillRect/>
            </a:stretch>
          </p:blipFill>
          <p:spPr>
            <a:xfrm>
              <a:off x="831133" y="3960612"/>
              <a:ext cx="5321608" cy="1575005"/>
            </a:xfrm>
            <a:prstGeom prst="rect">
              <a:avLst/>
            </a:prstGeom>
          </p:spPr>
        </p:pic>
      </p:grpSp>
      <p:cxnSp>
        <p:nvCxnSpPr>
          <p:cNvPr id="13" name="Straight Arrow Connector 12">
            <a:extLst>
              <a:ext uri="{FF2B5EF4-FFF2-40B4-BE49-F238E27FC236}">
                <a16:creationId xmlns:a16="http://schemas.microsoft.com/office/drawing/2014/main" id="{87CBF6EC-753B-6940-90EA-BB8BBECB29F3}"/>
              </a:ext>
            </a:extLst>
          </p:cNvPr>
          <p:cNvCxnSpPr>
            <a:cxnSpLocks/>
          </p:cNvCxnSpPr>
          <p:nvPr/>
        </p:nvCxnSpPr>
        <p:spPr>
          <a:xfrm flipH="1">
            <a:off x="3243263" y="1998822"/>
            <a:ext cx="828905" cy="272464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C0A253-4AE1-CB46-B16B-DE06E73A0F0E}"/>
              </a:ext>
            </a:extLst>
          </p:cNvPr>
          <p:cNvCxnSpPr>
            <a:cxnSpLocks/>
          </p:cNvCxnSpPr>
          <p:nvPr/>
        </p:nvCxnSpPr>
        <p:spPr>
          <a:xfrm>
            <a:off x="7669873" y="1612668"/>
            <a:ext cx="688312" cy="270075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88C047-F589-BE43-94B1-CCF1FEAC86E4}"/>
              </a:ext>
            </a:extLst>
          </p:cNvPr>
          <p:cNvCxnSpPr>
            <a:cxnSpLocks/>
          </p:cNvCxnSpPr>
          <p:nvPr/>
        </p:nvCxnSpPr>
        <p:spPr>
          <a:xfrm flipH="1">
            <a:off x="2795590" y="5118748"/>
            <a:ext cx="67627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4F25E5-65B3-6B4B-91A1-302C06C6E791}"/>
              </a:ext>
            </a:extLst>
          </p:cNvPr>
          <p:cNvCxnSpPr>
            <a:cxnSpLocks/>
          </p:cNvCxnSpPr>
          <p:nvPr/>
        </p:nvCxnSpPr>
        <p:spPr>
          <a:xfrm flipH="1">
            <a:off x="7577141" y="4737750"/>
            <a:ext cx="153828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82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179960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4C3F432-41A5-0A4F-A7AE-2F19E81814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Tree>
    <p:extLst>
      <p:ext uri="{BB962C8B-B14F-4D97-AF65-F5344CB8AC3E}">
        <p14:creationId xmlns:p14="http://schemas.microsoft.com/office/powerpoint/2010/main" val="369466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1B76-1472-CD47-B0CF-F4B1D3F90CD3}"/>
              </a:ext>
            </a:extLst>
          </p:cNvPr>
          <p:cNvSpPr/>
          <p:nvPr/>
        </p:nvSpPr>
        <p:spPr>
          <a:xfrm>
            <a:off x="0" y="1811336"/>
            <a:ext cx="12192000" cy="460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32207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5AA1-7137-EB4A-B904-2455CF1ECEDE}"/>
              </a:ext>
            </a:extLst>
          </p:cNvPr>
          <p:cNvSpPr>
            <a:spLocks noGrp="1"/>
          </p:cNvSpPr>
          <p:nvPr>
            <p:ph type="title"/>
          </p:nvPr>
        </p:nvSpPr>
        <p:spPr/>
        <p:txBody>
          <a:bodyPr/>
          <a:lstStyle/>
          <a:p>
            <a:r>
              <a:rPr lang="en-US" dirty="0"/>
              <a:t>Keys in Relational Databases</a:t>
            </a:r>
          </a:p>
        </p:txBody>
      </p:sp>
      <p:sp>
        <p:nvSpPr>
          <p:cNvPr id="3" name="Content Placeholder 2">
            <a:extLst>
              <a:ext uri="{FF2B5EF4-FFF2-40B4-BE49-F238E27FC236}">
                <a16:creationId xmlns:a16="http://schemas.microsoft.com/office/drawing/2014/main" id="{E4D43C88-980B-AE41-820E-03B3EFE04383}"/>
              </a:ext>
            </a:extLst>
          </p:cNvPr>
          <p:cNvSpPr>
            <a:spLocks noGrp="1"/>
          </p:cNvSpPr>
          <p:nvPr>
            <p:ph idx="1"/>
          </p:nvPr>
        </p:nvSpPr>
        <p:spPr/>
        <p:txBody>
          <a:bodyPr/>
          <a:lstStyle/>
          <a:p>
            <a:r>
              <a:rPr lang="en-US" dirty="0"/>
              <a:t>Primary Key: Uniquely identifies each record in table</a:t>
            </a:r>
          </a:p>
          <a:p>
            <a:r>
              <a:rPr lang="en-US" dirty="0"/>
              <a:t>Foreign Key: Reference to primary key in another table</a:t>
            </a:r>
          </a:p>
        </p:txBody>
      </p:sp>
    </p:spTree>
    <p:extLst>
      <p:ext uri="{BB962C8B-B14F-4D97-AF65-F5344CB8AC3E}">
        <p14:creationId xmlns:p14="http://schemas.microsoft.com/office/powerpoint/2010/main" val="3422715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extLst>
              <p:ext uri="{D42A27DB-BD31-4B8C-83A1-F6EECF244321}">
                <p14:modId xmlns:p14="http://schemas.microsoft.com/office/powerpoint/2010/main" val="1163631654"/>
              </p:ext>
            </p:extLst>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graphicFrame>
        <p:nvGraphicFramePr>
          <p:cNvPr id="7" name="Table 5">
            <a:extLst>
              <a:ext uri="{FF2B5EF4-FFF2-40B4-BE49-F238E27FC236}">
                <a16:creationId xmlns:a16="http://schemas.microsoft.com/office/drawing/2014/main" id="{A2A70F74-1E33-8049-BD2E-14D914CA8404}"/>
              </a:ext>
            </a:extLst>
          </p:cNvPr>
          <p:cNvGraphicFramePr>
            <a:graphicFrameLocks noGrp="1"/>
          </p:cNvGraphicFramePr>
          <p:nvPr>
            <p:extLst>
              <p:ext uri="{D42A27DB-BD31-4B8C-83A1-F6EECF244321}">
                <p14:modId xmlns:p14="http://schemas.microsoft.com/office/powerpoint/2010/main" val="3867178287"/>
              </p:ext>
            </p:extLst>
          </p:nvPr>
        </p:nvGraphicFramePr>
        <p:xfrm>
          <a:off x="4513263" y="4826973"/>
          <a:ext cx="6273799" cy="1188720"/>
        </p:xfrm>
        <a:graphic>
          <a:graphicData uri="http://schemas.openxmlformats.org/drawingml/2006/table">
            <a:tbl>
              <a:tblPr firstRow="1" bandRow="1">
                <a:tableStyleId>{5940675A-B579-460E-94D1-54222C63F5DA}</a:tableStyleId>
              </a:tblPr>
              <a:tblGrid>
                <a:gridCol w="601662">
                  <a:extLst>
                    <a:ext uri="{9D8B030D-6E8A-4147-A177-3AD203B41FA5}">
                      <a16:colId xmlns:a16="http://schemas.microsoft.com/office/drawing/2014/main" val="4262573283"/>
                    </a:ext>
                  </a:extLst>
                </a:gridCol>
                <a:gridCol w="1385887">
                  <a:extLst>
                    <a:ext uri="{9D8B030D-6E8A-4147-A177-3AD203B41FA5}">
                      <a16:colId xmlns:a16="http://schemas.microsoft.com/office/drawing/2014/main" val="2486727003"/>
                    </a:ext>
                  </a:extLst>
                </a:gridCol>
                <a:gridCol w="1071563">
                  <a:extLst>
                    <a:ext uri="{9D8B030D-6E8A-4147-A177-3AD203B41FA5}">
                      <a16:colId xmlns:a16="http://schemas.microsoft.com/office/drawing/2014/main" val="984556405"/>
                    </a:ext>
                  </a:extLst>
                </a:gridCol>
                <a:gridCol w="1692919">
                  <a:extLst>
                    <a:ext uri="{9D8B030D-6E8A-4147-A177-3AD203B41FA5}">
                      <a16:colId xmlns:a16="http://schemas.microsoft.com/office/drawing/2014/main" val="2966246563"/>
                    </a:ext>
                  </a:extLst>
                </a:gridCol>
                <a:gridCol w="1521768">
                  <a:extLst>
                    <a:ext uri="{9D8B030D-6E8A-4147-A177-3AD203B41FA5}">
                      <a16:colId xmlns:a16="http://schemas.microsoft.com/office/drawing/2014/main" val="3468050729"/>
                    </a:ext>
                  </a:extLst>
                </a:gridCol>
              </a:tblGrid>
              <a:tr h="370840">
                <a:tc>
                  <a:txBody>
                    <a:bodyPr/>
                    <a:lstStyle/>
                    <a:p>
                      <a:r>
                        <a:rPr lang="en-US" sz="2000" dirty="0"/>
                        <a:t>id</a:t>
                      </a:r>
                    </a:p>
                  </a:txBody>
                  <a:tcPr/>
                </a:tc>
                <a:tc>
                  <a:txBody>
                    <a:bodyPr/>
                    <a:lstStyle/>
                    <a:p>
                      <a:r>
                        <a:rPr lang="en-US" sz="2000" dirty="0"/>
                        <a:t>question</a:t>
                      </a:r>
                    </a:p>
                  </a:txBody>
                  <a:tcPr/>
                </a:tc>
                <a:tc>
                  <a:txBody>
                    <a:bodyPr/>
                    <a:lstStyle/>
                    <a:p>
                      <a:r>
                        <a:rPr lang="en-US" sz="2000" dirty="0"/>
                        <a:t>answer</a:t>
                      </a:r>
                    </a:p>
                  </a:txBody>
                  <a:tcPr/>
                </a:tc>
                <a:tc>
                  <a:txBody>
                    <a:bodyPr/>
                    <a:lstStyle/>
                    <a:p>
                      <a:r>
                        <a:rPr lang="en-US" sz="2000" dirty="0"/>
                        <a:t>distractor_1</a:t>
                      </a:r>
                    </a:p>
                  </a:txBody>
                  <a:tcPr/>
                </a:tc>
                <a:tc>
                  <a:txBody>
                    <a:bodyPr/>
                    <a:lstStyle/>
                    <a:p>
                      <a:r>
                        <a:rPr lang="en-US" sz="2000" dirty="0"/>
                        <a:t>distractor_2</a:t>
                      </a:r>
                    </a:p>
                  </a:txBody>
                  <a:tcPr/>
                </a:tc>
                <a:extLst>
                  <a:ext uri="{0D108BD9-81ED-4DB2-BD59-A6C34878D82A}">
                    <a16:rowId xmlns:a16="http://schemas.microsoft.com/office/drawing/2014/main" val="4024861652"/>
                  </a:ext>
                </a:extLst>
              </a:tr>
              <a:tr h="370840">
                <a:tc>
                  <a:txBody>
                    <a:bodyPr/>
                    <a:lstStyle/>
                    <a:p>
                      <a:r>
                        <a:rPr lang="en-US" sz="2000" dirty="0"/>
                        <a:t>16</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22</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048215090"/>
                  </a:ext>
                </a:extLst>
              </a:tr>
            </a:tbl>
          </a:graphicData>
        </a:graphic>
      </p:graphicFrame>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spTree>
    <p:extLst>
      <p:ext uri="{BB962C8B-B14F-4D97-AF65-F5344CB8AC3E}">
        <p14:creationId xmlns:p14="http://schemas.microsoft.com/office/powerpoint/2010/main" val="78612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986448457"/>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spTree>
    <p:extLst>
      <p:ext uri="{BB962C8B-B14F-4D97-AF65-F5344CB8AC3E}">
        <p14:creationId xmlns:p14="http://schemas.microsoft.com/office/powerpoint/2010/main" val="1216986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2009061137"/>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cxnSp>
        <p:nvCxnSpPr>
          <p:cNvPr id="7" name="Straight Arrow Connector 6">
            <a:extLst>
              <a:ext uri="{FF2B5EF4-FFF2-40B4-BE49-F238E27FC236}">
                <a16:creationId xmlns:a16="http://schemas.microsoft.com/office/drawing/2014/main" id="{23D45693-3A48-7C4C-963B-F2E66230D84C}"/>
              </a:ext>
            </a:extLst>
          </p:cNvPr>
          <p:cNvCxnSpPr>
            <a:cxnSpLocks/>
          </p:cNvCxnSpPr>
          <p:nvPr/>
        </p:nvCxnSpPr>
        <p:spPr>
          <a:xfrm flipH="1" flipV="1">
            <a:off x="1114426" y="3600450"/>
            <a:ext cx="9601200" cy="180022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D45884E-1C55-074B-BE81-701EA5FCB90A}"/>
              </a:ext>
            </a:extLst>
          </p:cNvPr>
          <p:cNvSpPr/>
          <p:nvPr/>
        </p:nvSpPr>
        <p:spPr>
          <a:xfrm>
            <a:off x="10736782" y="5165099"/>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5BD2E3-4118-7249-8929-218E337A529A}"/>
              </a:ext>
            </a:extLst>
          </p:cNvPr>
          <p:cNvSpPr/>
          <p:nvPr/>
        </p:nvSpPr>
        <p:spPr>
          <a:xfrm>
            <a:off x="583133" y="3318439"/>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2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1043928933"/>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cxnSp>
        <p:nvCxnSpPr>
          <p:cNvPr id="7" name="Straight Arrow Connector 6">
            <a:extLst>
              <a:ext uri="{FF2B5EF4-FFF2-40B4-BE49-F238E27FC236}">
                <a16:creationId xmlns:a16="http://schemas.microsoft.com/office/drawing/2014/main" id="{23D45693-3A48-7C4C-963B-F2E66230D84C}"/>
              </a:ext>
            </a:extLst>
          </p:cNvPr>
          <p:cNvCxnSpPr>
            <a:cxnSpLocks/>
          </p:cNvCxnSpPr>
          <p:nvPr/>
        </p:nvCxnSpPr>
        <p:spPr>
          <a:xfrm flipH="1" flipV="1">
            <a:off x="1114426" y="4000506"/>
            <a:ext cx="9601200" cy="180022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D45884E-1C55-074B-BE81-701EA5FCB90A}"/>
              </a:ext>
            </a:extLst>
          </p:cNvPr>
          <p:cNvSpPr/>
          <p:nvPr/>
        </p:nvSpPr>
        <p:spPr>
          <a:xfrm>
            <a:off x="10736782" y="5550875"/>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5BD2E3-4118-7249-8929-218E337A529A}"/>
              </a:ext>
            </a:extLst>
          </p:cNvPr>
          <p:cNvSpPr/>
          <p:nvPr/>
        </p:nvSpPr>
        <p:spPr>
          <a:xfrm>
            <a:off x="583133" y="3704215"/>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3485046819"/>
              </p:ext>
            </p:extLst>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spTree>
    <p:extLst>
      <p:ext uri="{BB962C8B-B14F-4D97-AF65-F5344CB8AC3E}">
        <p14:creationId xmlns:p14="http://schemas.microsoft.com/office/powerpoint/2010/main" val="52619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sp>
        <p:nvSpPr>
          <p:cNvPr id="16" name="TextBox 15">
            <a:extLst>
              <a:ext uri="{FF2B5EF4-FFF2-40B4-BE49-F238E27FC236}">
                <a16:creationId xmlns:a16="http://schemas.microsoft.com/office/drawing/2014/main" id="{E9C44B6B-5FDF-1744-B4F6-7D0DF1A6E417}"/>
              </a:ext>
            </a:extLst>
          </p:cNvPr>
          <p:cNvSpPr txBox="1"/>
          <p:nvPr/>
        </p:nvSpPr>
        <p:spPr>
          <a:xfrm>
            <a:off x="729635" y="4342745"/>
            <a:ext cx="10961335" cy="769441"/>
          </a:xfrm>
          <a:prstGeom prst="rect">
            <a:avLst/>
          </a:prstGeom>
          <a:noFill/>
        </p:spPr>
        <p:txBody>
          <a:bodyPr wrap="none" rtlCol="0">
            <a:spAutoFit/>
          </a:bodyPr>
          <a:lstStyle/>
          <a:p>
            <a:pPr algn="ctr"/>
            <a:r>
              <a:rPr lang="en-US" sz="4400" u="sng" dirty="0">
                <a:solidFill>
                  <a:srgbClr val="00FFFF"/>
                </a:solidFill>
              </a:rPr>
              <a:t>Add</a:t>
            </a:r>
            <a:r>
              <a:rPr lang="en-US" sz="4400" dirty="0">
                <a:solidFill>
                  <a:srgbClr val="00FFFF"/>
                </a:solidFill>
              </a:rPr>
              <a:t>   </a:t>
            </a:r>
            <a:r>
              <a:rPr lang="en-US" sz="4400" u="sng" dirty="0">
                <a:solidFill>
                  <a:srgbClr val="00FFFF"/>
                </a:solidFill>
              </a:rPr>
              <a:t>QuizFkCol</a:t>
            </a:r>
            <a:r>
              <a:rPr lang="en-US" sz="4400" dirty="0">
                <a:solidFill>
                  <a:srgbClr val="00FFFF"/>
                </a:solidFill>
              </a:rPr>
              <a:t>   </a:t>
            </a:r>
            <a:r>
              <a:rPr lang="en-US" sz="4400" u="sng" dirty="0">
                <a:solidFill>
                  <a:srgbClr val="00FFFF"/>
                </a:solidFill>
              </a:rPr>
              <a:t>To</a:t>
            </a:r>
            <a:r>
              <a:rPr lang="en-US" sz="4400" dirty="0">
                <a:solidFill>
                  <a:srgbClr val="00FFFF"/>
                </a:solidFill>
              </a:rPr>
              <a:t>   </a:t>
            </a:r>
            <a:r>
              <a:rPr lang="en-US" sz="4400" u="sng" dirty="0">
                <a:solidFill>
                  <a:srgbClr val="00FFFF"/>
                </a:solidFill>
              </a:rPr>
              <a:t>Questions</a:t>
            </a:r>
            <a:endParaRPr lang="en-US" sz="4400" dirty="0">
              <a:solidFill>
                <a:srgbClr val="00FFFF"/>
              </a:solidFill>
            </a:endParaRPr>
          </a:p>
        </p:txBody>
      </p:sp>
      <p:cxnSp>
        <p:nvCxnSpPr>
          <p:cNvPr id="17" name="Straight Arrow Connector 16">
            <a:extLst>
              <a:ext uri="{FF2B5EF4-FFF2-40B4-BE49-F238E27FC236}">
                <a16:creationId xmlns:a16="http://schemas.microsoft.com/office/drawing/2014/main" id="{66D16D15-8288-8940-BF3A-3601B217F21E}"/>
              </a:ext>
            </a:extLst>
          </p:cNvPr>
          <p:cNvCxnSpPr>
            <a:cxnSpLocks/>
          </p:cNvCxnSpPr>
          <p:nvPr/>
        </p:nvCxnSpPr>
        <p:spPr>
          <a:xfrm flipH="1">
            <a:off x="7404896" y="3305715"/>
            <a:ext cx="614362"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A7F18E3-6A58-B748-B43A-99FF99AF71E6}"/>
              </a:ext>
            </a:extLst>
          </p:cNvPr>
          <p:cNvCxnSpPr>
            <a:cxnSpLocks/>
          </p:cNvCxnSpPr>
          <p:nvPr/>
        </p:nvCxnSpPr>
        <p:spPr>
          <a:xfrm flipH="1">
            <a:off x="6219829" y="3305715"/>
            <a:ext cx="3598859"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3CF07D-469A-7C4D-A536-75482D0E5EB5}"/>
              </a:ext>
            </a:extLst>
          </p:cNvPr>
          <p:cNvSpPr txBox="1"/>
          <p:nvPr/>
        </p:nvSpPr>
        <p:spPr>
          <a:xfrm>
            <a:off x="681639" y="5841265"/>
            <a:ext cx="2600325" cy="523220"/>
          </a:xfrm>
          <a:prstGeom prst="rect">
            <a:avLst/>
          </a:prstGeom>
          <a:noFill/>
        </p:spPr>
        <p:txBody>
          <a:bodyPr wrap="square" rtlCol="0">
            <a:spAutoFit/>
          </a:bodyPr>
          <a:lstStyle/>
          <a:p>
            <a:pPr algn="ctr"/>
            <a:r>
              <a:rPr lang="en-US" sz="2800" dirty="0"/>
              <a:t>Always “Add”</a:t>
            </a:r>
          </a:p>
        </p:txBody>
      </p:sp>
      <p:sp>
        <p:nvSpPr>
          <p:cNvPr id="21" name="TextBox 20">
            <a:extLst>
              <a:ext uri="{FF2B5EF4-FFF2-40B4-BE49-F238E27FC236}">
                <a16:creationId xmlns:a16="http://schemas.microsoft.com/office/drawing/2014/main" id="{2A15B400-6920-9640-85A9-3AA4892FA0DB}"/>
              </a:ext>
            </a:extLst>
          </p:cNvPr>
          <p:cNvSpPr txBox="1"/>
          <p:nvPr/>
        </p:nvSpPr>
        <p:spPr>
          <a:xfrm>
            <a:off x="6139719" y="5841265"/>
            <a:ext cx="2600325" cy="523220"/>
          </a:xfrm>
          <a:prstGeom prst="rect">
            <a:avLst/>
          </a:prstGeom>
          <a:noFill/>
        </p:spPr>
        <p:txBody>
          <a:bodyPr wrap="square" rtlCol="0">
            <a:spAutoFit/>
          </a:bodyPr>
          <a:lstStyle/>
          <a:p>
            <a:pPr algn="ctr"/>
            <a:r>
              <a:rPr lang="en-US" sz="2800" dirty="0"/>
              <a:t>Always “To”</a:t>
            </a:r>
          </a:p>
        </p:txBody>
      </p:sp>
      <p:sp>
        <p:nvSpPr>
          <p:cNvPr id="22" name="TextBox 21">
            <a:extLst>
              <a:ext uri="{FF2B5EF4-FFF2-40B4-BE49-F238E27FC236}">
                <a16:creationId xmlns:a16="http://schemas.microsoft.com/office/drawing/2014/main" id="{244FC32E-90EA-0E40-AE45-A6867760BC76}"/>
              </a:ext>
            </a:extLst>
          </p:cNvPr>
          <p:cNvSpPr txBox="1"/>
          <p:nvPr/>
        </p:nvSpPr>
        <p:spPr>
          <a:xfrm>
            <a:off x="8868759" y="5841265"/>
            <a:ext cx="2600325" cy="523220"/>
          </a:xfrm>
          <a:prstGeom prst="rect">
            <a:avLst/>
          </a:prstGeom>
          <a:noFill/>
        </p:spPr>
        <p:txBody>
          <a:bodyPr wrap="square" rtlCol="0">
            <a:spAutoFit/>
          </a:bodyPr>
          <a:lstStyle/>
          <a:p>
            <a:pPr algn="ctr"/>
            <a:r>
              <a:rPr lang="en-US" sz="2800" dirty="0"/>
              <a:t>Table Name</a:t>
            </a:r>
          </a:p>
        </p:txBody>
      </p:sp>
      <p:sp>
        <p:nvSpPr>
          <p:cNvPr id="23" name="TextBox 22">
            <a:extLst>
              <a:ext uri="{FF2B5EF4-FFF2-40B4-BE49-F238E27FC236}">
                <a16:creationId xmlns:a16="http://schemas.microsoft.com/office/drawing/2014/main" id="{219ACF4B-FDBA-144C-B233-F00AE7FA0AF0}"/>
              </a:ext>
            </a:extLst>
          </p:cNvPr>
          <p:cNvSpPr txBox="1"/>
          <p:nvPr/>
        </p:nvSpPr>
        <p:spPr>
          <a:xfrm>
            <a:off x="3410679" y="5841265"/>
            <a:ext cx="2600325" cy="523220"/>
          </a:xfrm>
          <a:prstGeom prst="rect">
            <a:avLst/>
          </a:prstGeom>
          <a:noFill/>
        </p:spPr>
        <p:txBody>
          <a:bodyPr wrap="square" rtlCol="0">
            <a:spAutoFit/>
          </a:bodyPr>
          <a:lstStyle/>
          <a:p>
            <a:pPr algn="ctr"/>
            <a:r>
              <a:rPr lang="en-US" sz="2800" dirty="0"/>
              <a:t>Your Choice</a:t>
            </a:r>
          </a:p>
        </p:txBody>
      </p:sp>
      <p:cxnSp>
        <p:nvCxnSpPr>
          <p:cNvPr id="24" name="Straight Arrow Connector 23">
            <a:extLst>
              <a:ext uri="{FF2B5EF4-FFF2-40B4-BE49-F238E27FC236}">
                <a16:creationId xmlns:a16="http://schemas.microsoft.com/office/drawing/2014/main" id="{3A5B1AAA-2644-E941-BA02-59117AAC18D8}"/>
              </a:ext>
            </a:extLst>
          </p:cNvPr>
          <p:cNvCxnSpPr>
            <a:cxnSpLocks/>
          </p:cNvCxnSpPr>
          <p:nvPr/>
        </p:nvCxnSpPr>
        <p:spPr>
          <a:xfrm flipH="1">
            <a:off x="2499521" y="5018929"/>
            <a:ext cx="614362"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00D140-7F2F-7243-9A85-E84A16CEA3C5}"/>
              </a:ext>
            </a:extLst>
          </p:cNvPr>
          <p:cNvCxnSpPr>
            <a:cxnSpLocks/>
          </p:cNvCxnSpPr>
          <p:nvPr/>
        </p:nvCxnSpPr>
        <p:spPr>
          <a:xfrm flipH="1">
            <a:off x="4883769" y="5018929"/>
            <a:ext cx="134253"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1F60F7-32CA-D14B-9CBA-A49245BA296E}"/>
              </a:ext>
            </a:extLst>
          </p:cNvPr>
          <p:cNvCxnSpPr>
            <a:cxnSpLocks/>
          </p:cNvCxnSpPr>
          <p:nvPr/>
        </p:nvCxnSpPr>
        <p:spPr>
          <a:xfrm>
            <a:off x="6819721" y="5018929"/>
            <a:ext cx="354259"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A25D6D-B142-4442-A052-D84DED2E0E2D}"/>
              </a:ext>
            </a:extLst>
          </p:cNvPr>
          <p:cNvCxnSpPr>
            <a:cxnSpLocks/>
          </p:cNvCxnSpPr>
          <p:nvPr/>
        </p:nvCxnSpPr>
        <p:spPr>
          <a:xfrm>
            <a:off x="8514500" y="5018928"/>
            <a:ext cx="872388" cy="82233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324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grpSp>
        <p:nvGrpSpPr>
          <p:cNvPr id="5" name="Group 4">
            <a:extLst>
              <a:ext uri="{FF2B5EF4-FFF2-40B4-BE49-F238E27FC236}">
                <a16:creationId xmlns:a16="http://schemas.microsoft.com/office/drawing/2014/main" id="{BC26222D-28EE-6C45-8E6E-CD424EF57048}"/>
              </a:ext>
            </a:extLst>
          </p:cNvPr>
          <p:cNvGrpSpPr/>
          <p:nvPr/>
        </p:nvGrpSpPr>
        <p:grpSpPr>
          <a:xfrm>
            <a:off x="1911137" y="4206024"/>
            <a:ext cx="9937172" cy="2168403"/>
            <a:chOff x="1714500" y="4342745"/>
            <a:chExt cx="8786814" cy="1917382"/>
          </a:xfrm>
        </p:grpSpPr>
        <p:sp>
          <p:nvSpPr>
            <p:cNvPr id="10" name="Rounded Rectangle 9">
              <a:extLst>
                <a:ext uri="{FF2B5EF4-FFF2-40B4-BE49-F238E27FC236}">
                  <a16:creationId xmlns:a16="http://schemas.microsoft.com/office/drawing/2014/main" id="{1EB0A1BC-68F6-DC46-A5A1-BC59E8243C41}"/>
                </a:ext>
              </a:extLst>
            </p:cNvPr>
            <p:cNvSpPr/>
            <p:nvPr/>
          </p:nvSpPr>
          <p:spPr>
            <a:xfrm>
              <a:off x="1714500" y="4342745"/>
              <a:ext cx="8786814" cy="191738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84230E-60BF-4B49-B302-0963168C5BF9}"/>
                </a:ext>
              </a:extLst>
            </p:cNvPr>
            <p:cNvPicPr>
              <a:picLocks noChangeAspect="1"/>
            </p:cNvPicPr>
            <p:nvPr/>
          </p:nvPicPr>
          <p:blipFill>
            <a:blip r:embed="rId4"/>
            <a:stretch>
              <a:fillRect/>
            </a:stretch>
          </p:blipFill>
          <p:spPr>
            <a:xfrm>
              <a:off x="2040922" y="4532312"/>
              <a:ext cx="8128000" cy="1536700"/>
            </a:xfrm>
            <a:prstGeom prst="rect">
              <a:avLst/>
            </a:prstGeom>
          </p:spPr>
        </p:pic>
      </p:grpSp>
      <p:cxnSp>
        <p:nvCxnSpPr>
          <p:cNvPr id="12" name="Straight Arrow Connector 11">
            <a:extLst>
              <a:ext uri="{FF2B5EF4-FFF2-40B4-BE49-F238E27FC236}">
                <a16:creationId xmlns:a16="http://schemas.microsoft.com/office/drawing/2014/main" id="{27A19AD9-D8A5-6142-BF73-65D75F24B92A}"/>
              </a:ext>
            </a:extLst>
          </p:cNvPr>
          <p:cNvCxnSpPr>
            <a:cxnSpLocks/>
          </p:cNvCxnSpPr>
          <p:nvPr/>
        </p:nvCxnSpPr>
        <p:spPr>
          <a:xfrm>
            <a:off x="5881685" y="3580393"/>
            <a:ext cx="214313" cy="524254"/>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24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7" name="Group 6">
            <a:extLst>
              <a:ext uri="{FF2B5EF4-FFF2-40B4-BE49-F238E27FC236}">
                <a16:creationId xmlns:a16="http://schemas.microsoft.com/office/drawing/2014/main" id="{5F7786B1-4EAB-4E45-9A94-BB2EB5E91A01}"/>
              </a:ext>
            </a:extLst>
          </p:cNvPr>
          <p:cNvGrpSpPr/>
          <p:nvPr/>
        </p:nvGrpSpPr>
        <p:grpSpPr>
          <a:xfrm>
            <a:off x="631029" y="2256769"/>
            <a:ext cx="11157405" cy="2915306"/>
            <a:chOff x="1702591" y="2299632"/>
            <a:chExt cx="8970171" cy="2343806"/>
          </a:xfrm>
        </p:grpSpPr>
        <p:sp>
          <p:nvSpPr>
            <p:cNvPr id="10" name="Rounded Rectangle 9">
              <a:extLst>
                <a:ext uri="{FF2B5EF4-FFF2-40B4-BE49-F238E27FC236}">
                  <a16:creationId xmlns:a16="http://schemas.microsoft.com/office/drawing/2014/main" id="{1EB0A1BC-68F6-DC46-A5A1-BC59E8243C41}"/>
                </a:ext>
              </a:extLst>
            </p:cNvPr>
            <p:cNvSpPr/>
            <p:nvPr/>
          </p:nvSpPr>
          <p:spPr>
            <a:xfrm>
              <a:off x="1702591" y="2299632"/>
              <a:ext cx="8970171" cy="2343806"/>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7E6807B-3955-084B-8CFE-E2656FF5A599}"/>
                </a:ext>
              </a:extLst>
            </p:cNvPr>
            <p:cNvPicPr>
              <a:picLocks noChangeAspect="1"/>
            </p:cNvPicPr>
            <p:nvPr/>
          </p:nvPicPr>
          <p:blipFill>
            <a:blip r:embed="rId3"/>
            <a:stretch>
              <a:fillRect/>
            </a:stretch>
          </p:blipFill>
          <p:spPr>
            <a:xfrm>
              <a:off x="1993900" y="2501900"/>
              <a:ext cx="8204200" cy="1854200"/>
            </a:xfrm>
            <a:prstGeom prst="rect">
              <a:avLst/>
            </a:prstGeom>
          </p:spPr>
        </p:pic>
      </p:grpSp>
      <p:cxnSp>
        <p:nvCxnSpPr>
          <p:cNvPr id="16" name="Straight Arrow Connector 15">
            <a:extLst>
              <a:ext uri="{FF2B5EF4-FFF2-40B4-BE49-F238E27FC236}">
                <a16:creationId xmlns:a16="http://schemas.microsoft.com/office/drawing/2014/main" id="{2F8D446B-60C9-CE45-AB6D-0146EF89FF54}"/>
              </a:ext>
            </a:extLst>
          </p:cNvPr>
          <p:cNvCxnSpPr>
            <a:cxnSpLocks/>
          </p:cNvCxnSpPr>
          <p:nvPr/>
        </p:nvCxnSpPr>
        <p:spPr>
          <a:xfrm flipH="1">
            <a:off x="1849938" y="3891503"/>
            <a:ext cx="825132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4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AB5629-BD59-6341-AA69-F058F1DBE125}"/>
              </a:ext>
            </a:extLst>
          </p:cNvPr>
          <p:cNvGrpSpPr/>
          <p:nvPr/>
        </p:nvGrpSpPr>
        <p:grpSpPr>
          <a:xfrm>
            <a:off x="459904" y="637344"/>
            <a:ext cx="9111343" cy="2192395"/>
            <a:chOff x="875619" y="1350905"/>
            <a:chExt cx="9111343" cy="2192395"/>
          </a:xfrm>
        </p:grpSpPr>
        <p:sp>
          <p:nvSpPr>
            <p:cNvPr id="4" name="Rounded Rectangle 3">
              <a:extLst>
                <a:ext uri="{FF2B5EF4-FFF2-40B4-BE49-F238E27FC236}">
                  <a16:creationId xmlns:a16="http://schemas.microsoft.com/office/drawing/2014/main" id="{DF3AE3D2-68E2-3643-B708-FDA310D11FB7}"/>
                </a:ext>
              </a:extLst>
            </p:cNvPr>
            <p:cNvSpPr/>
            <p:nvPr/>
          </p:nvSpPr>
          <p:spPr>
            <a:xfrm>
              <a:off x="875619" y="1350905"/>
              <a:ext cx="9111343" cy="2192395"/>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029399E-409F-B34A-ABA4-21A25DA66ECC}"/>
                </a:ext>
              </a:extLst>
            </p:cNvPr>
            <p:cNvPicPr>
              <a:picLocks noChangeAspect="1"/>
            </p:cNvPicPr>
            <p:nvPr/>
          </p:nvPicPr>
          <p:blipFill>
            <a:blip r:embed="rId3"/>
            <a:stretch>
              <a:fillRect/>
            </a:stretch>
          </p:blipFill>
          <p:spPr>
            <a:xfrm>
              <a:off x="1084262" y="1597024"/>
              <a:ext cx="8681972" cy="1712499"/>
            </a:xfrm>
            <a:prstGeom prst="rect">
              <a:avLst/>
            </a:prstGeom>
          </p:spPr>
        </p:pic>
      </p:grpSp>
      <p:grpSp>
        <p:nvGrpSpPr>
          <p:cNvPr id="9" name="Group 8">
            <a:extLst>
              <a:ext uri="{FF2B5EF4-FFF2-40B4-BE49-F238E27FC236}">
                <a16:creationId xmlns:a16="http://schemas.microsoft.com/office/drawing/2014/main" id="{8C8A061E-139B-1241-86F9-C2C0BCAA2B10}"/>
              </a:ext>
            </a:extLst>
          </p:cNvPr>
          <p:cNvGrpSpPr/>
          <p:nvPr/>
        </p:nvGrpSpPr>
        <p:grpSpPr>
          <a:xfrm>
            <a:off x="1045692" y="3238916"/>
            <a:ext cx="10831479" cy="2847559"/>
            <a:chOff x="1045692" y="3238916"/>
            <a:chExt cx="10831479" cy="2847559"/>
          </a:xfrm>
        </p:grpSpPr>
        <p:sp>
          <p:nvSpPr>
            <p:cNvPr id="5" name="Rounded Rectangle 4">
              <a:extLst>
                <a:ext uri="{FF2B5EF4-FFF2-40B4-BE49-F238E27FC236}">
                  <a16:creationId xmlns:a16="http://schemas.microsoft.com/office/drawing/2014/main" id="{1A3F7EA5-5769-D74D-BB6F-315F2AF47D59}"/>
                </a:ext>
              </a:extLst>
            </p:cNvPr>
            <p:cNvSpPr/>
            <p:nvPr/>
          </p:nvSpPr>
          <p:spPr>
            <a:xfrm>
              <a:off x="1045692" y="3238916"/>
              <a:ext cx="10831479" cy="284755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599EBBE-B051-8145-AB01-CE4C4B80C0A6}"/>
                </a:ext>
              </a:extLst>
            </p:cNvPr>
            <p:cNvPicPr>
              <a:picLocks noChangeAspect="1"/>
            </p:cNvPicPr>
            <p:nvPr/>
          </p:nvPicPr>
          <p:blipFill>
            <a:blip r:embed="rId4"/>
            <a:stretch>
              <a:fillRect/>
            </a:stretch>
          </p:blipFill>
          <p:spPr>
            <a:xfrm>
              <a:off x="1309993" y="3474401"/>
              <a:ext cx="10302875" cy="2334524"/>
            </a:xfrm>
            <a:prstGeom prst="rect">
              <a:avLst/>
            </a:prstGeom>
          </p:spPr>
        </p:pic>
      </p:grpSp>
    </p:spTree>
    <p:extLst>
      <p:ext uri="{BB962C8B-B14F-4D97-AF65-F5344CB8AC3E}">
        <p14:creationId xmlns:p14="http://schemas.microsoft.com/office/powerpoint/2010/main" val="145880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7" name="Group 6">
            <a:extLst>
              <a:ext uri="{FF2B5EF4-FFF2-40B4-BE49-F238E27FC236}">
                <a16:creationId xmlns:a16="http://schemas.microsoft.com/office/drawing/2014/main" id="{5F7786B1-4EAB-4E45-9A94-BB2EB5E91A01}"/>
              </a:ext>
            </a:extLst>
          </p:cNvPr>
          <p:cNvGrpSpPr/>
          <p:nvPr/>
        </p:nvGrpSpPr>
        <p:grpSpPr>
          <a:xfrm>
            <a:off x="631029" y="2256769"/>
            <a:ext cx="11157405" cy="2915306"/>
            <a:chOff x="1702591" y="2299632"/>
            <a:chExt cx="8970171" cy="2343806"/>
          </a:xfrm>
        </p:grpSpPr>
        <p:sp>
          <p:nvSpPr>
            <p:cNvPr id="10" name="Rounded Rectangle 9">
              <a:extLst>
                <a:ext uri="{FF2B5EF4-FFF2-40B4-BE49-F238E27FC236}">
                  <a16:creationId xmlns:a16="http://schemas.microsoft.com/office/drawing/2014/main" id="{1EB0A1BC-68F6-DC46-A5A1-BC59E8243C41}"/>
                </a:ext>
              </a:extLst>
            </p:cNvPr>
            <p:cNvSpPr/>
            <p:nvPr/>
          </p:nvSpPr>
          <p:spPr>
            <a:xfrm>
              <a:off x="1702591" y="2299632"/>
              <a:ext cx="8970171" cy="2343806"/>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7E6807B-3955-084B-8CFE-E2656FF5A599}"/>
                </a:ext>
              </a:extLst>
            </p:cNvPr>
            <p:cNvPicPr>
              <a:picLocks noChangeAspect="1"/>
            </p:cNvPicPr>
            <p:nvPr/>
          </p:nvPicPr>
          <p:blipFill>
            <a:blip r:embed="rId3"/>
            <a:stretch>
              <a:fillRect/>
            </a:stretch>
          </p:blipFill>
          <p:spPr>
            <a:xfrm>
              <a:off x="1993900" y="2501900"/>
              <a:ext cx="8204200" cy="1854200"/>
            </a:xfrm>
            <a:prstGeom prst="rect">
              <a:avLst/>
            </a:prstGeom>
          </p:spPr>
        </p:pic>
      </p:grpSp>
      <p:cxnSp>
        <p:nvCxnSpPr>
          <p:cNvPr id="13" name="Straight Arrow Connector 12">
            <a:extLst>
              <a:ext uri="{FF2B5EF4-FFF2-40B4-BE49-F238E27FC236}">
                <a16:creationId xmlns:a16="http://schemas.microsoft.com/office/drawing/2014/main" id="{D21A19D1-4680-F345-BAB7-E9920371A52C}"/>
              </a:ext>
            </a:extLst>
          </p:cNvPr>
          <p:cNvCxnSpPr>
            <a:cxnSpLocks/>
          </p:cNvCxnSpPr>
          <p:nvPr/>
        </p:nvCxnSpPr>
        <p:spPr>
          <a:xfrm flipH="1">
            <a:off x="4119567" y="3891503"/>
            <a:ext cx="166687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E5A978-BEF1-9245-BBA1-E46563997C71}"/>
              </a:ext>
            </a:extLst>
          </p:cNvPr>
          <p:cNvSpPr txBox="1"/>
          <p:nvPr/>
        </p:nvSpPr>
        <p:spPr>
          <a:xfrm>
            <a:off x="1975644" y="5664158"/>
            <a:ext cx="2600325" cy="523220"/>
          </a:xfrm>
          <a:prstGeom prst="rect">
            <a:avLst/>
          </a:prstGeom>
          <a:noFill/>
        </p:spPr>
        <p:txBody>
          <a:bodyPr wrap="square" rtlCol="0">
            <a:spAutoFit/>
          </a:bodyPr>
          <a:lstStyle/>
          <a:p>
            <a:pPr algn="ctr"/>
            <a:r>
              <a:rPr lang="en-US" sz="2800" dirty="0">
                <a:solidFill>
                  <a:srgbClr val="00FFFF"/>
                </a:solidFill>
              </a:rPr>
              <a:t>Name of table</a:t>
            </a:r>
          </a:p>
        </p:txBody>
      </p:sp>
      <p:cxnSp>
        <p:nvCxnSpPr>
          <p:cNvPr id="15" name="Straight Arrow Connector 14">
            <a:extLst>
              <a:ext uri="{FF2B5EF4-FFF2-40B4-BE49-F238E27FC236}">
                <a16:creationId xmlns:a16="http://schemas.microsoft.com/office/drawing/2014/main" id="{42FFD353-EB53-7448-B31B-3A7729E7E57B}"/>
              </a:ext>
            </a:extLst>
          </p:cNvPr>
          <p:cNvCxnSpPr>
            <a:cxnSpLocks/>
          </p:cNvCxnSpPr>
          <p:nvPr/>
        </p:nvCxnSpPr>
        <p:spPr>
          <a:xfrm flipH="1">
            <a:off x="3649367" y="3903474"/>
            <a:ext cx="1303635" cy="173877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1056F0-43CC-E647-89D1-2B8C90A48005}"/>
              </a:ext>
            </a:extLst>
          </p:cNvPr>
          <p:cNvCxnSpPr>
            <a:cxnSpLocks/>
          </p:cNvCxnSpPr>
          <p:nvPr/>
        </p:nvCxnSpPr>
        <p:spPr>
          <a:xfrm flipH="1">
            <a:off x="6209731" y="3892043"/>
            <a:ext cx="79114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4D8D81-C343-AD45-AEF3-180C4BE83A67}"/>
              </a:ext>
            </a:extLst>
          </p:cNvPr>
          <p:cNvCxnSpPr>
            <a:cxnSpLocks/>
          </p:cNvCxnSpPr>
          <p:nvPr/>
        </p:nvCxnSpPr>
        <p:spPr>
          <a:xfrm>
            <a:off x="6558536" y="3936424"/>
            <a:ext cx="1185289" cy="170582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335ECE-E6AE-8242-881F-05F07D6BE699}"/>
              </a:ext>
            </a:extLst>
          </p:cNvPr>
          <p:cNvSpPr txBox="1"/>
          <p:nvPr/>
        </p:nvSpPr>
        <p:spPr>
          <a:xfrm>
            <a:off x="5572120" y="5642251"/>
            <a:ext cx="5886451" cy="954107"/>
          </a:xfrm>
          <a:prstGeom prst="rect">
            <a:avLst/>
          </a:prstGeom>
          <a:noFill/>
        </p:spPr>
        <p:txBody>
          <a:bodyPr wrap="square" rtlCol="0">
            <a:spAutoFit/>
          </a:bodyPr>
          <a:lstStyle/>
          <a:p>
            <a:pPr algn="ctr"/>
            <a:r>
              <a:rPr lang="en-US" sz="2800" dirty="0">
                <a:solidFill>
                  <a:srgbClr val="00FFFF"/>
                </a:solidFill>
              </a:rPr>
              <a:t>Name of column to be added</a:t>
            </a:r>
            <a:br>
              <a:rPr lang="en-US" sz="2800" dirty="0">
                <a:solidFill>
                  <a:srgbClr val="00FFFF"/>
                </a:solidFill>
              </a:rPr>
            </a:br>
            <a:r>
              <a:rPr lang="en-US" sz="2800" dirty="0">
                <a:solidFill>
                  <a:srgbClr val="00FFFF"/>
                </a:solidFill>
              </a:rPr>
              <a:t>(“_id” will be automatically appended)</a:t>
            </a:r>
          </a:p>
        </p:txBody>
      </p:sp>
      <p:cxnSp>
        <p:nvCxnSpPr>
          <p:cNvPr id="19" name="Straight Arrow Connector 18">
            <a:extLst>
              <a:ext uri="{FF2B5EF4-FFF2-40B4-BE49-F238E27FC236}">
                <a16:creationId xmlns:a16="http://schemas.microsoft.com/office/drawing/2014/main" id="{95AF46A4-827E-774C-B048-B30E11A8100D}"/>
              </a:ext>
            </a:extLst>
          </p:cNvPr>
          <p:cNvCxnSpPr>
            <a:cxnSpLocks/>
          </p:cNvCxnSpPr>
          <p:nvPr/>
        </p:nvCxnSpPr>
        <p:spPr>
          <a:xfrm flipH="1" flipV="1">
            <a:off x="3146849" y="564535"/>
            <a:ext cx="1806153" cy="286446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54224C-C4EB-C145-A73E-E9CD38C3CA79}"/>
              </a:ext>
            </a:extLst>
          </p:cNvPr>
          <p:cNvCxnSpPr>
            <a:cxnSpLocks/>
          </p:cNvCxnSpPr>
          <p:nvPr/>
        </p:nvCxnSpPr>
        <p:spPr>
          <a:xfrm flipV="1">
            <a:off x="6558536" y="950331"/>
            <a:ext cx="2142552" cy="247099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425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86856473-939A-1A44-A71A-9AEFBF25A97E}"/>
              </a:ext>
            </a:extLst>
          </p:cNvPr>
          <p:cNvGrpSpPr/>
          <p:nvPr/>
        </p:nvGrpSpPr>
        <p:grpSpPr>
          <a:xfrm>
            <a:off x="3289694" y="2957512"/>
            <a:ext cx="5612609" cy="942975"/>
            <a:chOff x="3317079" y="2943225"/>
            <a:chExt cx="5612609" cy="942975"/>
          </a:xfrm>
        </p:grpSpPr>
        <p:sp>
          <p:nvSpPr>
            <p:cNvPr id="10" name="Rounded Rectangle 9">
              <a:extLst>
                <a:ext uri="{FF2B5EF4-FFF2-40B4-BE49-F238E27FC236}">
                  <a16:creationId xmlns:a16="http://schemas.microsoft.com/office/drawing/2014/main" id="{1EB0A1BC-68F6-DC46-A5A1-BC59E8243C41}"/>
                </a:ext>
              </a:extLst>
            </p:cNvPr>
            <p:cNvSpPr/>
            <p:nvPr/>
          </p:nvSpPr>
          <p:spPr>
            <a:xfrm>
              <a:off x="3317079" y="2943225"/>
              <a:ext cx="5612609" cy="942975"/>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19AA5D6-C522-2F4C-BEC0-E632737F0547}"/>
                </a:ext>
              </a:extLst>
            </p:cNvPr>
            <p:cNvPicPr>
              <a:picLocks noChangeAspect="1"/>
            </p:cNvPicPr>
            <p:nvPr/>
          </p:nvPicPr>
          <p:blipFill>
            <a:blip r:embed="rId3"/>
            <a:stretch>
              <a:fillRect/>
            </a:stretch>
          </p:blipFill>
          <p:spPr>
            <a:xfrm>
              <a:off x="3436938" y="3092450"/>
              <a:ext cx="5346700" cy="673100"/>
            </a:xfrm>
            <a:prstGeom prst="rect">
              <a:avLst/>
            </a:prstGeom>
          </p:spPr>
        </p:pic>
      </p:grpSp>
    </p:spTree>
    <p:extLst>
      <p:ext uri="{BB962C8B-B14F-4D97-AF65-F5344CB8AC3E}">
        <p14:creationId xmlns:p14="http://schemas.microsoft.com/office/powerpoint/2010/main" val="90357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1B76-1472-CD47-B0CF-F4B1D3F90CD3}"/>
              </a:ext>
            </a:extLst>
          </p:cNvPr>
          <p:cNvSpPr/>
          <p:nvPr/>
        </p:nvSpPr>
        <p:spPr>
          <a:xfrm>
            <a:off x="0" y="2325689"/>
            <a:ext cx="12192000" cy="460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14346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spTree>
    <p:extLst>
      <p:ext uri="{BB962C8B-B14F-4D97-AF65-F5344CB8AC3E}">
        <p14:creationId xmlns:p14="http://schemas.microsoft.com/office/powerpoint/2010/main" val="1855949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311B5ABA-F8CD-4C4D-BB20-1E73FDD014F5}"/>
              </a:ext>
            </a:extLst>
          </p:cNvPr>
          <p:cNvCxnSpPr>
            <a:cxnSpLocks/>
          </p:cNvCxnSpPr>
          <p:nvPr/>
        </p:nvCxnSpPr>
        <p:spPr>
          <a:xfrm flipH="1">
            <a:off x="1076221" y="3574858"/>
            <a:ext cx="114776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12A2B16-FF1F-DB44-A305-9C44AAEEF4D5}"/>
              </a:ext>
            </a:extLst>
          </p:cNvPr>
          <p:cNvCxnSpPr>
            <a:cxnSpLocks/>
          </p:cNvCxnSpPr>
          <p:nvPr/>
        </p:nvCxnSpPr>
        <p:spPr>
          <a:xfrm>
            <a:off x="6525663" y="714316"/>
            <a:ext cx="732348" cy="16074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64D51A6-D8CF-A04A-B131-D7146162D32D}"/>
              </a:ext>
            </a:extLst>
          </p:cNvPr>
          <p:cNvSpPr/>
          <p:nvPr/>
        </p:nvSpPr>
        <p:spPr>
          <a:xfrm>
            <a:off x="5682718" y="378801"/>
            <a:ext cx="712629"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4122EA5-3114-BC4C-B2C5-F072153321DE}"/>
              </a:ext>
            </a:extLst>
          </p:cNvPr>
          <p:cNvCxnSpPr>
            <a:cxnSpLocks/>
          </p:cNvCxnSpPr>
          <p:nvPr/>
        </p:nvCxnSpPr>
        <p:spPr>
          <a:xfrm flipV="1">
            <a:off x="2006418" y="903456"/>
            <a:ext cx="3700471" cy="231141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9D73FAA-AD80-FB4F-8502-9B3DB4B2C77C}"/>
              </a:ext>
            </a:extLst>
          </p:cNvPr>
          <p:cNvSpPr/>
          <p:nvPr/>
        </p:nvSpPr>
        <p:spPr>
          <a:xfrm>
            <a:off x="7368609" y="714316"/>
            <a:ext cx="404708" cy="385818"/>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01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9" name="Straight Arrow Connector 8">
            <a:extLst>
              <a:ext uri="{FF2B5EF4-FFF2-40B4-BE49-F238E27FC236}">
                <a16:creationId xmlns:a16="http://schemas.microsoft.com/office/drawing/2014/main" id="{2E180B0D-30D2-0643-8DD0-AC95E05E697D}"/>
              </a:ext>
            </a:extLst>
          </p:cNvPr>
          <p:cNvCxnSpPr>
            <a:cxnSpLocks/>
          </p:cNvCxnSpPr>
          <p:nvPr/>
        </p:nvCxnSpPr>
        <p:spPr>
          <a:xfrm flipH="1">
            <a:off x="6915047" y="3589146"/>
            <a:ext cx="138599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CC90E5C-2063-8E49-92B8-C4C76DDA9932}"/>
              </a:ext>
            </a:extLst>
          </p:cNvPr>
          <p:cNvCxnSpPr>
            <a:cxnSpLocks/>
          </p:cNvCxnSpPr>
          <p:nvPr/>
        </p:nvCxnSpPr>
        <p:spPr>
          <a:xfrm flipH="1">
            <a:off x="4893989" y="657164"/>
            <a:ext cx="601969" cy="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240756A-853F-DB42-AD94-A5E1F3CF6A24}"/>
              </a:ext>
            </a:extLst>
          </p:cNvPr>
          <p:cNvSpPr/>
          <p:nvPr/>
        </p:nvSpPr>
        <p:spPr>
          <a:xfrm>
            <a:off x="5682718" y="378801"/>
            <a:ext cx="712629"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EE147D0-A63D-464C-BEFA-F346C3617C8A}"/>
              </a:ext>
            </a:extLst>
          </p:cNvPr>
          <p:cNvCxnSpPr>
            <a:cxnSpLocks/>
          </p:cNvCxnSpPr>
          <p:nvPr/>
        </p:nvCxnSpPr>
        <p:spPr>
          <a:xfrm flipH="1" flipV="1">
            <a:off x="6216198" y="969492"/>
            <a:ext cx="1052835" cy="218323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79B104-440F-724B-9992-5AC3657D69EC}"/>
              </a:ext>
            </a:extLst>
          </p:cNvPr>
          <p:cNvSpPr/>
          <p:nvPr/>
        </p:nvSpPr>
        <p:spPr>
          <a:xfrm>
            <a:off x="4404325" y="448219"/>
            <a:ext cx="404708" cy="385818"/>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244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1390552" y="3917762"/>
            <a:ext cx="145266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2600325" y="909724"/>
            <a:ext cx="4244611" cy="264287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7229378" y="3932050"/>
            <a:ext cx="70018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4864894" y="1228725"/>
            <a:ext cx="2689211" cy="232386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4587607" y="1114421"/>
            <a:ext cx="42730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6844936" y="814388"/>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9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120658" y="4289236"/>
            <a:ext cx="145266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3973694" y="700027"/>
            <a:ext cx="4241619" cy="319017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9064908" y="4248523"/>
            <a:ext cx="590990" cy="14288"/>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3973694" y="646083"/>
            <a:ext cx="4830997" cy="324411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3419682" y="585784"/>
            <a:ext cx="42730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8229601" y="585788"/>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772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3"/>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4"/>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349259" y="4680134"/>
            <a:ext cx="115130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4500563" y="1051109"/>
            <a:ext cx="4241619" cy="319017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9107772" y="4662861"/>
            <a:ext cx="122209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9331559" y="1122528"/>
            <a:ext cx="484137" cy="317188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23FB09-7AA2-7E45-BE9F-1A12ED5619D3}"/>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16" name="Table 5">
            <a:extLst>
              <a:ext uri="{FF2B5EF4-FFF2-40B4-BE49-F238E27FC236}">
                <a16:creationId xmlns:a16="http://schemas.microsoft.com/office/drawing/2014/main" id="{E552E632-AC2E-7548-95B0-33B187677DA3}"/>
              </a:ext>
            </a:extLst>
          </p:cNvPr>
          <p:cNvGraphicFramePr>
            <a:graphicFrameLocks noGrp="1"/>
          </p:cNvGraphicFramePr>
          <p:nvPr>
            <p:extLst>
              <p:ext uri="{D42A27DB-BD31-4B8C-83A1-F6EECF244321}">
                <p14:modId xmlns:p14="http://schemas.microsoft.com/office/powerpoint/2010/main" val="1868538912"/>
              </p:ext>
            </p:extLst>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sp>
        <p:nvSpPr>
          <p:cNvPr id="18" name="Oval 17">
            <a:extLst>
              <a:ext uri="{FF2B5EF4-FFF2-40B4-BE49-F238E27FC236}">
                <a16:creationId xmlns:a16="http://schemas.microsoft.com/office/drawing/2014/main" id="{1D5FD16B-697D-3F41-8F12-34941C4FDDBE}"/>
              </a:ext>
            </a:extLst>
          </p:cNvPr>
          <p:cNvSpPr/>
          <p:nvPr/>
        </p:nvSpPr>
        <p:spPr>
          <a:xfrm>
            <a:off x="8542634" y="514374"/>
            <a:ext cx="1273061"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234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grpSp>
        <p:nvGrpSpPr>
          <p:cNvPr id="20" name="Group 19">
            <a:extLst>
              <a:ext uri="{FF2B5EF4-FFF2-40B4-BE49-F238E27FC236}">
                <a16:creationId xmlns:a16="http://schemas.microsoft.com/office/drawing/2014/main" id="{D1B88C46-9E0D-F74E-8B05-FB0167782B0D}"/>
              </a:ext>
            </a:extLst>
          </p:cNvPr>
          <p:cNvGrpSpPr/>
          <p:nvPr/>
        </p:nvGrpSpPr>
        <p:grpSpPr>
          <a:xfrm>
            <a:off x="6185668" y="2171701"/>
            <a:ext cx="5758481" cy="4200523"/>
            <a:chOff x="6185668" y="2171701"/>
            <a:chExt cx="5758481" cy="4200523"/>
          </a:xfrm>
        </p:grpSpPr>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grpSp>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128964" y="5032186"/>
            <a:ext cx="71802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4064857" y="3890199"/>
            <a:ext cx="3021743" cy="97320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8981634" y="5032186"/>
            <a:ext cx="136251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3053904" y="3890199"/>
            <a:ext cx="5814095" cy="942174"/>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1405145" y="3933059"/>
            <a:ext cx="142378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7200902" y="3933059"/>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04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0DDCAF3-D612-CF4E-A88D-712B19D8D6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293" y="114300"/>
            <a:ext cx="8037414" cy="6629400"/>
          </a:xfrm>
          <a:prstGeom prst="rect">
            <a:avLst/>
          </a:prstGeom>
        </p:spPr>
      </p:pic>
    </p:spTree>
    <p:extLst>
      <p:ext uri="{BB962C8B-B14F-4D97-AF65-F5344CB8AC3E}">
        <p14:creationId xmlns:p14="http://schemas.microsoft.com/office/powerpoint/2010/main" val="185983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grpSp>
        <p:nvGrpSpPr>
          <p:cNvPr id="6" name="Group 5">
            <a:extLst>
              <a:ext uri="{FF2B5EF4-FFF2-40B4-BE49-F238E27FC236}">
                <a16:creationId xmlns:a16="http://schemas.microsoft.com/office/drawing/2014/main" id="{EF798EFF-005C-8549-8F4B-1C7AE0128DBD}"/>
              </a:ext>
            </a:extLst>
          </p:cNvPr>
          <p:cNvGrpSpPr/>
          <p:nvPr/>
        </p:nvGrpSpPr>
        <p:grpSpPr>
          <a:xfrm>
            <a:off x="371475" y="2171701"/>
            <a:ext cx="5224816" cy="4500561"/>
            <a:chOff x="371475" y="2171701"/>
            <a:chExt cx="5224816" cy="4500561"/>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grpSp>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1371601" y="5417948"/>
            <a:ext cx="271462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81EC113-A5A8-3A45-B9F9-9D340FDA3AFA}"/>
              </a:ext>
            </a:extLst>
          </p:cNvPr>
          <p:cNvGrpSpPr/>
          <p:nvPr/>
        </p:nvGrpSpPr>
        <p:grpSpPr>
          <a:xfrm>
            <a:off x="5981080" y="2505202"/>
            <a:ext cx="5758481" cy="3474011"/>
            <a:chOff x="3124040" y="2204206"/>
            <a:chExt cx="5758481" cy="3474011"/>
          </a:xfrm>
        </p:grpSpPr>
        <p:sp>
          <p:nvSpPr>
            <p:cNvPr id="18" name="Rounded Rectangle 17">
              <a:extLst>
                <a:ext uri="{FF2B5EF4-FFF2-40B4-BE49-F238E27FC236}">
                  <a16:creationId xmlns:a16="http://schemas.microsoft.com/office/drawing/2014/main" id="{0F607852-138B-C143-A4FD-C41D1365E58F}"/>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2153AB74-9D0F-514E-BDBE-CD786FF9B6F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30633"/>
            <a:stretch/>
          </p:blipFill>
          <p:spPr>
            <a:xfrm>
              <a:off x="3253905" y="2395121"/>
              <a:ext cx="5404468" cy="3092180"/>
            </a:xfrm>
            <a:prstGeom prst="rect">
              <a:avLst/>
            </a:prstGeom>
          </p:spPr>
        </p:pic>
      </p:grpSp>
      <p:sp>
        <p:nvSpPr>
          <p:cNvPr id="21" name="TextBox 20">
            <a:extLst>
              <a:ext uri="{FF2B5EF4-FFF2-40B4-BE49-F238E27FC236}">
                <a16:creationId xmlns:a16="http://schemas.microsoft.com/office/drawing/2014/main" id="{51080268-AA55-534A-BD30-EAE1CFCB8AEE}"/>
              </a:ext>
            </a:extLst>
          </p:cNvPr>
          <p:cNvSpPr txBox="1"/>
          <p:nvPr/>
        </p:nvSpPr>
        <p:spPr>
          <a:xfrm>
            <a:off x="6757740" y="2828758"/>
            <a:ext cx="646331" cy="769441"/>
          </a:xfrm>
          <a:prstGeom prst="rect">
            <a:avLst/>
          </a:prstGeom>
          <a:noFill/>
        </p:spPr>
        <p:txBody>
          <a:bodyPr wrap="none" rtlCol="0">
            <a:spAutoFit/>
          </a:bodyPr>
          <a:lstStyle/>
          <a:p>
            <a:r>
              <a:rPr lang="en-US" sz="4400" b="1" dirty="0">
                <a:solidFill>
                  <a:srgbClr val="FF0000"/>
                </a:solidFill>
              </a:rPr>
              <a:t>✕</a:t>
            </a:r>
          </a:p>
        </p:txBody>
      </p:sp>
      <p:grpSp>
        <p:nvGrpSpPr>
          <p:cNvPr id="5" name="Group 4">
            <a:extLst>
              <a:ext uri="{FF2B5EF4-FFF2-40B4-BE49-F238E27FC236}">
                <a16:creationId xmlns:a16="http://schemas.microsoft.com/office/drawing/2014/main" id="{318967F9-C737-ED4E-9939-17EF1E40F092}"/>
              </a:ext>
            </a:extLst>
          </p:cNvPr>
          <p:cNvGrpSpPr/>
          <p:nvPr/>
        </p:nvGrpSpPr>
        <p:grpSpPr>
          <a:xfrm>
            <a:off x="10324852" y="2828757"/>
            <a:ext cx="646332" cy="1920711"/>
            <a:chOff x="10324852" y="2828757"/>
            <a:chExt cx="646332" cy="1920711"/>
          </a:xfrm>
        </p:grpSpPr>
        <p:sp>
          <p:nvSpPr>
            <p:cNvPr id="22" name="TextBox 21">
              <a:extLst>
                <a:ext uri="{FF2B5EF4-FFF2-40B4-BE49-F238E27FC236}">
                  <a16:creationId xmlns:a16="http://schemas.microsoft.com/office/drawing/2014/main" id="{1A3ACD89-D29C-C34E-A2D4-2AFD2DCB5B61}"/>
                </a:ext>
              </a:extLst>
            </p:cNvPr>
            <p:cNvSpPr txBox="1"/>
            <p:nvPr/>
          </p:nvSpPr>
          <p:spPr>
            <a:xfrm>
              <a:off x="10324853" y="2828757"/>
              <a:ext cx="646331" cy="769441"/>
            </a:xfrm>
            <a:prstGeom prst="rect">
              <a:avLst/>
            </a:prstGeom>
            <a:noFill/>
          </p:spPr>
          <p:txBody>
            <a:bodyPr wrap="none" rtlCol="0">
              <a:spAutoFit/>
            </a:bodyPr>
            <a:lstStyle/>
            <a:p>
              <a:r>
                <a:rPr lang="en-US" sz="4400" b="1" dirty="0">
                  <a:solidFill>
                    <a:srgbClr val="FF0000"/>
                  </a:solidFill>
                </a:rPr>
                <a:t>✕</a:t>
              </a:r>
            </a:p>
          </p:txBody>
        </p:sp>
        <p:sp>
          <p:nvSpPr>
            <p:cNvPr id="23" name="TextBox 22">
              <a:extLst>
                <a:ext uri="{FF2B5EF4-FFF2-40B4-BE49-F238E27FC236}">
                  <a16:creationId xmlns:a16="http://schemas.microsoft.com/office/drawing/2014/main" id="{7D5127D3-0D77-1246-891B-CB13D9C7E600}"/>
                </a:ext>
              </a:extLst>
            </p:cNvPr>
            <p:cNvSpPr txBox="1"/>
            <p:nvPr/>
          </p:nvSpPr>
          <p:spPr>
            <a:xfrm>
              <a:off x="10324852" y="3404392"/>
              <a:ext cx="646331" cy="769441"/>
            </a:xfrm>
            <a:prstGeom prst="rect">
              <a:avLst/>
            </a:prstGeom>
            <a:noFill/>
          </p:spPr>
          <p:txBody>
            <a:bodyPr wrap="none" rtlCol="0">
              <a:spAutoFit/>
            </a:bodyPr>
            <a:lstStyle/>
            <a:p>
              <a:r>
                <a:rPr lang="en-US" sz="4400" b="1" dirty="0">
                  <a:solidFill>
                    <a:srgbClr val="FF0000"/>
                  </a:solidFill>
                </a:rPr>
                <a:t>✕</a:t>
              </a:r>
            </a:p>
          </p:txBody>
        </p:sp>
        <p:sp>
          <p:nvSpPr>
            <p:cNvPr id="24" name="TextBox 23">
              <a:extLst>
                <a:ext uri="{FF2B5EF4-FFF2-40B4-BE49-F238E27FC236}">
                  <a16:creationId xmlns:a16="http://schemas.microsoft.com/office/drawing/2014/main" id="{E2F9F1D2-AF36-7943-B003-882C928EDF09}"/>
                </a:ext>
              </a:extLst>
            </p:cNvPr>
            <p:cNvSpPr txBox="1"/>
            <p:nvPr/>
          </p:nvSpPr>
          <p:spPr>
            <a:xfrm>
              <a:off x="10324852" y="3980027"/>
              <a:ext cx="646331" cy="769441"/>
            </a:xfrm>
            <a:prstGeom prst="rect">
              <a:avLst/>
            </a:prstGeom>
            <a:noFill/>
          </p:spPr>
          <p:txBody>
            <a:bodyPr wrap="none" rtlCol="0">
              <a:spAutoFit/>
            </a:bodyPr>
            <a:lstStyle/>
            <a:p>
              <a:r>
                <a:rPr lang="en-US" sz="4400" b="1" dirty="0">
                  <a:solidFill>
                    <a:srgbClr val="FF0000"/>
                  </a:solidFill>
                </a:rPr>
                <a:t>✕</a:t>
              </a:r>
            </a:p>
          </p:txBody>
        </p:sp>
      </p:grpSp>
    </p:spTree>
    <p:extLst>
      <p:ext uri="{BB962C8B-B14F-4D97-AF65-F5344CB8AC3E}">
        <p14:creationId xmlns:p14="http://schemas.microsoft.com/office/powerpoint/2010/main" val="24129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610C-A7C5-D247-B15B-F331397F70BC}"/>
              </a:ext>
            </a:extLst>
          </p:cNvPr>
          <p:cNvSpPr>
            <a:spLocks noGrp="1"/>
          </p:cNvSpPr>
          <p:nvPr>
            <p:ph type="title"/>
          </p:nvPr>
        </p:nvSpPr>
        <p:spPr>
          <a:xfrm>
            <a:off x="838200" y="2766219"/>
            <a:ext cx="10515600" cy="1325563"/>
          </a:xfrm>
        </p:spPr>
        <p:txBody>
          <a:bodyPr/>
          <a:lstStyle/>
          <a:p>
            <a:pPr algn="ctr"/>
            <a:r>
              <a:rPr lang="en-US" dirty="0"/>
              <a:t>What do the</a:t>
            </a:r>
            <a:br>
              <a:rPr lang="en-US" dirty="0"/>
            </a:br>
            <a:r>
              <a:rPr lang="en-US" dirty="0">
                <a:solidFill>
                  <a:srgbClr val="00FFFF"/>
                </a:solidFill>
                <a:latin typeface="Courier New" panose="02070309020205020404" pitchFamily="49" charset="0"/>
                <a:cs typeface="Courier New" panose="02070309020205020404" pitchFamily="49" charset="0"/>
              </a:rPr>
              <a:t>has_many</a:t>
            </a:r>
            <a:r>
              <a:rPr lang="en-US" dirty="0"/>
              <a:t> and </a:t>
            </a:r>
            <a:r>
              <a:rPr lang="en-US" dirty="0">
                <a:solidFill>
                  <a:srgbClr val="00FFFF"/>
                </a:solidFill>
                <a:latin typeface="Courier New" panose="02070309020205020404" pitchFamily="49" charset="0"/>
                <a:cs typeface="Courier New" panose="02070309020205020404" pitchFamily="49" charset="0"/>
              </a:rPr>
              <a:t>belongs_to</a:t>
            </a:r>
            <a:br>
              <a:rPr lang="en-US" dirty="0"/>
            </a:br>
            <a:r>
              <a:rPr lang="en-US" dirty="0"/>
              <a:t>declarations get us?</a:t>
            </a:r>
          </a:p>
        </p:txBody>
      </p:sp>
    </p:spTree>
    <p:extLst>
      <p:ext uri="{BB962C8B-B14F-4D97-AF65-F5344CB8AC3E}">
        <p14:creationId xmlns:p14="http://schemas.microsoft.com/office/powerpoint/2010/main" val="2205379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7107A7-20FD-8E49-8B9B-297C419682AF}"/>
              </a:ext>
            </a:extLst>
          </p:cNvPr>
          <p:cNvGrpSpPr/>
          <p:nvPr/>
        </p:nvGrpSpPr>
        <p:grpSpPr>
          <a:xfrm>
            <a:off x="6529389" y="-14295"/>
            <a:ext cx="5333998" cy="6886584"/>
            <a:chOff x="6176065" y="-2328869"/>
            <a:chExt cx="5333998" cy="6886584"/>
          </a:xfrm>
        </p:grpSpPr>
        <p:sp>
          <p:nvSpPr>
            <p:cNvPr id="6" name="Rounded Rectangle 5">
              <a:extLst>
                <a:ext uri="{FF2B5EF4-FFF2-40B4-BE49-F238E27FC236}">
                  <a16:creationId xmlns:a16="http://schemas.microsoft.com/office/drawing/2014/main" id="{8C41F35A-AD43-284D-B73D-7908163612C7}"/>
                </a:ext>
              </a:extLst>
            </p:cNvPr>
            <p:cNvSpPr/>
            <p:nvPr/>
          </p:nvSpPr>
          <p:spPr>
            <a:xfrm>
              <a:off x="6176065" y="-2328869"/>
              <a:ext cx="5333998" cy="6886584"/>
            </a:xfrm>
            <a:prstGeom prst="roundRect">
              <a:avLst>
                <a:gd name="adj" fmla="val 1023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96E6E73-6E94-4547-8D33-9F1629455812}"/>
                </a:ext>
              </a:extLst>
            </p:cNvPr>
            <p:cNvPicPr>
              <a:picLocks noChangeAspect="1"/>
            </p:cNvPicPr>
            <p:nvPr/>
          </p:nvPicPr>
          <p:blipFill rotWithShape="1">
            <a:blip r:embed="rId3"/>
            <a:srcRect/>
            <a:stretch/>
          </p:blipFill>
          <p:spPr>
            <a:xfrm>
              <a:off x="6860958" y="-2328869"/>
              <a:ext cx="4145184" cy="6858001"/>
            </a:xfrm>
            <a:prstGeom prst="rect">
              <a:avLst/>
            </a:prstGeom>
          </p:spPr>
        </p:pic>
      </p:grpSp>
      <p:grpSp>
        <p:nvGrpSpPr>
          <p:cNvPr id="11" name="Group 10">
            <a:extLst>
              <a:ext uri="{FF2B5EF4-FFF2-40B4-BE49-F238E27FC236}">
                <a16:creationId xmlns:a16="http://schemas.microsoft.com/office/drawing/2014/main" id="{5BA926F0-8DA7-114F-A07C-C3CFF58DD5A0}"/>
              </a:ext>
            </a:extLst>
          </p:cNvPr>
          <p:cNvGrpSpPr/>
          <p:nvPr/>
        </p:nvGrpSpPr>
        <p:grpSpPr>
          <a:xfrm>
            <a:off x="328613" y="450057"/>
            <a:ext cx="5224816" cy="4500561"/>
            <a:chOff x="371475" y="2171701"/>
            <a:chExt cx="5224816" cy="4500561"/>
          </a:xfrm>
        </p:grpSpPr>
        <p:sp>
          <p:nvSpPr>
            <p:cNvPr id="12" name="Rounded Rectangle 11">
              <a:extLst>
                <a:ext uri="{FF2B5EF4-FFF2-40B4-BE49-F238E27FC236}">
                  <a16:creationId xmlns:a16="http://schemas.microsoft.com/office/drawing/2014/main" id="{F015A2E7-EA2C-724C-8FB0-0756384F9D30}"/>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12ABC3-B66D-EE45-8D05-BCCA53A43E0C}"/>
                </a:ext>
              </a:extLst>
            </p:cNvPr>
            <p:cNvPicPr>
              <a:picLocks noChangeAspect="1"/>
            </p:cNvPicPr>
            <p:nvPr/>
          </p:nvPicPr>
          <p:blipFill>
            <a:blip r:embed="rId4"/>
            <a:stretch>
              <a:fillRect/>
            </a:stretch>
          </p:blipFill>
          <p:spPr>
            <a:xfrm>
              <a:off x="642511" y="2367649"/>
              <a:ext cx="4700002" cy="4140200"/>
            </a:xfrm>
            <a:prstGeom prst="rect">
              <a:avLst/>
            </a:prstGeom>
          </p:spPr>
        </p:pic>
      </p:grpSp>
      <p:cxnSp>
        <p:nvCxnSpPr>
          <p:cNvPr id="14" name="Straight Arrow Connector 13">
            <a:extLst>
              <a:ext uri="{FF2B5EF4-FFF2-40B4-BE49-F238E27FC236}">
                <a16:creationId xmlns:a16="http://schemas.microsoft.com/office/drawing/2014/main" id="{D1608012-4DF2-464D-9E61-066E521E3538}"/>
              </a:ext>
            </a:extLst>
          </p:cNvPr>
          <p:cNvCxnSpPr>
            <a:cxnSpLocks/>
          </p:cNvCxnSpPr>
          <p:nvPr/>
        </p:nvCxnSpPr>
        <p:spPr>
          <a:xfrm flipV="1">
            <a:off x="2886075" y="228600"/>
            <a:ext cx="4328207" cy="165735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2DA6D6-1723-554C-AF7C-FA5D0BEA921F}"/>
              </a:ext>
            </a:extLst>
          </p:cNvPr>
          <p:cNvSpPr txBox="1"/>
          <p:nvPr/>
        </p:nvSpPr>
        <p:spPr>
          <a:xfrm>
            <a:off x="104772" y="6044625"/>
            <a:ext cx="6286500" cy="523220"/>
          </a:xfrm>
          <a:prstGeom prst="rect">
            <a:avLst/>
          </a:prstGeom>
          <a:noFill/>
        </p:spPr>
        <p:txBody>
          <a:bodyPr wrap="square" rtlCol="0">
            <a:spAutoFit/>
          </a:bodyPr>
          <a:lstStyle/>
          <a:p>
            <a:pPr algn="ctr"/>
            <a:r>
              <a:rPr lang="en-US" sz="2800" dirty="0"/>
              <a:t>See </a:t>
            </a:r>
            <a:r>
              <a:rPr lang="en-US" sz="2800" dirty="0">
                <a:hlinkClick r:id="rId5"/>
              </a:rPr>
              <a:t>Rails Guides Method Reference</a:t>
            </a:r>
            <a:endParaRPr lang="en-US" sz="2800" dirty="0"/>
          </a:p>
        </p:txBody>
      </p:sp>
    </p:spTree>
    <p:extLst>
      <p:ext uri="{BB962C8B-B14F-4D97-AF65-F5344CB8AC3E}">
        <p14:creationId xmlns:p14="http://schemas.microsoft.com/office/powerpoint/2010/main" val="276187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97D4B5A-CF53-F74C-A3A7-821B452FF092}"/>
              </a:ext>
            </a:extLst>
          </p:cNvPr>
          <p:cNvSpPr/>
          <p:nvPr/>
        </p:nvSpPr>
        <p:spPr>
          <a:xfrm>
            <a:off x="6990731" y="494087"/>
            <a:ext cx="2839069"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B49965E-692C-6B47-9EA6-097DA4C854D4}"/>
              </a:ext>
            </a:extLst>
          </p:cNvPr>
          <p:cNvPicPr>
            <a:picLocks noChangeAspect="1"/>
          </p:cNvPicPr>
          <p:nvPr/>
        </p:nvPicPr>
        <p:blipFill>
          <a:blip r:embed="rId3"/>
          <a:stretch>
            <a:fillRect/>
          </a:stretch>
        </p:blipFill>
        <p:spPr>
          <a:xfrm>
            <a:off x="7326313" y="892549"/>
            <a:ext cx="2197100" cy="3403600"/>
          </a:xfrm>
          <a:prstGeom prst="rect">
            <a:avLst/>
          </a:prstGeom>
        </p:spPr>
      </p:pic>
      <p:grpSp>
        <p:nvGrpSpPr>
          <p:cNvPr id="3" name="Group 2">
            <a:extLst>
              <a:ext uri="{FF2B5EF4-FFF2-40B4-BE49-F238E27FC236}">
                <a16:creationId xmlns:a16="http://schemas.microsoft.com/office/drawing/2014/main" id="{C9062901-4759-1245-BA57-70AE5E540F79}"/>
              </a:ext>
            </a:extLst>
          </p:cNvPr>
          <p:cNvGrpSpPr/>
          <p:nvPr/>
        </p:nvGrpSpPr>
        <p:grpSpPr>
          <a:xfrm>
            <a:off x="337519" y="503240"/>
            <a:ext cx="5758481" cy="4200523"/>
            <a:chOff x="6185668" y="2171701"/>
            <a:chExt cx="5758481" cy="4200523"/>
          </a:xfrm>
        </p:grpSpPr>
        <p:sp>
          <p:nvSpPr>
            <p:cNvPr id="4" name="Rounded Rectangle 3">
              <a:extLst>
                <a:ext uri="{FF2B5EF4-FFF2-40B4-BE49-F238E27FC236}">
                  <a16:creationId xmlns:a16="http://schemas.microsoft.com/office/drawing/2014/main" id="{FF9D156F-8511-D94E-A183-2D7D71A4A9BE}"/>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F978B31-44DD-3949-9662-F2A2565986AC}"/>
                </a:ext>
              </a:extLst>
            </p:cNvPr>
            <p:cNvPicPr>
              <a:picLocks noChangeAspect="1"/>
            </p:cNvPicPr>
            <p:nvPr/>
          </p:nvPicPr>
          <p:blipFill>
            <a:blip r:embed="rId4"/>
            <a:stretch>
              <a:fillRect/>
            </a:stretch>
          </p:blipFill>
          <p:spPr>
            <a:xfrm>
              <a:off x="6452500" y="2367649"/>
              <a:ext cx="5224816" cy="3790324"/>
            </a:xfrm>
            <a:prstGeom prst="rect">
              <a:avLst/>
            </a:prstGeom>
          </p:spPr>
        </p:pic>
      </p:grpSp>
      <p:cxnSp>
        <p:nvCxnSpPr>
          <p:cNvPr id="10" name="Straight Arrow Connector 9">
            <a:extLst>
              <a:ext uri="{FF2B5EF4-FFF2-40B4-BE49-F238E27FC236}">
                <a16:creationId xmlns:a16="http://schemas.microsoft.com/office/drawing/2014/main" id="{4C0831EF-89C6-3F4B-B1EB-C69B4B746C32}"/>
              </a:ext>
            </a:extLst>
          </p:cNvPr>
          <p:cNvCxnSpPr>
            <a:cxnSpLocks/>
          </p:cNvCxnSpPr>
          <p:nvPr/>
        </p:nvCxnSpPr>
        <p:spPr>
          <a:xfrm flipV="1">
            <a:off x="2185988" y="1200151"/>
            <a:ext cx="5140325" cy="857249"/>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50EC2C-BA8D-164A-81A3-CAFB539C4ABD}"/>
              </a:ext>
            </a:extLst>
          </p:cNvPr>
          <p:cNvSpPr txBox="1"/>
          <p:nvPr/>
        </p:nvSpPr>
        <p:spPr>
          <a:xfrm>
            <a:off x="104772" y="6044625"/>
            <a:ext cx="6286500" cy="523220"/>
          </a:xfrm>
          <a:prstGeom prst="rect">
            <a:avLst/>
          </a:prstGeom>
          <a:noFill/>
        </p:spPr>
        <p:txBody>
          <a:bodyPr wrap="square" rtlCol="0">
            <a:spAutoFit/>
          </a:bodyPr>
          <a:lstStyle/>
          <a:p>
            <a:pPr algn="ctr"/>
            <a:r>
              <a:rPr lang="en-US" sz="2800" dirty="0"/>
              <a:t>See </a:t>
            </a:r>
            <a:r>
              <a:rPr lang="en-US" sz="2800" dirty="0">
                <a:hlinkClick r:id="rId5"/>
              </a:rPr>
              <a:t>Rails Guides Method Reference</a:t>
            </a:r>
            <a:endParaRPr lang="en-US" sz="2800" dirty="0"/>
          </a:p>
        </p:txBody>
      </p:sp>
    </p:spTree>
    <p:extLst>
      <p:ext uri="{BB962C8B-B14F-4D97-AF65-F5344CB8AC3E}">
        <p14:creationId xmlns:p14="http://schemas.microsoft.com/office/powerpoint/2010/main" val="1841949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59F5AD-3BDA-994E-B6A6-21F1197AA3DA}"/>
              </a:ext>
            </a:extLst>
          </p:cNvPr>
          <p:cNvGrpSpPr/>
          <p:nvPr/>
        </p:nvGrpSpPr>
        <p:grpSpPr>
          <a:xfrm>
            <a:off x="1016793" y="3429000"/>
            <a:ext cx="10913269" cy="3077406"/>
            <a:chOff x="371475" y="1843088"/>
            <a:chExt cx="11501438" cy="3243262"/>
          </a:xfrm>
        </p:grpSpPr>
        <p:sp>
          <p:nvSpPr>
            <p:cNvPr id="3" name="Rounded Rectangle 2">
              <a:extLst>
                <a:ext uri="{FF2B5EF4-FFF2-40B4-BE49-F238E27FC236}">
                  <a16:creationId xmlns:a16="http://schemas.microsoft.com/office/drawing/2014/main" id="{0AFE3156-1486-8C46-AD9A-B55CDD1AA3C3}"/>
                </a:ext>
              </a:extLst>
            </p:cNvPr>
            <p:cNvSpPr/>
            <p:nvPr/>
          </p:nvSpPr>
          <p:spPr>
            <a:xfrm>
              <a:off x="371475" y="1843088"/>
              <a:ext cx="11501438" cy="32432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A96B0D9-D582-C348-B823-4F345FCC9F23}"/>
                </a:ext>
              </a:extLst>
            </p:cNvPr>
            <p:cNvPicPr>
              <a:picLocks noChangeAspect="1"/>
            </p:cNvPicPr>
            <p:nvPr/>
          </p:nvPicPr>
          <p:blipFill>
            <a:blip r:embed="rId3"/>
            <a:stretch>
              <a:fillRect/>
            </a:stretch>
          </p:blipFill>
          <p:spPr>
            <a:xfrm>
              <a:off x="590550" y="2006600"/>
              <a:ext cx="11010900" cy="2844800"/>
            </a:xfrm>
            <a:prstGeom prst="rect">
              <a:avLst/>
            </a:prstGeom>
          </p:spPr>
        </p:pic>
      </p:grpSp>
      <p:grpSp>
        <p:nvGrpSpPr>
          <p:cNvPr id="5" name="Group 4">
            <a:extLst>
              <a:ext uri="{FF2B5EF4-FFF2-40B4-BE49-F238E27FC236}">
                <a16:creationId xmlns:a16="http://schemas.microsoft.com/office/drawing/2014/main" id="{E1F10C29-D271-A44B-B863-5A413F6AFC72}"/>
              </a:ext>
            </a:extLst>
          </p:cNvPr>
          <p:cNvGrpSpPr/>
          <p:nvPr/>
        </p:nvGrpSpPr>
        <p:grpSpPr>
          <a:xfrm>
            <a:off x="345281" y="243425"/>
            <a:ext cx="4053803" cy="2957046"/>
            <a:chOff x="6185668" y="2171701"/>
            <a:chExt cx="5758481" cy="4200523"/>
          </a:xfrm>
        </p:grpSpPr>
        <p:sp>
          <p:nvSpPr>
            <p:cNvPr id="6" name="Rounded Rectangle 5">
              <a:extLst>
                <a:ext uri="{FF2B5EF4-FFF2-40B4-BE49-F238E27FC236}">
                  <a16:creationId xmlns:a16="http://schemas.microsoft.com/office/drawing/2014/main" id="{C35430CB-802A-C146-890A-E1D1E0AD2CBE}"/>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14EF22-ACC9-9042-A926-EC9113DD3F72}"/>
                </a:ext>
              </a:extLst>
            </p:cNvPr>
            <p:cNvPicPr>
              <a:picLocks noChangeAspect="1"/>
            </p:cNvPicPr>
            <p:nvPr/>
          </p:nvPicPr>
          <p:blipFill>
            <a:blip r:embed="rId4"/>
            <a:stretch>
              <a:fillRect/>
            </a:stretch>
          </p:blipFill>
          <p:spPr>
            <a:xfrm>
              <a:off x="6452500" y="2367649"/>
              <a:ext cx="5224816" cy="3790324"/>
            </a:xfrm>
            <a:prstGeom prst="rect">
              <a:avLst/>
            </a:prstGeom>
          </p:spPr>
        </p:pic>
      </p:grpSp>
      <p:cxnSp>
        <p:nvCxnSpPr>
          <p:cNvPr id="8" name="Straight Arrow Connector 7">
            <a:extLst>
              <a:ext uri="{FF2B5EF4-FFF2-40B4-BE49-F238E27FC236}">
                <a16:creationId xmlns:a16="http://schemas.microsoft.com/office/drawing/2014/main" id="{2FCBBF37-7CBE-AA4E-B344-3335C209DF94}"/>
              </a:ext>
            </a:extLst>
          </p:cNvPr>
          <p:cNvCxnSpPr>
            <a:cxnSpLocks/>
          </p:cNvCxnSpPr>
          <p:nvPr/>
        </p:nvCxnSpPr>
        <p:spPr>
          <a:xfrm flipH="1">
            <a:off x="1637859" y="5975161"/>
            <a:ext cx="171970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081C37C4-3AEC-DB4D-8765-450CF0CB3CC7}"/>
              </a:ext>
            </a:extLst>
          </p:cNvPr>
          <p:cNvSpPr/>
          <p:nvPr/>
        </p:nvSpPr>
        <p:spPr>
          <a:xfrm>
            <a:off x="350816" y="1343025"/>
            <a:ext cx="1163659" cy="4386263"/>
          </a:xfrm>
          <a:custGeom>
            <a:avLst/>
            <a:gdLst>
              <a:gd name="connsiteX0" fmla="*/ 663597 w 1163659"/>
              <a:gd name="connsiteY0" fmla="*/ 0 h 4386263"/>
              <a:gd name="connsiteX1" fmla="*/ 263547 w 1163659"/>
              <a:gd name="connsiteY1" fmla="*/ 285750 h 4386263"/>
              <a:gd name="connsiteX2" fmla="*/ 106384 w 1163659"/>
              <a:gd name="connsiteY2" fmla="*/ 1143000 h 4386263"/>
              <a:gd name="connsiteX3" fmla="*/ 77809 w 1163659"/>
              <a:gd name="connsiteY3" fmla="*/ 3714750 h 4386263"/>
              <a:gd name="connsiteX4" fmla="*/ 1163659 w 1163659"/>
              <a:gd name="connsiteY4" fmla="*/ 4386263 h 4386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659" h="4386263">
                <a:moveTo>
                  <a:pt x="663597" y="0"/>
                </a:moveTo>
                <a:cubicBezTo>
                  <a:pt x="510006" y="47625"/>
                  <a:pt x="356416" y="95250"/>
                  <a:pt x="263547" y="285750"/>
                </a:cubicBezTo>
                <a:cubicBezTo>
                  <a:pt x="170678" y="476250"/>
                  <a:pt x="137340" y="571500"/>
                  <a:pt x="106384" y="1143000"/>
                </a:cubicBezTo>
                <a:cubicBezTo>
                  <a:pt x="75428" y="1714500"/>
                  <a:pt x="-98403" y="3174206"/>
                  <a:pt x="77809" y="3714750"/>
                </a:cubicBezTo>
                <a:cubicBezTo>
                  <a:pt x="254021" y="4255294"/>
                  <a:pt x="708840" y="4320778"/>
                  <a:pt x="1163659" y="4386263"/>
                </a:cubicBezTo>
              </a:path>
            </a:pathLst>
          </a:custGeom>
          <a:noFill/>
          <a:ln w="76200">
            <a:solidFill>
              <a:srgbClr val="00FF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36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293" y="114300"/>
            <a:ext cx="8037414" cy="6629400"/>
          </a:xfrm>
          <a:prstGeom prst="rect">
            <a:avLst/>
          </a:prstGeom>
        </p:spPr>
      </p:pic>
    </p:spTree>
    <p:extLst>
      <p:ext uri="{BB962C8B-B14F-4D97-AF65-F5344CB8AC3E}">
        <p14:creationId xmlns:p14="http://schemas.microsoft.com/office/powerpoint/2010/main" val="310758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8ECE78-A1EC-E440-849E-F1C06EBF8810}"/>
              </a:ext>
            </a:extLst>
          </p:cNvPr>
          <p:cNvGrpSpPr/>
          <p:nvPr/>
        </p:nvGrpSpPr>
        <p:grpSpPr>
          <a:xfrm>
            <a:off x="1569567" y="1314450"/>
            <a:ext cx="4626446" cy="1200151"/>
            <a:chOff x="988543" y="742949"/>
            <a:chExt cx="4626446" cy="1200151"/>
          </a:xfrm>
        </p:grpSpPr>
        <p:sp>
          <p:nvSpPr>
            <p:cNvPr id="4" name="Rounded Rectangle 3">
              <a:extLst>
                <a:ext uri="{FF2B5EF4-FFF2-40B4-BE49-F238E27FC236}">
                  <a16:creationId xmlns:a16="http://schemas.microsoft.com/office/drawing/2014/main" id="{0B321940-878D-3A47-B68B-7BC37098EA22}"/>
                </a:ext>
              </a:extLst>
            </p:cNvPr>
            <p:cNvSpPr/>
            <p:nvPr/>
          </p:nvSpPr>
          <p:spPr>
            <a:xfrm>
              <a:off x="988543" y="742949"/>
              <a:ext cx="4626446" cy="120015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1687840-6FC4-0342-8A08-50F6E391130C}"/>
                </a:ext>
              </a:extLst>
            </p:cNvPr>
            <p:cNvPicPr>
              <a:picLocks noChangeAspect="1"/>
            </p:cNvPicPr>
            <p:nvPr/>
          </p:nvPicPr>
          <p:blipFill>
            <a:blip r:embed="rId3"/>
            <a:stretch>
              <a:fillRect/>
            </a:stretch>
          </p:blipFill>
          <p:spPr>
            <a:xfrm>
              <a:off x="1306358" y="975500"/>
              <a:ext cx="4056831" cy="739775"/>
            </a:xfrm>
            <a:prstGeom prst="rect">
              <a:avLst/>
            </a:prstGeom>
          </p:spPr>
        </p:pic>
      </p:grpSp>
      <p:grpSp>
        <p:nvGrpSpPr>
          <p:cNvPr id="7" name="Group 6">
            <a:extLst>
              <a:ext uri="{FF2B5EF4-FFF2-40B4-BE49-F238E27FC236}">
                <a16:creationId xmlns:a16="http://schemas.microsoft.com/office/drawing/2014/main" id="{E9A423E3-2CF0-8C43-B14D-CDE3FD3B5F4D}"/>
              </a:ext>
            </a:extLst>
          </p:cNvPr>
          <p:cNvGrpSpPr/>
          <p:nvPr/>
        </p:nvGrpSpPr>
        <p:grpSpPr>
          <a:xfrm>
            <a:off x="4312767" y="3547231"/>
            <a:ext cx="5731345" cy="1996319"/>
            <a:chOff x="655167" y="3732969"/>
            <a:chExt cx="5731345" cy="1996319"/>
          </a:xfrm>
        </p:grpSpPr>
        <p:sp>
          <p:nvSpPr>
            <p:cNvPr id="5" name="Rounded Rectangle 4">
              <a:extLst>
                <a:ext uri="{FF2B5EF4-FFF2-40B4-BE49-F238E27FC236}">
                  <a16:creationId xmlns:a16="http://schemas.microsoft.com/office/drawing/2014/main" id="{3D958CDA-5AFB-7C42-831E-27BA56E52FAA}"/>
                </a:ext>
              </a:extLst>
            </p:cNvPr>
            <p:cNvSpPr/>
            <p:nvPr/>
          </p:nvSpPr>
          <p:spPr>
            <a:xfrm>
              <a:off x="655167" y="3732969"/>
              <a:ext cx="5731345" cy="199631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6EF517B-7B0D-5B47-A183-50B416321276}"/>
                </a:ext>
              </a:extLst>
            </p:cNvPr>
            <p:cNvPicPr>
              <a:picLocks noChangeAspect="1"/>
            </p:cNvPicPr>
            <p:nvPr/>
          </p:nvPicPr>
          <p:blipFill>
            <a:blip r:embed="rId4"/>
            <a:stretch>
              <a:fillRect/>
            </a:stretch>
          </p:blipFill>
          <p:spPr>
            <a:xfrm>
              <a:off x="831133" y="3960612"/>
              <a:ext cx="5321608" cy="1575005"/>
            </a:xfrm>
            <a:prstGeom prst="rect">
              <a:avLst/>
            </a:prstGeom>
          </p:spPr>
        </p:pic>
      </p:grpSp>
    </p:spTree>
    <p:extLst>
      <p:ext uri="{BB962C8B-B14F-4D97-AF65-F5344CB8AC3E}">
        <p14:creationId xmlns:p14="http://schemas.microsoft.com/office/powerpoint/2010/main" val="95285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Tree>
    <p:extLst>
      <p:ext uri="{BB962C8B-B14F-4D97-AF65-F5344CB8AC3E}">
        <p14:creationId xmlns:p14="http://schemas.microsoft.com/office/powerpoint/2010/main" val="307827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3017528" y="2047045"/>
            <a:ext cx="6345708" cy="4653794"/>
            <a:chOff x="2855442" y="2204206"/>
            <a:chExt cx="6345708" cy="4653794"/>
          </a:xfrm>
        </p:grpSpPr>
        <p:sp>
          <p:nvSpPr>
            <p:cNvPr id="4" name="Rounded Rectangle 3">
              <a:extLst>
                <a:ext uri="{FF2B5EF4-FFF2-40B4-BE49-F238E27FC236}">
                  <a16:creationId xmlns:a16="http://schemas.microsoft.com/office/drawing/2014/main" id="{52256DAE-96A2-B044-9467-F7FDB3AF87F9}"/>
                </a:ext>
              </a:extLst>
            </p:cNvPr>
            <p:cNvSpPr/>
            <p:nvPr/>
          </p:nvSpPr>
          <p:spPr>
            <a:xfrm>
              <a:off x="2855442" y="2204206"/>
              <a:ext cx="6345708" cy="4653794"/>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3766" y="2400300"/>
              <a:ext cx="5404468" cy="445770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Tree>
    <p:extLst>
      <p:ext uri="{BB962C8B-B14F-4D97-AF65-F5344CB8AC3E}">
        <p14:creationId xmlns:p14="http://schemas.microsoft.com/office/powerpoint/2010/main" val="186104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357563" y="2557463"/>
            <a:ext cx="1224425" cy="116727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970AD46-0005-FC41-87F4-8794C96A3C5D}"/>
              </a:ext>
            </a:extLst>
          </p:cNvPr>
          <p:cNvSpPr/>
          <p:nvPr/>
        </p:nvSpPr>
        <p:spPr>
          <a:xfrm>
            <a:off x="5372097" y="2471739"/>
            <a:ext cx="962488" cy="917564"/>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857768" y="2471737"/>
            <a:ext cx="1543282" cy="116727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37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3391</TotalTime>
  <Words>2153</Words>
  <Application>Microsoft Macintosh PowerPoint</Application>
  <PresentationFormat>Widescreen</PresentationFormat>
  <Paragraphs>416</Paragraphs>
  <Slides>44</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Courier New</vt:lpstr>
      <vt:lpstr>Office Theme</vt:lpstr>
      <vt:lpstr>Model Associations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Code an Association in Rails</vt:lpstr>
      <vt:lpstr>Steps to Code an Association in Rails</vt:lpstr>
      <vt:lpstr>Keys in Relational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Code an Association in Rails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the has_many and belongs_to declarations get us?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56</cp:revision>
  <dcterms:created xsi:type="dcterms:W3CDTF">2021-02-23T20:09:55Z</dcterms:created>
  <dcterms:modified xsi:type="dcterms:W3CDTF">2021-09-27T21:52:46Z</dcterms:modified>
</cp:coreProperties>
</file>