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289" r:id="rId3"/>
    <p:sldId id="319" r:id="rId4"/>
    <p:sldId id="320" r:id="rId5"/>
    <p:sldId id="280" r:id="rId6"/>
    <p:sldId id="293" r:id="rId7"/>
    <p:sldId id="292" r:id="rId8"/>
    <p:sldId id="285" r:id="rId9"/>
    <p:sldId id="295" r:id="rId10"/>
    <p:sldId id="294" r:id="rId11"/>
    <p:sldId id="288" r:id="rId12"/>
    <p:sldId id="281" r:id="rId13"/>
    <p:sldId id="321" r:id="rId14"/>
    <p:sldId id="296" r:id="rId15"/>
    <p:sldId id="282" r:id="rId16"/>
    <p:sldId id="302" r:id="rId17"/>
    <p:sldId id="298" r:id="rId18"/>
    <p:sldId id="283" r:id="rId19"/>
    <p:sldId id="284" r:id="rId20"/>
    <p:sldId id="300" r:id="rId21"/>
    <p:sldId id="340" r:id="rId22"/>
    <p:sldId id="324" r:id="rId23"/>
    <p:sldId id="359" r:id="rId24"/>
    <p:sldId id="358" r:id="rId25"/>
    <p:sldId id="325" r:id="rId26"/>
    <p:sldId id="341" r:id="rId27"/>
    <p:sldId id="327" r:id="rId28"/>
    <p:sldId id="328" r:id="rId29"/>
    <p:sldId id="329" r:id="rId30"/>
    <p:sldId id="360" r:id="rId31"/>
    <p:sldId id="361" r:id="rId32"/>
    <p:sldId id="362" r:id="rId33"/>
    <p:sldId id="363" r:id="rId34"/>
    <p:sldId id="344" r:id="rId35"/>
    <p:sldId id="345" r:id="rId36"/>
    <p:sldId id="346" r:id="rId37"/>
    <p:sldId id="342" r:id="rId38"/>
    <p:sldId id="347" r:id="rId39"/>
    <p:sldId id="348" r:id="rId40"/>
    <p:sldId id="349" r:id="rId41"/>
    <p:sldId id="350" r:id="rId42"/>
    <p:sldId id="351" r:id="rId43"/>
    <p:sldId id="343" r:id="rId44"/>
    <p:sldId id="352" r:id="rId45"/>
    <p:sldId id="354" r:id="rId46"/>
    <p:sldId id="355" r:id="rId47"/>
    <p:sldId id="356" r:id="rId48"/>
    <p:sldId id="357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3C3C3C"/>
    <a:srgbClr val="363636"/>
    <a:srgbClr val="333333"/>
    <a:srgbClr val="666666"/>
    <a:srgbClr val="CC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197"/>
  </p:normalViewPr>
  <p:slideViewPr>
    <p:cSldViewPr snapToGrid="0" snapToObjects="1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9251-414F-754A-8F9E-282EC6F4B727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new/create form requests are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</p:spTree>
    <p:extLst>
      <p:ext uri="{BB962C8B-B14F-4D97-AF65-F5344CB8AC3E}">
        <p14:creationId xmlns:p14="http://schemas.microsoft.com/office/powerpoint/2010/main" val="38332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414377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020968" y="3668120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428515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64663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31B02-F56A-A749-BF5D-B2CA0A3F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85" y="0"/>
            <a:ext cx="550968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5463988" y="2939030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58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54373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135573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40DE3-3059-A64A-8D6C-3F277390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096"/>
            <a:ext cx="12022432" cy="456023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19EFA9-DEAB-B444-9690-B656DD7AFC5D}"/>
              </a:ext>
            </a:extLst>
          </p:cNvPr>
          <p:cNvCxnSpPr>
            <a:cxnSpLocks/>
          </p:cNvCxnSpPr>
          <p:nvPr/>
        </p:nvCxnSpPr>
        <p:spPr>
          <a:xfrm flipH="1">
            <a:off x="7818627" y="295836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FA07A5-190A-A94D-9D4A-AD367234A9B9}"/>
              </a:ext>
            </a:extLst>
          </p:cNvPr>
          <p:cNvCxnSpPr>
            <a:cxnSpLocks/>
          </p:cNvCxnSpPr>
          <p:nvPr/>
        </p:nvCxnSpPr>
        <p:spPr>
          <a:xfrm flipH="1">
            <a:off x="8121186" y="5916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54251-2E3A-FA4E-B705-5393671A0AFB}"/>
              </a:ext>
            </a:extLst>
          </p:cNvPr>
          <p:cNvCxnSpPr>
            <a:cxnSpLocks/>
          </p:cNvCxnSpPr>
          <p:nvPr/>
        </p:nvCxnSpPr>
        <p:spPr>
          <a:xfrm flipH="1">
            <a:off x="8423745" y="8964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274417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generated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62663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07306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6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C5FD4-CF2D-9E4C-9769-F2EE70F6F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5" b="44583"/>
          <a:stretch/>
        </p:blipFill>
        <p:spPr>
          <a:xfrm>
            <a:off x="128382" y="700794"/>
            <a:ext cx="11935236" cy="54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4012A-22B6-4240-9FD2-FC6BC65C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5" r="3825" b="44792"/>
          <a:stretch/>
        </p:blipFill>
        <p:spPr>
          <a:xfrm>
            <a:off x="1082158" y="800100"/>
            <a:ext cx="11109842" cy="52578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D14513-4000-9C41-B590-E0BC35B266B2}"/>
              </a:ext>
            </a:extLst>
          </p:cNvPr>
          <p:cNvCxnSpPr>
            <a:cxnSpLocks/>
          </p:cNvCxnSpPr>
          <p:nvPr/>
        </p:nvCxnSpPr>
        <p:spPr>
          <a:xfrm>
            <a:off x="1082158" y="1671638"/>
            <a:ext cx="1803917" cy="6715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718213-CE13-844A-982A-3E5ED7F00F6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851245" y="1671638"/>
            <a:ext cx="2034830" cy="15573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EEBE84-6467-3D4D-8D08-21C6C0AC2656}"/>
              </a:ext>
            </a:extLst>
          </p:cNvPr>
          <p:cNvCxnSpPr>
            <a:cxnSpLocks/>
          </p:cNvCxnSpPr>
          <p:nvPr/>
        </p:nvCxnSpPr>
        <p:spPr>
          <a:xfrm>
            <a:off x="585788" y="1671638"/>
            <a:ext cx="2300287" cy="2528887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CFFA5B-95D9-9345-9D5C-1B5305CDC60B}"/>
              </a:ext>
            </a:extLst>
          </p:cNvPr>
          <p:cNvCxnSpPr>
            <a:cxnSpLocks/>
          </p:cNvCxnSpPr>
          <p:nvPr/>
        </p:nvCxnSpPr>
        <p:spPr>
          <a:xfrm>
            <a:off x="300038" y="1671638"/>
            <a:ext cx="2586037" cy="31718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ded Corner 4">
            <a:extLst>
              <a:ext uri="{FF2B5EF4-FFF2-40B4-BE49-F238E27FC236}">
                <a16:creationId xmlns:a16="http://schemas.microsoft.com/office/drawing/2014/main" id="{608E3C8B-C2F1-EC47-A98C-4CF63778A51D}"/>
              </a:ext>
            </a:extLst>
          </p:cNvPr>
          <p:cNvSpPr/>
          <p:nvPr/>
        </p:nvSpPr>
        <p:spPr>
          <a:xfrm>
            <a:off x="82034" y="371476"/>
            <a:ext cx="1538422" cy="1300162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fills out form and presses button</a:t>
            </a:r>
          </a:p>
        </p:txBody>
      </p:sp>
    </p:spTree>
    <p:extLst>
      <p:ext uri="{BB962C8B-B14F-4D97-AF65-F5344CB8AC3E}">
        <p14:creationId xmlns:p14="http://schemas.microsoft.com/office/powerpoint/2010/main" val="199296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POST request</a:t>
            </a:r>
          </a:p>
        </p:txBody>
      </p:sp>
    </p:spTree>
    <p:extLst>
      <p:ext uri="{BB962C8B-B14F-4D97-AF65-F5344CB8AC3E}">
        <p14:creationId xmlns:p14="http://schemas.microsoft.com/office/powerpoint/2010/main" val="33935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40DE3-3059-A64A-8D6C-3F277390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" y="1148880"/>
            <a:ext cx="12022432" cy="4560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29DEB1-F331-464B-9813-A25E39030F38}"/>
              </a:ext>
            </a:extLst>
          </p:cNvPr>
          <p:cNvSpPr txBox="1"/>
          <p:nvPr/>
        </p:nvSpPr>
        <p:spPr>
          <a:xfrm>
            <a:off x="8651643" y="2637499"/>
            <a:ext cx="236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Set POST request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0B0092-2A6B-E34F-A620-7C8863069D7F}"/>
              </a:ext>
            </a:extLst>
          </p:cNvPr>
          <p:cNvCxnSpPr>
            <a:cxnSpLocks/>
          </p:cNvCxnSpPr>
          <p:nvPr/>
        </p:nvCxnSpPr>
        <p:spPr>
          <a:xfrm>
            <a:off x="5563544" y="2437245"/>
            <a:ext cx="182309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2DE1A0-AAB2-B247-B572-B208971A249A}"/>
              </a:ext>
            </a:extLst>
          </p:cNvPr>
          <p:cNvCxnSpPr>
            <a:cxnSpLocks/>
          </p:cNvCxnSpPr>
          <p:nvPr/>
        </p:nvCxnSpPr>
        <p:spPr>
          <a:xfrm flipH="1" flipV="1">
            <a:off x="6647263" y="2437246"/>
            <a:ext cx="1027721" cy="97746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2FEF9C-9AD6-4647-B3E8-13153D015A5E}"/>
              </a:ext>
            </a:extLst>
          </p:cNvPr>
          <p:cNvSpPr txBox="1"/>
          <p:nvPr/>
        </p:nvSpPr>
        <p:spPr>
          <a:xfrm>
            <a:off x="7617832" y="3309906"/>
            <a:ext cx="381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Set resource path in request to “/todos”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670F49-3E4D-C34E-89E6-55742BA989BE}"/>
              </a:ext>
            </a:extLst>
          </p:cNvPr>
          <p:cNvCxnSpPr>
            <a:cxnSpLocks/>
          </p:cNvCxnSpPr>
          <p:nvPr/>
        </p:nvCxnSpPr>
        <p:spPr>
          <a:xfrm>
            <a:off x="7567616" y="2437245"/>
            <a:ext cx="159067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02C4C6-FDC9-5D4B-8F46-5F1BC3C3284F}"/>
              </a:ext>
            </a:extLst>
          </p:cNvPr>
          <p:cNvCxnSpPr>
            <a:cxnSpLocks/>
          </p:cNvCxnSpPr>
          <p:nvPr/>
        </p:nvCxnSpPr>
        <p:spPr>
          <a:xfrm flipH="1" flipV="1">
            <a:off x="8349011" y="2422957"/>
            <a:ext cx="342899" cy="32884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8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POST request</a:t>
            </a:r>
          </a:p>
        </p:txBody>
      </p:sp>
    </p:spTree>
    <p:extLst>
      <p:ext uri="{BB962C8B-B14F-4D97-AF65-F5344CB8AC3E}">
        <p14:creationId xmlns:p14="http://schemas.microsoft.com/office/powerpoint/2010/main" val="186026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88271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B606A-E158-2847-8654-97CB3171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1" y="236321"/>
            <a:ext cx="11254194" cy="63853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275792" y="3033143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2614611" y="3227817"/>
            <a:ext cx="4505738" cy="3033379"/>
            <a:chOff x="2614611" y="3227817"/>
            <a:chExt cx="4505738" cy="30333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2989783" y="5430199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POST requests with “todos”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2614611" y="3227817"/>
              <a:ext cx="197167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0450" y="3227817"/>
              <a:ext cx="828676" cy="217380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4964763" y="3227817"/>
            <a:ext cx="6890577" cy="3033379"/>
            <a:chOff x="4964763" y="3227817"/>
            <a:chExt cx="6890577" cy="30333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7724774" y="5430199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create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TodosController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4964763" y="3227817"/>
              <a:ext cx="309338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6538" y="3227817"/>
              <a:ext cx="1471612" cy="223095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34604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3473474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4C269-D63C-DD42-9482-D015F4BA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51" y="0"/>
            <a:ext cx="7611522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3487027" y="2824723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4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EB517-DF02-074E-A027-E650E7E2E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4" b="26853"/>
          <a:stretch/>
        </p:blipFill>
        <p:spPr>
          <a:xfrm>
            <a:off x="1763439" y="0"/>
            <a:ext cx="10938640" cy="68917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216753" y="5457825"/>
            <a:ext cx="2212247" cy="8858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447542" y="4669499"/>
            <a:ext cx="1538422" cy="78832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presses button (link)</a:t>
            </a:r>
          </a:p>
        </p:txBody>
      </p:sp>
    </p:spTree>
    <p:extLst>
      <p:ext uri="{BB962C8B-B14F-4D97-AF65-F5344CB8AC3E}">
        <p14:creationId xmlns:p14="http://schemas.microsoft.com/office/powerpoint/2010/main" val="215548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4C269-D63C-DD42-9482-D015F4BA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84" b="57500"/>
          <a:stretch/>
        </p:blipFill>
        <p:spPr>
          <a:xfrm>
            <a:off x="152400" y="1585912"/>
            <a:ext cx="11887200" cy="3123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41FD6A-51A9-744C-A4B9-7173627A67D3}"/>
              </a:ext>
            </a:extLst>
          </p:cNvPr>
          <p:cNvGrpSpPr/>
          <p:nvPr/>
        </p:nvGrpSpPr>
        <p:grpSpPr>
          <a:xfrm>
            <a:off x="1757361" y="1898261"/>
            <a:ext cx="4505738" cy="1647597"/>
            <a:chOff x="1743073" y="3199716"/>
            <a:chExt cx="4505738" cy="1647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8D1425-066A-1D40-BF24-DA2BAF9B2C4F}"/>
                </a:ext>
              </a:extLst>
            </p:cNvPr>
            <p:cNvSpPr txBox="1"/>
            <p:nvPr/>
          </p:nvSpPr>
          <p:spPr>
            <a:xfrm>
              <a:off x="1743073" y="4016316"/>
              <a:ext cx="4505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Create a new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Todo</a:t>
              </a:r>
              <a:r>
                <a:rPr lang="en-US" sz="2400" dirty="0">
                  <a:solidFill>
                    <a:srgbClr val="FFFF00"/>
                  </a:solidFill>
                </a:rPr>
                <a:t> object, but don’t save it to the database (yet)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BB890B-0BB1-3C47-AF22-FBED2ED177C8}"/>
                </a:ext>
              </a:extLst>
            </p:cNvPr>
            <p:cNvCxnSpPr>
              <a:cxnSpLocks/>
            </p:cNvCxnSpPr>
            <p:nvPr/>
          </p:nvCxnSpPr>
          <p:spPr>
            <a:xfrm>
              <a:off x="2614611" y="3227817"/>
              <a:ext cx="1114426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F4FBA3-86CC-5841-A51C-EC8746F4CD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71824" y="3199716"/>
              <a:ext cx="357188" cy="83099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982D3-BC0D-DE4B-B987-6AAD8058AA8B}"/>
              </a:ext>
            </a:extLst>
          </p:cNvPr>
          <p:cNvGrpSpPr/>
          <p:nvPr/>
        </p:nvGrpSpPr>
        <p:grpSpPr>
          <a:xfrm>
            <a:off x="3857626" y="1913471"/>
            <a:ext cx="7843837" cy="3415602"/>
            <a:chOff x="4964763" y="3214926"/>
            <a:chExt cx="7843837" cy="34156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399A96-ACFC-BE41-8057-386DD95F0599}"/>
                </a:ext>
              </a:extLst>
            </p:cNvPr>
            <p:cNvSpPr txBox="1"/>
            <p:nvPr/>
          </p:nvSpPr>
          <p:spPr>
            <a:xfrm>
              <a:off x="7724773" y="5430199"/>
              <a:ext cx="4755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initialize the object with the data that the user filled into the form, which is stored in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params</a:t>
              </a:r>
              <a:r>
                <a:rPr lang="en-US" sz="2400" dirty="0">
                  <a:solidFill>
                    <a:srgbClr val="FFFF00"/>
                  </a:solidFill>
                </a:rPr>
                <a:t> hash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F89E5E-15F4-2A41-AA5E-1D1C5BCF3718}"/>
                </a:ext>
              </a:extLst>
            </p:cNvPr>
            <p:cNvCxnSpPr>
              <a:cxnSpLocks/>
            </p:cNvCxnSpPr>
            <p:nvPr/>
          </p:nvCxnSpPr>
          <p:spPr>
            <a:xfrm>
              <a:off x="4964763" y="3227817"/>
              <a:ext cx="784383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B54888-BA04-794E-9E13-3F1094ADE7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8445" y="3214926"/>
              <a:ext cx="1075442" cy="218717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06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4C269-D63C-DD42-9482-D015F4BA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84" b="57500"/>
          <a:stretch/>
        </p:blipFill>
        <p:spPr>
          <a:xfrm>
            <a:off x="152400" y="1585912"/>
            <a:ext cx="11887200" cy="3123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41FD6A-51A9-744C-A4B9-7173627A67D3}"/>
              </a:ext>
            </a:extLst>
          </p:cNvPr>
          <p:cNvGrpSpPr/>
          <p:nvPr/>
        </p:nvGrpSpPr>
        <p:grpSpPr>
          <a:xfrm>
            <a:off x="2378867" y="1898260"/>
            <a:ext cx="2843214" cy="1662335"/>
            <a:chOff x="2364579" y="3199715"/>
            <a:chExt cx="2843214" cy="16623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8D1425-066A-1D40-BF24-DA2BAF9B2C4F}"/>
                </a:ext>
              </a:extLst>
            </p:cNvPr>
            <p:cNvSpPr txBox="1"/>
            <p:nvPr/>
          </p:nvSpPr>
          <p:spPr>
            <a:xfrm>
              <a:off x="2364579" y="4031053"/>
              <a:ext cx="2843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The params hash is</a:t>
              </a:r>
              <a:br>
                <a:rPr lang="en-US" sz="2400" dirty="0">
                  <a:solidFill>
                    <a:srgbClr val="FFFF00"/>
                  </a:solidFill>
                </a:rPr>
              </a:br>
              <a:r>
                <a:rPr lang="en-US" sz="2400" dirty="0">
                  <a:solidFill>
                    <a:srgbClr val="FFFF00"/>
                  </a:solidFill>
                </a:rPr>
                <a:t>structured like this…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BB890B-0BB1-3C47-AF22-FBED2ED177C8}"/>
                </a:ext>
              </a:extLst>
            </p:cNvPr>
            <p:cNvCxnSpPr>
              <a:cxnSpLocks/>
            </p:cNvCxnSpPr>
            <p:nvPr/>
          </p:nvCxnSpPr>
          <p:spPr>
            <a:xfrm>
              <a:off x="3786186" y="3199715"/>
              <a:ext cx="800101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F4FBA3-86CC-5841-A51C-EC8746F4C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7600" y="3199716"/>
              <a:ext cx="528636" cy="83133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E5E9C9-4ADB-1742-894D-89185100822A}"/>
              </a:ext>
            </a:extLst>
          </p:cNvPr>
          <p:cNvSpPr txBox="1"/>
          <p:nvPr/>
        </p:nvSpPr>
        <p:spPr>
          <a:xfrm>
            <a:off x="4157661" y="3790385"/>
            <a:ext cx="4505738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 = {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todo: {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title: '…',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description: '…',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due_date: …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4847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840DE3-3059-A64A-8D6C-3F277390D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" y="1148880"/>
            <a:ext cx="12022432" cy="45602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0B0092-2A6B-E34F-A620-7C8863069D7F}"/>
              </a:ext>
            </a:extLst>
          </p:cNvPr>
          <p:cNvCxnSpPr>
            <a:cxnSpLocks/>
          </p:cNvCxnSpPr>
          <p:nvPr/>
        </p:nvCxnSpPr>
        <p:spPr>
          <a:xfrm>
            <a:off x="3820469" y="2445615"/>
            <a:ext cx="155163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2DE1A0-AAB2-B247-B572-B208971A249A}"/>
              </a:ext>
            </a:extLst>
          </p:cNvPr>
          <p:cNvCxnSpPr>
            <a:cxnSpLocks/>
          </p:cNvCxnSpPr>
          <p:nvPr/>
        </p:nvCxnSpPr>
        <p:spPr>
          <a:xfrm flipH="1" flipV="1">
            <a:off x="4858240" y="2437246"/>
            <a:ext cx="899623" cy="45697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2FEF9C-9AD6-4647-B3E8-13153D015A5E}"/>
              </a:ext>
            </a:extLst>
          </p:cNvPr>
          <p:cNvSpPr txBox="1"/>
          <p:nvPr/>
        </p:nvSpPr>
        <p:spPr>
          <a:xfrm>
            <a:off x="5757863" y="2784897"/>
            <a:ext cx="622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This form helper argument determined the structure of the form data in the </a:t>
            </a: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2400" dirty="0">
                <a:solidFill>
                  <a:srgbClr val="FFFF00"/>
                </a:solidFill>
              </a:rPr>
              <a:t> hash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DBEB5-748A-0948-AEBD-0223D4F311D0}"/>
              </a:ext>
            </a:extLst>
          </p:cNvPr>
          <p:cNvSpPr txBox="1"/>
          <p:nvPr/>
        </p:nvSpPr>
        <p:spPr>
          <a:xfrm>
            <a:off x="7129461" y="3735167"/>
            <a:ext cx="4505738" cy="267765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 = {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todo: {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title: '…',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description: '…',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due_date: …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703397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4C269-D63C-DD42-9482-D015F4BA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84" b="57500"/>
          <a:stretch/>
        </p:blipFill>
        <p:spPr>
          <a:xfrm>
            <a:off x="152400" y="1585912"/>
            <a:ext cx="11887200" cy="3123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41FD6A-51A9-744C-A4B9-7173627A67D3}"/>
              </a:ext>
            </a:extLst>
          </p:cNvPr>
          <p:cNvGrpSpPr/>
          <p:nvPr/>
        </p:nvGrpSpPr>
        <p:grpSpPr>
          <a:xfrm>
            <a:off x="1100138" y="1926836"/>
            <a:ext cx="6557961" cy="1662335"/>
            <a:chOff x="211931" y="3199715"/>
            <a:chExt cx="6557961" cy="16623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8D1425-066A-1D40-BF24-DA2BAF9B2C4F}"/>
                </a:ext>
              </a:extLst>
            </p:cNvPr>
            <p:cNvSpPr txBox="1"/>
            <p:nvPr/>
          </p:nvSpPr>
          <p:spPr>
            <a:xfrm>
              <a:off x="211931" y="4031053"/>
              <a:ext cx="6557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Requires that there is a top-level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:todo</a:t>
              </a:r>
              <a:r>
                <a:rPr lang="en-US" sz="2400" dirty="0">
                  <a:solidFill>
                    <a:srgbClr val="FFFF00"/>
                  </a:solidFill>
                </a:rPr>
                <a:t> key in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params</a:t>
              </a:r>
              <a:r>
                <a:rPr lang="en-US" sz="2400" dirty="0">
                  <a:solidFill>
                    <a:srgbClr val="FFFF00"/>
                  </a:solidFill>
                </a:rPr>
                <a:t> hash; otherwise, throw an exception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BB890B-0BB1-3C47-AF22-FBED2ED177C8}"/>
                </a:ext>
              </a:extLst>
            </p:cNvPr>
            <p:cNvCxnSpPr>
              <a:cxnSpLocks/>
            </p:cNvCxnSpPr>
            <p:nvPr/>
          </p:nvCxnSpPr>
          <p:spPr>
            <a:xfrm>
              <a:off x="3843338" y="3199715"/>
              <a:ext cx="181213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F4FBA3-86CC-5841-A51C-EC8746F4CD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7600" y="3199716"/>
              <a:ext cx="528636" cy="83133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9E5E9C9-4ADB-1742-894D-89185100822A}"/>
              </a:ext>
            </a:extLst>
          </p:cNvPr>
          <p:cNvSpPr txBox="1"/>
          <p:nvPr/>
        </p:nvSpPr>
        <p:spPr>
          <a:xfrm>
            <a:off x="304387" y="3933260"/>
            <a:ext cx="4505738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params = {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todo: {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title: '…',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description: '…',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due_date: …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FAC3B-D52D-3045-BA89-D5B47407A9E3}"/>
              </a:ext>
            </a:extLst>
          </p:cNvPr>
          <p:cNvGrpSpPr/>
          <p:nvPr/>
        </p:nvGrpSpPr>
        <p:grpSpPr>
          <a:xfrm>
            <a:off x="6024561" y="1912549"/>
            <a:ext cx="5863052" cy="3546312"/>
            <a:chOff x="3202779" y="3185258"/>
            <a:chExt cx="5863052" cy="354631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380C6C-2985-3943-A7F8-2E090B49F210}"/>
                </a:ext>
              </a:extLst>
            </p:cNvPr>
            <p:cNvSpPr txBox="1"/>
            <p:nvPr/>
          </p:nvSpPr>
          <p:spPr>
            <a:xfrm>
              <a:off x="3202779" y="5531241"/>
              <a:ext cx="5863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the hash returned by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params[:todo]</a:t>
              </a:r>
              <a:r>
                <a:rPr lang="en-US" sz="2400" dirty="0">
                  <a:solidFill>
                    <a:srgbClr val="FFFF00"/>
                  </a:solidFill>
                </a:rPr>
                <a:t>, filters out all data, except those for the specified keys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0AFECF-A072-F24F-8208-8CBF924E6B2B}"/>
                </a:ext>
              </a:extLst>
            </p:cNvPr>
            <p:cNvCxnSpPr>
              <a:cxnSpLocks/>
            </p:cNvCxnSpPr>
            <p:nvPr/>
          </p:nvCxnSpPr>
          <p:spPr>
            <a:xfrm>
              <a:off x="3843338" y="3199715"/>
              <a:ext cx="500776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7219FD3-CDF3-B148-83DE-66C130C0E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7768" y="3185258"/>
              <a:ext cx="1339454" cy="231723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1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4182918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020968" y="3668120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168912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669836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4C269-D63C-DD42-9482-D015F4BA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51" y="0"/>
            <a:ext cx="7611522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3487027" y="3024755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87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879753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0244" y="421499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416570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1922873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315152" y="5165871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312109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020968" y="3668120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262228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sets the flash message and sends an HTTP redirect response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3934813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4C269-D63C-DD42-9482-D015F4BA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51" y="0"/>
            <a:ext cx="7611522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3670755" y="3239075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97D7DB-AF92-254B-AB9C-3C7A7B89C7E1}"/>
              </a:ext>
            </a:extLst>
          </p:cNvPr>
          <p:cNvCxnSpPr>
            <a:cxnSpLocks/>
          </p:cNvCxnSpPr>
          <p:nvPr/>
        </p:nvCxnSpPr>
        <p:spPr>
          <a:xfrm>
            <a:off x="3668006" y="3434339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81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sets the flash message and sends an HTTP redirect response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4141961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532627"/>
            <a:ext cx="2053135" cy="987873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automatically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786223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5745575" y="553270"/>
            <a:ext cx="3594283" cy="771172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Processing of request for index page happens as in previous lecture</a:t>
            </a:r>
          </a:p>
        </p:txBody>
      </p:sp>
    </p:spTree>
    <p:extLst>
      <p:ext uri="{BB962C8B-B14F-4D97-AF65-F5344CB8AC3E}">
        <p14:creationId xmlns:p14="http://schemas.microsoft.com/office/powerpoint/2010/main" val="2414328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821822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C9FB8-A2E8-284B-99E0-606CA9750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6" b="15417"/>
          <a:stretch/>
        </p:blipFill>
        <p:spPr>
          <a:xfrm>
            <a:off x="3166595" y="0"/>
            <a:ext cx="9263529" cy="684688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25AE7B-B3E1-BA45-B78F-6CFC9869F6F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907506" y="735808"/>
            <a:ext cx="1678782" cy="40005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F01E58-8D84-9649-9E37-BE6C211CEDA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907506" y="4084613"/>
            <a:ext cx="1678782" cy="787798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  <a:effectLst>
            <a:outerShdw blurRad="50800"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ded Corner 6">
            <a:extLst>
              <a:ext uri="{FF2B5EF4-FFF2-40B4-BE49-F238E27FC236}">
                <a16:creationId xmlns:a16="http://schemas.microsoft.com/office/drawing/2014/main" id="{801EF938-7F54-9840-8D03-6DD75D42A61D}"/>
              </a:ext>
            </a:extLst>
          </p:cNvPr>
          <p:cNvSpPr/>
          <p:nvPr/>
        </p:nvSpPr>
        <p:spPr>
          <a:xfrm>
            <a:off x="1369084" y="735808"/>
            <a:ext cx="1538422" cy="80009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Flash message displays</a:t>
            </a:r>
          </a:p>
        </p:txBody>
      </p:sp>
      <p:sp>
        <p:nvSpPr>
          <p:cNvPr id="11" name="Folded Corner 10">
            <a:extLst>
              <a:ext uri="{FF2B5EF4-FFF2-40B4-BE49-F238E27FC236}">
                <a16:creationId xmlns:a16="http://schemas.microsoft.com/office/drawing/2014/main" id="{3F374E3A-88F8-844C-B0B5-030BFF340B5E}"/>
              </a:ext>
            </a:extLst>
          </p:cNvPr>
          <p:cNvSpPr/>
          <p:nvPr/>
        </p:nvSpPr>
        <p:spPr>
          <a:xfrm>
            <a:off x="1369084" y="3684563"/>
            <a:ext cx="1538422" cy="80009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New to-do item displays</a:t>
            </a:r>
          </a:p>
        </p:txBody>
      </p:sp>
    </p:spTree>
    <p:extLst>
      <p:ext uri="{BB962C8B-B14F-4D97-AF65-F5344CB8AC3E}">
        <p14:creationId xmlns:p14="http://schemas.microsoft.com/office/powerpoint/2010/main" val="55735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2158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B606A-E158-2847-8654-97CB3171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1" y="236321"/>
            <a:ext cx="11254194" cy="63853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275792" y="3461775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2671763" y="3627873"/>
            <a:ext cx="4448586" cy="2633323"/>
            <a:chOff x="2671763" y="3627873"/>
            <a:chExt cx="4448586" cy="26333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2989783" y="5430199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GET requests with “todos/new”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2671763" y="3627873"/>
              <a:ext cx="241459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958" y="3646906"/>
              <a:ext cx="207167" cy="175471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5407679" y="3627873"/>
            <a:ext cx="6447661" cy="2604747"/>
            <a:chOff x="5407679" y="3656449"/>
            <a:chExt cx="6447661" cy="26047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7724774" y="5430199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new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TodosController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7679" y="3656449"/>
              <a:ext cx="246473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8" y="3656449"/>
              <a:ext cx="1284642" cy="180232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32371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95139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31B02-F56A-A749-BF5D-B2CA0A3F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585" y="0"/>
            <a:ext cx="550968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5463988" y="2710423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4454</TotalTime>
  <Words>833</Words>
  <Application>Microsoft Macintosh PowerPoint</Application>
  <PresentationFormat>Widescreen</PresentationFormat>
  <Paragraphs>307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Lucida Blackletter</vt:lpstr>
      <vt:lpstr>Office Theme</vt:lpstr>
      <vt:lpstr>How new/create form requests are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57</cp:revision>
  <dcterms:created xsi:type="dcterms:W3CDTF">2021-01-22T18:22:33Z</dcterms:created>
  <dcterms:modified xsi:type="dcterms:W3CDTF">2021-09-17T17:06:38Z</dcterms:modified>
</cp:coreProperties>
</file>