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370" r:id="rId2"/>
    <p:sldId id="404" r:id="rId3"/>
    <p:sldId id="387" r:id="rId4"/>
    <p:sldId id="373" r:id="rId5"/>
    <p:sldId id="388" r:id="rId6"/>
    <p:sldId id="405" r:id="rId7"/>
    <p:sldId id="407" r:id="rId8"/>
    <p:sldId id="263" r:id="rId9"/>
    <p:sldId id="389" r:id="rId10"/>
    <p:sldId id="390" r:id="rId11"/>
    <p:sldId id="267" r:id="rId12"/>
    <p:sldId id="391" r:id="rId13"/>
    <p:sldId id="408" r:id="rId14"/>
    <p:sldId id="417" r:id="rId15"/>
    <p:sldId id="412" r:id="rId16"/>
    <p:sldId id="413" r:id="rId17"/>
    <p:sldId id="424" r:id="rId18"/>
    <p:sldId id="414" r:id="rId19"/>
    <p:sldId id="418" r:id="rId20"/>
    <p:sldId id="419" r:id="rId21"/>
    <p:sldId id="393" r:id="rId22"/>
    <p:sldId id="394" r:id="rId23"/>
    <p:sldId id="420" r:id="rId24"/>
    <p:sldId id="425" r:id="rId25"/>
    <p:sldId id="421" r:id="rId26"/>
    <p:sldId id="422" r:id="rId27"/>
    <p:sldId id="423" r:id="rId28"/>
    <p:sldId id="397" r:id="rId29"/>
    <p:sldId id="398" r:id="rId30"/>
    <p:sldId id="426" r:id="rId31"/>
    <p:sldId id="427" r:id="rId32"/>
    <p:sldId id="431" r:id="rId33"/>
    <p:sldId id="432" r:id="rId34"/>
    <p:sldId id="433" r:id="rId35"/>
    <p:sldId id="434" r:id="rId36"/>
    <p:sldId id="435" r:id="rId37"/>
    <p:sldId id="440" r:id="rId38"/>
    <p:sldId id="436" r:id="rId39"/>
    <p:sldId id="437" r:id="rId40"/>
    <p:sldId id="439" r:id="rId41"/>
    <p:sldId id="385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D479"/>
    <a:srgbClr val="FFFC00"/>
    <a:srgbClr val="000000"/>
    <a:srgbClr val="424242"/>
    <a:srgbClr val="D6D5A9"/>
    <a:srgbClr val="FF40FF"/>
    <a:srgbClr val="00FA79"/>
    <a:srgbClr val="FFAA79"/>
    <a:srgbClr val="FF4C00"/>
    <a:srgbClr val="FF7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51" autoAdjust="0"/>
    <p:restoredTop sz="86938" autoAdjust="0"/>
  </p:normalViewPr>
  <p:slideViewPr>
    <p:cSldViewPr>
      <p:cViewPr>
        <p:scale>
          <a:sx n="110" d="100"/>
          <a:sy n="110" d="100"/>
        </p:scale>
        <p:origin x="784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6" y="6588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8722B8-D365-4FA0-9DFA-241D9C39D91A}" type="datetimeFigureOut">
              <a:rPr lang="en-US" smtClean="0"/>
              <a:t>4/20/20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2B75C9-88EB-4291-92F1-C349C5FDA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93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more types of </a:t>
            </a:r>
            <a:r>
              <a:rPr lang="en-US" dirty="0" err="1"/>
              <a:t>coverages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B75C9-88EB-4291-92F1-C349C5FDAAA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417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B75C9-88EB-4291-92F1-C349C5FDAAA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1400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B75C9-88EB-4291-92F1-C349C5FDAAA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5704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B75C9-88EB-4291-92F1-C349C5FDAAA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0122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B75C9-88EB-4291-92F1-C349C5FDAAA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3596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B75C9-88EB-4291-92F1-C349C5FDAAA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7813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B75C9-88EB-4291-92F1-C349C5FDAAA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3605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B75C9-88EB-4291-92F1-C349C5FDAAA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784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B75C9-88EB-4291-92F1-C349C5FDAAA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720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B75C9-88EB-4291-92F1-C349C5FDAAA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5815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B75C9-88EB-4291-92F1-C349C5FDAAA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424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B75C9-88EB-4291-92F1-C349C5FDAAA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3961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B75C9-88EB-4291-92F1-C349C5FDAAA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1390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B75C9-88EB-4291-92F1-C349C5FDAAA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0317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B75C9-88EB-4291-92F1-C349C5FDAAA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2046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B75C9-88EB-4291-92F1-C349C5FDAAA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6008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B75C9-88EB-4291-92F1-C349C5FDAAA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4190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B75C9-88EB-4291-92F1-C349C5FDAAA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0881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B75C9-88EB-4291-92F1-C349C5FDAAA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346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B75C9-88EB-4291-92F1-C349C5FDAAA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2499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B75C9-88EB-4291-92F1-C349C5FDAAA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8168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B75C9-88EB-4291-92F1-C349C5FDAAA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756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B75C9-88EB-4291-92F1-C349C5FDAAA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6981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B75C9-88EB-4291-92F1-C349C5FDAAA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8563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B75C9-88EB-4291-92F1-C349C5FDAAA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92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B75C9-88EB-4291-92F1-C349C5FDAAA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0392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B75C9-88EB-4291-92F1-C349C5FDAAA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8786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B75C9-88EB-4291-92F1-C349C5FDAAA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5804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B75C9-88EB-4291-92F1-C349C5FDAAA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3755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B75C9-88EB-4291-92F1-C349C5FDAAA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1719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B75C9-88EB-4291-92F1-C349C5FDAAA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74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B75C9-88EB-4291-92F1-C349C5FDAAA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36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B75C9-88EB-4291-92F1-C349C5FDAAA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080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B75C9-88EB-4291-92F1-C349C5FDAAA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7019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B75C9-88EB-4291-92F1-C349C5FDAAA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2406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B75C9-88EB-4291-92F1-C349C5FDAAA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6629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B75C9-88EB-4291-92F1-C349C5FDAAA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470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4D01-7946-4830-8679-8BF39406A98C}" type="datetimeFigureOut">
              <a:rPr lang="en-US" smtClean="0"/>
              <a:t>4/20/20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6EE2D-C8E1-4583-B6EE-A960BD967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56A4D01-7946-4830-8679-8BF39406A98C}" type="datetimeFigureOut">
              <a:rPr lang="en-US" smtClean="0"/>
              <a:pPr/>
              <a:t>4/20/20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76EE2D-C8E1-4583-B6EE-A960BD9674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348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56A4D01-7946-4830-8679-8BF39406A98C}" type="datetimeFigureOut">
              <a:rPr lang="en-US" smtClean="0"/>
              <a:pPr/>
              <a:t>4/20/20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76EE2D-C8E1-4583-B6EE-A960BD9674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417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sz="20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4D01-7946-4830-8679-8BF39406A98C}" type="datetimeFigureOut">
              <a:rPr lang="en-US" smtClean="0"/>
              <a:t>4/20/20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6EE2D-C8E1-4583-B6EE-A960BD967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478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4D01-7946-4830-8679-8BF39406A98C}" type="datetimeFigureOut">
              <a:rPr lang="en-US" smtClean="0"/>
              <a:t>4/20/20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6EE2D-C8E1-4583-B6EE-A960BD967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358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4D01-7946-4830-8679-8BF39406A98C}" type="datetimeFigureOut">
              <a:rPr lang="en-US" smtClean="0"/>
              <a:t>4/20/20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6EE2D-C8E1-4583-B6EE-A960BD967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742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4D01-7946-4830-8679-8BF39406A98C}" type="datetimeFigureOut">
              <a:rPr lang="en-US" smtClean="0"/>
              <a:t>4/20/20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6EE2D-C8E1-4583-B6EE-A960BD967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833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4D01-7946-4830-8679-8BF39406A98C}" type="datetimeFigureOut">
              <a:rPr lang="en-US" smtClean="0"/>
              <a:t>4/20/20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6EE2D-C8E1-4583-B6EE-A960BD967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528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56A4D01-7946-4830-8679-8BF39406A98C}" type="datetimeFigureOut">
              <a:rPr lang="en-US" smtClean="0"/>
              <a:pPr/>
              <a:t>4/20/20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76EE2D-C8E1-4583-B6EE-A960BD9674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689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56A4D01-7946-4830-8679-8BF39406A98C}" type="datetimeFigureOut">
              <a:rPr lang="en-US" smtClean="0"/>
              <a:pPr/>
              <a:t>4/20/20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76EE2D-C8E1-4583-B6EE-A960BD9674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09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56A4D01-7946-4830-8679-8BF39406A98C}" type="datetimeFigureOut">
              <a:rPr lang="en-US" smtClean="0"/>
              <a:pPr/>
              <a:t>4/20/20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76EE2D-C8E1-4583-B6EE-A960BD9674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767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856A4D01-7946-4830-8679-8BF39406A98C}" type="datetimeFigureOut">
              <a:rPr lang="en-US" smtClean="0"/>
              <a:pPr/>
              <a:t>4/20/20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576EE2D-C8E1-4583-B6EE-A960BD9674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51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flic.kr/p/2i5E4Nu" TargetMode="External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reativecommons.org/licenses/by-nc-nd/2.0/" TargetMode="External"/><Relationship Id="rId4" Type="http://schemas.openxmlformats.org/officeDocument/2006/relationships/hyperlink" Target="https://www.flickr.com/photos/pepperberryfarm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Box 1"/>
          <p:cNvSpPr txBox="1">
            <a:spLocks noChangeArrowheads="1"/>
          </p:cNvSpPr>
          <p:nvPr/>
        </p:nvSpPr>
        <p:spPr bwMode="auto">
          <a:xfrm>
            <a:off x="457200" y="5486400"/>
            <a:ext cx="707680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4800" dirty="0">
                <a:solidFill>
                  <a:srgbClr val="D6D479"/>
                </a:solidFill>
              </a:rPr>
              <a:t>White-Box Software Testing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A892A4-0753-254A-8505-8F6E2227AD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371"/>
          <a:stretch/>
        </p:blipFill>
        <p:spPr>
          <a:xfrm>
            <a:off x="0" y="0"/>
            <a:ext cx="9144000" cy="5334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0E6154-9518-9B44-A09E-9B37394DE656}"/>
              </a:ext>
            </a:extLst>
          </p:cNvPr>
          <p:cNvSpPr txBox="1"/>
          <p:nvPr/>
        </p:nvSpPr>
        <p:spPr>
          <a:xfrm>
            <a:off x="5012741" y="6590559"/>
            <a:ext cx="4131259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0"/>
                <a:cs typeface="ＭＳ Ｐゴシック" charset="0"/>
              </a:rPr>
              <a:t>Photo: "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0"/>
                <a:cs typeface="ＭＳ Ｐゴシック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clockworks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0"/>
                <a:cs typeface="ＭＳ Ｐゴシック" charset="0"/>
              </a:rPr>
              <a:t>" by 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0"/>
                <a:cs typeface="ＭＳ Ｐゴシック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pepperberryfarm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0"/>
                <a:cs typeface="ＭＳ Ｐゴシック" charset="0"/>
              </a:rPr>
              <a:t> is licensed under 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0"/>
                <a:cs typeface="ＭＳ Ｐゴシック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 2.0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688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500" dirty="0"/>
              <a:t>Code Coverage Levels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1752600"/>
            <a:ext cx="4191000" cy="914400"/>
          </a:xfrm>
          <a:prstGeom prst="rect">
            <a:avLst/>
          </a:prstGeom>
          <a:solidFill>
            <a:srgbClr val="AC27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  <a:solidFill>
                <a:srgbClr val="CC0099"/>
              </a:solidFill>
            </a:endParaRPr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3"/>
          </a:xfrm>
        </p:spPr>
        <p:txBody>
          <a:bodyPr/>
          <a:lstStyle/>
          <a:p>
            <a:r>
              <a:rPr lang="en-US" dirty="0"/>
              <a:t>Statement coverage</a:t>
            </a:r>
          </a:p>
          <a:p>
            <a:endParaRPr lang="en-US" dirty="0"/>
          </a:p>
          <a:p>
            <a:r>
              <a:rPr lang="en-US" dirty="0"/>
              <a:t>Branch coverage</a:t>
            </a:r>
          </a:p>
          <a:p>
            <a:endParaRPr lang="en-US" dirty="0"/>
          </a:p>
          <a:p>
            <a:r>
              <a:rPr lang="en-US" dirty="0"/>
              <a:t>Path coverage</a:t>
            </a:r>
          </a:p>
        </p:txBody>
      </p:sp>
    </p:spTree>
    <p:extLst>
      <p:ext uri="{BB962C8B-B14F-4D97-AF65-F5344CB8AC3E}">
        <p14:creationId xmlns:p14="http://schemas.microsoft.com/office/powerpoint/2010/main" val="128427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Statement Coverage</a:t>
            </a:r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Set of test cases such that…</a:t>
            </a:r>
            <a:br>
              <a:rPr lang="en-US" dirty="0">
                <a:latin typeface="Calibri" charset="0"/>
              </a:rPr>
            </a:br>
            <a:br>
              <a:rPr lang="en-US" dirty="0">
                <a:latin typeface="Calibri" charset="0"/>
              </a:rPr>
            </a:br>
            <a:r>
              <a:rPr lang="en-US" dirty="0">
                <a:latin typeface="Calibri" charset="0"/>
              </a:rPr>
              <a:t>Each program statement (line or basic block) is executed at least once</a:t>
            </a:r>
          </a:p>
          <a:p>
            <a:pPr marL="0" indent="0" eaLnBrk="1" hangingPunct="1">
              <a:buNone/>
            </a:pPr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35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3353" y="1498937"/>
            <a:ext cx="492759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def </a:t>
            </a:r>
            <a:r>
              <a:rPr lang="en-US" b="1" dirty="0" err="1">
                <a:solidFill>
                  <a:srgbClr val="FFFFFF"/>
                </a:solidFill>
                <a:latin typeface="Courier New"/>
                <a:cs typeface="Courier New"/>
              </a:rPr>
              <a:t>is_it_xmas</a:t>
            </a:r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?(month, day)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if month == 12 &amp;&amp; day == 25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    return true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else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    return false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end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end </a:t>
            </a: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76225" y="219075"/>
            <a:ext cx="85756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Define a test suite that provides </a:t>
            </a:r>
            <a:r>
              <a:rPr kumimoji="0" lang="en-US" sz="2800" b="0" i="0" u="sng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statement coverage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465938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3353" y="1498937"/>
            <a:ext cx="492759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def </a:t>
            </a:r>
            <a:r>
              <a:rPr lang="en-US" b="1" dirty="0" err="1">
                <a:solidFill>
                  <a:srgbClr val="FFFFFF"/>
                </a:solidFill>
                <a:latin typeface="Courier New"/>
                <a:cs typeface="Courier New"/>
              </a:rPr>
              <a:t>is_it_xmas</a:t>
            </a:r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?(month, day)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if month == 12 &amp;&amp; day == 25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    return true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else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    return false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end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end </a:t>
            </a: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76225" y="219075"/>
            <a:ext cx="85756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Define a test suite that provides </a:t>
            </a:r>
            <a:r>
              <a:rPr kumimoji="0" lang="en-US" sz="2800" b="0" i="0" u="sng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statement coverage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8D6ADA2-CD69-EB4F-B6D0-156022339081}"/>
              </a:ext>
            </a:extLst>
          </p:cNvPr>
          <p:cNvGrpSpPr/>
          <p:nvPr/>
        </p:nvGrpSpPr>
        <p:grpSpPr>
          <a:xfrm>
            <a:off x="4945059" y="2126934"/>
            <a:ext cx="4065588" cy="2868988"/>
            <a:chOff x="4945059" y="2126934"/>
            <a:chExt cx="4065588" cy="2868988"/>
          </a:xfrm>
        </p:grpSpPr>
        <p:sp>
          <p:nvSpPr>
            <p:cNvPr id="6" name="Rectangle 5"/>
            <p:cNvSpPr/>
            <p:nvPr/>
          </p:nvSpPr>
          <p:spPr>
            <a:xfrm>
              <a:off x="4945059" y="2133600"/>
              <a:ext cx="4065588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FFFFFF"/>
                  </a:solidFill>
                  <a:latin typeface="Courier New"/>
                  <a:cs typeface="Courier New"/>
                </a:rPr>
                <a:t>if month == 12 &amp;&amp; day == 25</a:t>
              </a:r>
            </a:p>
            <a:p>
              <a:endParaRPr lang="en-US" b="1" dirty="0">
                <a:solidFill>
                  <a:srgbClr val="FFFFFF"/>
                </a:solidFill>
                <a:latin typeface="Courier New"/>
                <a:cs typeface="Courier New"/>
              </a:endParaRPr>
            </a:p>
            <a:p>
              <a:endParaRPr lang="en-US" b="1" dirty="0">
                <a:solidFill>
                  <a:srgbClr val="FFFFFF"/>
                </a:solidFill>
                <a:latin typeface="Courier New"/>
                <a:cs typeface="Courier New"/>
              </a:endParaRPr>
            </a:p>
            <a:p>
              <a:r>
                <a:rPr lang="en-US" b="1" dirty="0">
                  <a:solidFill>
                    <a:srgbClr val="FFFFFF"/>
                  </a:solidFill>
                  <a:latin typeface="Courier New"/>
                  <a:cs typeface="Courier New"/>
                </a:rPr>
                <a:t>    return true</a:t>
              </a:r>
            </a:p>
            <a:p>
              <a:endParaRPr lang="en-US" b="1" dirty="0">
                <a:solidFill>
                  <a:srgbClr val="FFFFFF"/>
                </a:solidFill>
                <a:latin typeface="Courier New"/>
                <a:cs typeface="Courier New"/>
              </a:endParaRPr>
            </a:p>
            <a:p>
              <a:endParaRPr lang="en-US" b="1" dirty="0">
                <a:solidFill>
                  <a:srgbClr val="FFFFFF"/>
                </a:solidFill>
                <a:latin typeface="Courier New"/>
                <a:cs typeface="Courier New"/>
              </a:endParaRPr>
            </a:p>
            <a:p>
              <a:r>
                <a:rPr lang="en-US" b="1" dirty="0">
                  <a:solidFill>
                    <a:srgbClr val="FFFFFF"/>
                  </a:solidFill>
                  <a:latin typeface="Courier New"/>
                  <a:cs typeface="Courier New"/>
                </a:rPr>
                <a:t>else</a:t>
              </a:r>
            </a:p>
            <a:p>
              <a:endParaRPr lang="en-US" b="1" dirty="0">
                <a:solidFill>
                  <a:srgbClr val="FFFFFF"/>
                </a:solidFill>
                <a:latin typeface="Courier New"/>
                <a:cs typeface="Courier New"/>
              </a:endParaRPr>
            </a:p>
            <a:p>
              <a:endParaRPr lang="en-US" b="1" dirty="0">
                <a:solidFill>
                  <a:srgbClr val="FFFFFF"/>
                </a:solidFill>
                <a:latin typeface="Courier New"/>
                <a:cs typeface="Courier New"/>
              </a:endParaRPr>
            </a:p>
            <a:p>
              <a:r>
                <a:rPr lang="en-US" b="1" dirty="0">
                  <a:solidFill>
                    <a:srgbClr val="FFFFFF"/>
                  </a:solidFill>
                  <a:latin typeface="Courier New"/>
                  <a:cs typeface="Courier New"/>
                </a:rPr>
                <a:t>    return false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945059" y="2126934"/>
              <a:ext cx="3949697" cy="390584"/>
            </a:xfrm>
            <a:prstGeom prst="rect">
              <a:avLst/>
            </a:prstGeom>
            <a:noFill/>
            <a:ln w="381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CC0099"/>
                  </a:solidFill>
                </a:ln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486400" y="2956116"/>
              <a:ext cx="1790701" cy="377516"/>
            </a:xfrm>
            <a:prstGeom prst="rect">
              <a:avLst/>
            </a:prstGeom>
            <a:noFill/>
            <a:ln w="381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CC0099"/>
                  </a:solidFill>
                </a:ln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945059" y="3778030"/>
              <a:ext cx="769941" cy="377516"/>
            </a:xfrm>
            <a:prstGeom prst="rect">
              <a:avLst/>
            </a:prstGeom>
            <a:noFill/>
            <a:ln w="381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CC0099"/>
                  </a:solidFill>
                </a:ln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182904C-4A83-6949-B956-84C0B9D98EFF}"/>
                </a:ext>
              </a:extLst>
            </p:cNvPr>
            <p:cNvSpPr/>
            <p:nvPr/>
          </p:nvSpPr>
          <p:spPr>
            <a:xfrm>
              <a:off x="5486400" y="4594144"/>
              <a:ext cx="1879600" cy="377516"/>
            </a:xfrm>
            <a:prstGeom prst="rect">
              <a:avLst/>
            </a:prstGeom>
            <a:noFill/>
            <a:ln w="381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CC0099"/>
                  </a:solidFill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553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3353" y="1498937"/>
            <a:ext cx="492759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def </a:t>
            </a:r>
            <a:r>
              <a:rPr lang="en-US" b="1" dirty="0" err="1">
                <a:solidFill>
                  <a:srgbClr val="FFFFFF"/>
                </a:solidFill>
                <a:latin typeface="Courier New"/>
                <a:cs typeface="Courier New"/>
              </a:rPr>
              <a:t>is_it_xmas</a:t>
            </a:r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?(month, day)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if month == 12 &amp;&amp; day == 25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    return true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else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    return false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end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end </a:t>
            </a: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76225" y="219075"/>
            <a:ext cx="85756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Define a test suite that provides </a:t>
            </a:r>
            <a:r>
              <a:rPr kumimoji="0" lang="en-US" sz="2800" b="0" i="0" u="sng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statement coverage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4945059" y="2133600"/>
            <a:ext cx="40655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if month == 12 &amp;&amp; day == 25</a:t>
            </a: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return true</a:t>
            </a: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else</a:t>
            </a: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return false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945059" y="2126934"/>
            <a:ext cx="3949697" cy="390584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486400" y="2956116"/>
            <a:ext cx="1790701" cy="377516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45059" y="3778030"/>
            <a:ext cx="769941" cy="377516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DA90C23-6CBD-7647-B9BF-F53D2A4C03B3}"/>
              </a:ext>
            </a:extLst>
          </p:cNvPr>
          <p:cNvGrpSpPr/>
          <p:nvPr/>
        </p:nvGrpSpPr>
        <p:grpSpPr>
          <a:xfrm>
            <a:off x="5067935" y="1375390"/>
            <a:ext cx="3783965" cy="4415810"/>
            <a:chOff x="5067935" y="1375390"/>
            <a:chExt cx="3783965" cy="4415810"/>
          </a:xfrm>
        </p:grpSpPr>
        <p:sp>
          <p:nvSpPr>
            <p:cNvPr id="21" name="Oval 20"/>
            <p:cNvSpPr/>
            <p:nvPr/>
          </p:nvSpPr>
          <p:spPr>
            <a:xfrm>
              <a:off x="5067935" y="1375390"/>
              <a:ext cx="320040" cy="3200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8394700" y="5334000"/>
              <a:ext cx="457200" cy="457200"/>
              <a:chOff x="5715000" y="5117277"/>
              <a:chExt cx="457200" cy="457200"/>
            </a:xfrm>
            <a:solidFill>
              <a:schemeClr val="bg1"/>
            </a:solidFill>
          </p:grpSpPr>
          <p:sp>
            <p:nvSpPr>
              <p:cNvPr id="34" name="Oval 33"/>
              <p:cNvSpPr/>
              <p:nvPr/>
            </p:nvSpPr>
            <p:spPr>
              <a:xfrm>
                <a:off x="5715000" y="5117277"/>
                <a:ext cx="457200" cy="457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5791989" y="5187428"/>
                <a:ext cx="303222" cy="303222"/>
              </a:xfrm>
              <a:prstGeom prst="ellips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7182904C-4A83-6949-B956-84C0B9D98EFF}"/>
              </a:ext>
            </a:extLst>
          </p:cNvPr>
          <p:cNvSpPr/>
          <p:nvPr/>
        </p:nvSpPr>
        <p:spPr>
          <a:xfrm>
            <a:off x="5486400" y="4594144"/>
            <a:ext cx="1879600" cy="377516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72021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3353" y="1498937"/>
            <a:ext cx="492759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def </a:t>
            </a:r>
            <a:r>
              <a:rPr lang="en-US" b="1" dirty="0" err="1">
                <a:solidFill>
                  <a:srgbClr val="FFFFFF"/>
                </a:solidFill>
                <a:latin typeface="Courier New"/>
                <a:cs typeface="Courier New"/>
              </a:rPr>
              <a:t>is_it_xmas</a:t>
            </a:r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?(month, day)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if month == 12 &amp;&amp; day == 25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    return true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else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    return false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end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end </a:t>
            </a: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76225" y="219075"/>
            <a:ext cx="85756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Define a test suite that provides </a:t>
            </a:r>
            <a:r>
              <a:rPr kumimoji="0" lang="en-US" sz="2800" b="0" i="0" u="sng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statement coverage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4945059" y="2133600"/>
            <a:ext cx="40655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if month == 12 &amp;&amp; day == 25</a:t>
            </a: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return true</a:t>
            </a: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else</a:t>
            </a: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return false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945059" y="2126934"/>
            <a:ext cx="3949697" cy="390584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486400" y="2956116"/>
            <a:ext cx="1790701" cy="377516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45059" y="3778030"/>
            <a:ext cx="769941" cy="377516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312B89B-990A-F948-8C3B-65C636BE841A}"/>
              </a:ext>
            </a:extLst>
          </p:cNvPr>
          <p:cNvGrpSpPr/>
          <p:nvPr/>
        </p:nvGrpSpPr>
        <p:grpSpPr>
          <a:xfrm>
            <a:off x="6381750" y="2520931"/>
            <a:ext cx="762000" cy="435185"/>
            <a:chOff x="6381750" y="2520931"/>
            <a:chExt cx="762000" cy="435185"/>
          </a:xfrm>
        </p:grpSpPr>
        <p:cxnSp>
          <p:nvCxnSpPr>
            <p:cNvPr id="23" name="Straight Arrow Connector 22"/>
            <p:cNvCxnSpPr>
              <a:cxnSpLocks/>
              <a:endCxn id="19" idx="0"/>
            </p:cNvCxnSpPr>
            <p:nvPr/>
          </p:nvCxnSpPr>
          <p:spPr>
            <a:xfrm>
              <a:off x="6381751" y="2522324"/>
              <a:ext cx="0" cy="433792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6381750" y="2520931"/>
              <a:ext cx="762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/>
                  <a:cs typeface="Arial"/>
                </a:rPr>
                <a:t>true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E2D1EF7-3D2A-194A-9DE5-2403808EB2FF}"/>
              </a:ext>
            </a:extLst>
          </p:cNvPr>
          <p:cNvGrpSpPr/>
          <p:nvPr/>
        </p:nvGrpSpPr>
        <p:grpSpPr>
          <a:xfrm>
            <a:off x="4377055" y="2524184"/>
            <a:ext cx="838201" cy="1216339"/>
            <a:chOff x="4377055" y="2524184"/>
            <a:chExt cx="838201" cy="1216339"/>
          </a:xfrm>
        </p:grpSpPr>
        <p:cxnSp>
          <p:nvCxnSpPr>
            <p:cNvPr id="22" name="Straight Arrow Connector 21"/>
            <p:cNvCxnSpPr>
              <a:cxnSpLocks/>
            </p:cNvCxnSpPr>
            <p:nvPr/>
          </p:nvCxnSpPr>
          <p:spPr>
            <a:xfrm flipH="1">
              <a:off x="5215255" y="2524184"/>
              <a:ext cx="1" cy="1216339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4377055" y="2869664"/>
              <a:ext cx="838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b="1" dirty="0">
                  <a:solidFill>
                    <a:schemeClr val="bg1"/>
                  </a:solidFill>
                  <a:latin typeface="Arial"/>
                  <a:cs typeface="Arial"/>
                </a:rPr>
                <a:t>false</a:t>
              </a:r>
            </a:p>
          </p:txBody>
        </p:sp>
      </p:grpSp>
      <p:sp>
        <p:nvSpPr>
          <p:cNvPr id="21" name="Oval 20"/>
          <p:cNvSpPr/>
          <p:nvPr/>
        </p:nvSpPr>
        <p:spPr>
          <a:xfrm>
            <a:off x="5067935" y="1375390"/>
            <a:ext cx="320040" cy="3200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>
            <a:cxnSpLocks/>
          </p:cNvCxnSpPr>
          <p:nvPr/>
        </p:nvCxnSpPr>
        <p:spPr>
          <a:xfrm>
            <a:off x="5215255" y="1660003"/>
            <a:ext cx="0" cy="466931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8394700" y="5334000"/>
            <a:ext cx="457200" cy="457200"/>
            <a:chOff x="5715000" y="5117277"/>
            <a:chExt cx="457200" cy="457200"/>
          </a:xfrm>
          <a:solidFill>
            <a:schemeClr val="bg1"/>
          </a:solidFill>
        </p:grpSpPr>
        <p:sp>
          <p:nvSpPr>
            <p:cNvPr id="34" name="Oval 33"/>
            <p:cNvSpPr/>
            <p:nvPr/>
          </p:nvSpPr>
          <p:spPr>
            <a:xfrm>
              <a:off x="5715000" y="5117277"/>
              <a:ext cx="457200" cy="457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5791989" y="5187428"/>
              <a:ext cx="303222" cy="303222"/>
            </a:xfrm>
            <a:prstGeom prst="ellips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7182904C-4A83-6949-B956-84C0B9D98EFF}"/>
              </a:ext>
            </a:extLst>
          </p:cNvPr>
          <p:cNvSpPr/>
          <p:nvPr/>
        </p:nvSpPr>
        <p:spPr>
          <a:xfrm>
            <a:off x="5486400" y="4594144"/>
            <a:ext cx="1879600" cy="377516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cxnSp>
        <p:nvCxnSpPr>
          <p:cNvPr id="48" name="Elbow Connector 47">
            <a:extLst>
              <a:ext uri="{FF2B5EF4-FFF2-40B4-BE49-F238E27FC236}">
                <a16:creationId xmlns:a16="http://schemas.microsoft.com/office/drawing/2014/main" id="{C3F522F1-F5E6-B143-9ECD-41E6198C83BA}"/>
              </a:ext>
            </a:extLst>
          </p:cNvPr>
          <p:cNvCxnSpPr>
            <a:endCxn id="34" idx="0"/>
          </p:cNvCxnSpPr>
          <p:nvPr/>
        </p:nvCxnSpPr>
        <p:spPr>
          <a:xfrm rot="16200000" flipH="1">
            <a:off x="6855637" y="3566337"/>
            <a:ext cx="2189126" cy="1346199"/>
          </a:xfrm>
          <a:prstGeom prst="bentConnector3">
            <a:avLst>
              <a:gd name="adj1" fmla="val -184"/>
            </a:avLst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49">
            <a:extLst>
              <a:ext uri="{FF2B5EF4-FFF2-40B4-BE49-F238E27FC236}">
                <a16:creationId xmlns:a16="http://schemas.microsoft.com/office/drawing/2014/main" id="{97CBDF86-F703-F241-9848-BB59D3F67DEF}"/>
              </a:ext>
            </a:extLst>
          </p:cNvPr>
          <p:cNvCxnSpPr>
            <a:cxnSpLocks/>
            <a:stCxn id="20" idx="3"/>
            <a:endCxn id="40" idx="0"/>
          </p:cNvCxnSpPr>
          <p:nvPr/>
        </p:nvCxnSpPr>
        <p:spPr>
          <a:xfrm>
            <a:off x="5715000" y="3966788"/>
            <a:ext cx="711200" cy="627356"/>
          </a:xfrm>
          <a:prstGeom prst="bentConnector2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42DBF504-049C-E542-9C24-6E2ABEC23025}"/>
              </a:ext>
            </a:extLst>
          </p:cNvPr>
          <p:cNvCxnSpPr>
            <a:cxnSpLocks/>
            <a:stCxn id="40" idx="2"/>
            <a:endCxn id="34" idx="2"/>
          </p:cNvCxnSpPr>
          <p:nvPr/>
        </p:nvCxnSpPr>
        <p:spPr>
          <a:xfrm rot="16200000" flipH="1">
            <a:off x="7114980" y="4282880"/>
            <a:ext cx="590940" cy="1968500"/>
          </a:xfrm>
          <a:prstGeom prst="bentConnector2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854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3353" y="1498937"/>
            <a:ext cx="492759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def </a:t>
            </a:r>
            <a:r>
              <a:rPr lang="en-US" b="1" dirty="0" err="1">
                <a:solidFill>
                  <a:srgbClr val="FFFFFF"/>
                </a:solidFill>
                <a:latin typeface="Courier New"/>
                <a:cs typeface="Courier New"/>
              </a:rPr>
              <a:t>is_it_xmas</a:t>
            </a:r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?(month, day)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if month == 12 &amp;&amp; day == 25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    return true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else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    return false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end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end </a:t>
            </a: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76225" y="219075"/>
            <a:ext cx="85756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Define a test suite that provides </a:t>
            </a:r>
            <a:r>
              <a:rPr kumimoji="0" lang="en-US" sz="2800" b="0" i="0" u="sng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statement coverage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4945059" y="2133600"/>
            <a:ext cx="40655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if month == 12 &amp;&amp; day == 25</a:t>
            </a: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return true</a:t>
            </a: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else</a:t>
            </a: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return false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506411" y="4343400"/>
          <a:ext cx="4065589" cy="2286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59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9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65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input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expected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month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day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CC0099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8" name="Rectangle 17"/>
          <p:cNvSpPr/>
          <p:nvPr/>
        </p:nvSpPr>
        <p:spPr>
          <a:xfrm>
            <a:off x="4945059" y="2126934"/>
            <a:ext cx="3949697" cy="390584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486400" y="2956116"/>
            <a:ext cx="1790701" cy="377516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45059" y="3778030"/>
            <a:ext cx="769941" cy="377516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cxnSp>
        <p:nvCxnSpPr>
          <p:cNvPr id="22" name="Straight Arrow Connector 21"/>
          <p:cNvCxnSpPr>
            <a:cxnSpLocks/>
          </p:cNvCxnSpPr>
          <p:nvPr/>
        </p:nvCxnSpPr>
        <p:spPr>
          <a:xfrm flipH="1">
            <a:off x="5215255" y="2524184"/>
            <a:ext cx="1" cy="121633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cxnSpLocks/>
            <a:endCxn id="19" idx="0"/>
          </p:cNvCxnSpPr>
          <p:nvPr/>
        </p:nvCxnSpPr>
        <p:spPr>
          <a:xfrm>
            <a:off x="6381751" y="2522324"/>
            <a:ext cx="0" cy="43379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381750" y="2520931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true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77055" y="2869664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false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067935" y="1375390"/>
            <a:ext cx="320040" cy="751544"/>
            <a:chOff x="2164322" y="2393389"/>
            <a:chExt cx="320040" cy="751544"/>
          </a:xfrm>
        </p:grpSpPr>
        <p:sp>
          <p:nvSpPr>
            <p:cNvPr id="21" name="Oval 20"/>
            <p:cNvSpPr/>
            <p:nvPr/>
          </p:nvSpPr>
          <p:spPr>
            <a:xfrm>
              <a:off x="2164322" y="2393389"/>
              <a:ext cx="320040" cy="3200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Arrow Connector 23"/>
            <p:cNvCxnSpPr>
              <a:cxnSpLocks/>
            </p:cNvCxnSpPr>
            <p:nvPr/>
          </p:nvCxnSpPr>
          <p:spPr>
            <a:xfrm>
              <a:off x="2311642" y="2678002"/>
              <a:ext cx="0" cy="466931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8394700" y="5334000"/>
            <a:ext cx="457200" cy="457200"/>
            <a:chOff x="5715000" y="5117277"/>
            <a:chExt cx="457200" cy="457200"/>
          </a:xfrm>
          <a:solidFill>
            <a:schemeClr val="bg1"/>
          </a:solidFill>
        </p:grpSpPr>
        <p:sp>
          <p:nvSpPr>
            <p:cNvPr id="34" name="Oval 33"/>
            <p:cNvSpPr/>
            <p:nvPr/>
          </p:nvSpPr>
          <p:spPr>
            <a:xfrm>
              <a:off x="5715000" y="5117277"/>
              <a:ext cx="457200" cy="457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5791989" y="5187428"/>
              <a:ext cx="303222" cy="303222"/>
            </a:xfrm>
            <a:prstGeom prst="ellips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7182904C-4A83-6949-B956-84C0B9D98EFF}"/>
              </a:ext>
            </a:extLst>
          </p:cNvPr>
          <p:cNvSpPr/>
          <p:nvPr/>
        </p:nvSpPr>
        <p:spPr>
          <a:xfrm>
            <a:off x="5486400" y="4594144"/>
            <a:ext cx="1879600" cy="377516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cxnSp>
        <p:nvCxnSpPr>
          <p:cNvPr id="48" name="Elbow Connector 47">
            <a:extLst>
              <a:ext uri="{FF2B5EF4-FFF2-40B4-BE49-F238E27FC236}">
                <a16:creationId xmlns:a16="http://schemas.microsoft.com/office/drawing/2014/main" id="{C3F522F1-F5E6-B143-9ECD-41E6198C83BA}"/>
              </a:ext>
            </a:extLst>
          </p:cNvPr>
          <p:cNvCxnSpPr>
            <a:endCxn id="34" idx="0"/>
          </p:cNvCxnSpPr>
          <p:nvPr/>
        </p:nvCxnSpPr>
        <p:spPr>
          <a:xfrm rot="16200000" flipH="1">
            <a:off x="6855637" y="3566337"/>
            <a:ext cx="2189126" cy="1346199"/>
          </a:xfrm>
          <a:prstGeom prst="bentConnector3">
            <a:avLst>
              <a:gd name="adj1" fmla="val -184"/>
            </a:avLst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49">
            <a:extLst>
              <a:ext uri="{FF2B5EF4-FFF2-40B4-BE49-F238E27FC236}">
                <a16:creationId xmlns:a16="http://schemas.microsoft.com/office/drawing/2014/main" id="{97CBDF86-F703-F241-9848-BB59D3F67DEF}"/>
              </a:ext>
            </a:extLst>
          </p:cNvPr>
          <p:cNvCxnSpPr>
            <a:cxnSpLocks/>
            <a:stCxn id="20" idx="3"/>
            <a:endCxn id="40" idx="0"/>
          </p:cNvCxnSpPr>
          <p:nvPr/>
        </p:nvCxnSpPr>
        <p:spPr>
          <a:xfrm>
            <a:off x="5715000" y="3966788"/>
            <a:ext cx="711200" cy="627356"/>
          </a:xfrm>
          <a:prstGeom prst="bentConnector2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42DBF504-049C-E542-9C24-6E2ABEC23025}"/>
              </a:ext>
            </a:extLst>
          </p:cNvPr>
          <p:cNvCxnSpPr>
            <a:cxnSpLocks/>
            <a:stCxn id="40" idx="2"/>
            <a:endCxn id="34" idx="2"/>
          </p:cNvCxnSpPr>
          <p:nvPr/>
        </p:nvCxnSpPr>
        <p:spPr>
          <a:xfrm rot="16200000" flipH="1">
            <a:off x="7114980" y="4282880"/>
            <a:ext cx="590940" cy="1968500"/>
          </a:xfrm>
          <a:prstGeom prst="bentConnector2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28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3353" y="1498937"/>
            <a:ext cx="492759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def </a:t>
            </a:r>
            <a:r>
              <a:rPr lang="en-US" b="1" dirty="0" err="1">
                <a:solidFill>
                  <a:srgbClr val="FFFFFF"/>
                </a:solidFill>
                <a:latin typeface="Courier New"/>
                <a:cs typeface="Courier New"/>
              </a:rPr>
              <a:t>is_it_xmas</a:t>
            </a:r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?(month, day)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if month == 12 &amp;&amp; day == 25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    return true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else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    return false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end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end </a:t>
            </a: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76225" y="219075"/>
            <a:ext cx="85756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Define a test suite that provides </a:t>
            </a:r>
            <a:r>
              <a:rPr kumimoji="0" lang="en-US" sz="2800" b="0" i="0" u="sng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statement coverage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4945059" y="2133600"/>
            <a:ext cx="40655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if month == 12 &amp;&amp; day == 25</a:t>
            </a: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return true</a:t>
            </a: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else</a:t>
            </a: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return false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506411" y="4343400"/>
          <a:ext cx="4065589" cy="2286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59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9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65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input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expected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month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day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CC0099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8" name="Rectangle 17"/>
          <p:cNvSpPr/>
          <p:nvPr/>
        </p:nvSpPr>
        <p:spPr>
          <a:xfrm>
            <a:off x="4945059" y="2126934"/>
            <a:ext cx="3949697" cy="390584"/>
          </a:xfrm>
          <a:prstGeom prst="rect">
            <a:avLst/>
          </a:prstGeom>
          <a:noFill/>
          <a:ln w="38100" cmpd="sng">
            <a:solidFill>
              <a:srgbClr val="FF4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486400" y="2956116"/>
            <a:ext cx="1790701" cy="377516"/>
          </a:xfrm>
          <a:prstGeom prst="rect">
            <a:avLst/>
          </a:prstGeom>
          <a:noFill/>
          <a:ln w="38100" cmpd="sng">
            <a:solidFill>
              <a:srgbClr val="FF4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45059" y="3778030"/>
            <a:ext cx="769941" cy="377516"/>
          </a:xfrm>
          <a:prstGeom prst="rect">
            <a:avLst/>
          </a:prstGeom>
          <a:noFill/>
          <a:ln w="38100" cmpd="sng">
            <a:solidFill>
              <a:srgbClr val="FF4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cxnSp>
        <p:nvCxnSpPr>
          <p:cNvPr id="22" name="Straight Arrow Connector 21"/>
          <p:cNvCxnSpPr>
            <a:cxnSpLocks/>
          </p:cNvCxnSpPr>
          <p:nvPr/>
        </p:nvCxnSpPr>
        <p:spPr>
          <a:xfrm flipH="1">
            <a:off x="5215255" y="2524184"/>
            <a:ext cx="1" cy="121633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cxnSpLocks/>
            <a:endCxn id="19" idx="0"/>
          </p:cNvCxnSpPr>
          <p:nvPr/>
        </p:nvCxnSpPr>
        <p:spPr>
          <a:xfrm>
            <a:off x="6381751" y="2522324"/>
            <a:ext cx="0" cy="43379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381750" y="2520931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true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77055" y="2869664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false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067935" y="1375390"/>
            <a:ext cx="320040" cy="751544"/>
            <a:chOff x="2164322" y="2393389"/>
            <a:chExt cx="320040" cy="751544"/>
          </a:xfrm>
        </p:grpSpPr>
        <p:sp>
          <p:nvSpPr>
            <p:cNvPr id="21" name="Oval 20"/>
            <p:cNvSpPr/>
            <p:nvPr/>
          </p:nvSpPr>
          <p:spPr>
            <a:xfrm>
              <a:off x="2164322" y="2393389"/>
              <a:ext cx="320040" cy="3200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Arrow Connector 23"/>
            <p:cNvCxnSpPr>
              <a:cxnSpLocks/>
            </p:cNvCxnSpPr>
            <p:nvPr/>
          </p:nvCxnSpPr>
          <p:spPr>
            <a:xfrm>
              <a:off x="2311642" y="2678002"/>
              <a:ext cx="0" cy="466931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8394700" y="5334000"/>
            <a:ext cx="457200" cy="457200"/>
            <a:chOff x="5715000" y="5117277"/>
            <a:chExt cx="457200" cy="457200"/>
          </a:xfrm>
          <a:solidFill>
            <a:schemeClr val="bg1"/>
          </a:solidFill>
        </p:grpSpPr>
        <p:sp>
          <p:nvSpPr>
            <p:cNvPr id="34" name="Oval 33"/>
            <p:cNvSpPr/>
            <p:nvPr/>
          </p:nvSpPr>
          <p:spPr>
            <a:xfrm>
              <a:off x="5715000" y="5117277"/>
              <a:ext cx="457200" cy="457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5791989" y="5187428"/>
              <a:ext cx="303222" cy="303222"/>
            </a:xfrm>
            <a:prstGeom prst="ellips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7182904C-4A83-6949-B956-84C0B9D98EFF}"/>
              </a:ext>
            </a:extLst>
          </p:cNvPr>
          <p:cNvSpPr/>
          <p:nvPr/>
        </p:nvSpPr>
        <p:spPr>
          <a:xfrm>
            <a:off x="5486400" y="4594144"/>
            <a:ext cx="1879600" cy="377516"/>
          </a:xfrm>
          <a:prstGeom prst="rect">
            <a:avLst/>
          </a:prstGeom>
          <a:noFill/>
          <a:ln w="38100" cmpd="sng">
            <a:solidFill>
              <a:srgbClr val="FF4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cxnSp>
        <p:nvCxnSpPr>
          <p:cNvPr id="48" name="Elbow Connector 47">
            <a:extLst>
              <a:ext uri="{FF2B5EF4-FFF2-40B4-BE49-F238E27FC236}">
                <a16:creationId xmlns:a16="http://schemas.microsoft.com/office/drawing/2014/main" id="{C3F522F1-F5E6-B143-9ECD-41E6198C83BA}"/>
              </a:ext>
            </a:extLst>
          </p:cNvPr>
          <p:cNvCxnSpPr>
            <a:endCxn id="34" idx="0"/>
          </p:cNvCxnSpPr>
          <p:nvPr/>
        </p:nvCxnSpPr>
        <p:spPr>
          <a:xfrm rot="16200000" flipH="1">
            <a:off x="6855637" y="3566337"/>
            <a:ext cx="2189126" cy="1346199"/>
          </a:xfrm>
          <a:prstGeom prst="bentConnector3">
            <a:avLst>
              <a:gd name="adj1" fmla="val -184"/>
            </a:avLst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49">
            <a:extLst>
              <a:ext uri="{FF2B5EF4-FFF2-40B4-BE49-F238E27FC236}">
                <a16:creationId xmlns:a16="http://schemas.microsoft.com/office/drawing/2014/main" id="{97CBDF86-F703-F241-9848-BB59D3F67DEF}"/>
              </a:ext>
            </a:extLst>
          </p:cNvPr>
          <p:cNvCxnSpPr>
            <a:cxnSpLocks/>
            <a:stCxn id="20" idx="3"/>
            <a:endCxn id="40" idx="0"/>
          </p:cNvCxnSpPr>
          <p:nvPr/>
        </p:nvCxnSpPr>
        <p:spPr>
          <a:xfrm>
            <a:off x="5715000" y="3966788"/>
            <a:ext cx="711200" cy="627356"/>
          </a:xfrm>
          <a:prstGeom prst="bentConnector2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42DBF504-049C-E542-9C24-6E2ABEC23025}"/>
              </a:ext>
            </a:extLst>
          </p:cNvPr>
          <p:cNvCxnSpPr>
            <a:cxnSpLocks/>
            <a:stCxn id="40" idx="2"/>
            <a:endCxn id="34" idx="2"/>
          </p:cNvCxnSpPr>
          <p:nvPr/>
        </p:nvCxnSpPr>
        <p:spPr>
          <a:xfrm rot="16200000" flipH="1">
            <a:off x="7114980" y="4282880"/>
            <a:ext cx="590940" cy="1968500"/>
          </a:xfrm>
          <a:prstGeom prst="bentConnector2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DA8A88C-9A30-4F40-B159-702B3C0FF854}"/>
              </a:ext>
            </a:extLst>
          </p:cNvPr>
          <p:cNvSpPr txBox="1"/>
          <p:nvPr/>
        </p:nvSpPr>
        <p:spPr>
          <a:xfrm>
            <a:off x="5241925" y="5867400"/>
            <a:ext cx="35626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40FF"/>
                </a:solidFill>
              </a:rPr>
              <a:t>Goal: Cover the statements</a:t>
            </a:r>
          </a:p>
        </p:txBody>
      </p:sp>
    </p:spTree>
    <p:extLst>
      <p:ext uri="{BB962C8B-B14F-4D97-AF65-F5344CB8AC3E}">
        <p14:creationId xmlns:p14="http://schemas.microsoft.com/office/powerpoint/2010/main" val="35764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3353" y="1498937"/>
            <a:ext cx="492759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def </a:t>
            </a:r>
            <a:r>
              <a:rPr lang="en-US" b="1" dirty="0" err="1">
                <a:solidFill>
                  <a:srgbClr val="FFFFFF"/>
                </a:solidFill>
                <a:latin typeface="Courier New"/>
                <a:cs typeface="Courier New"/>
              </a:rPr>
              <a:t>is_it_xmas</a:t>
            </a:r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?(month, day)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if month == 12 &amp;&amp; day == 25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    return true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else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    return false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end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end </a:t>
            </a: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76225" y="219075"/>
            <a:ext cx="85756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Define a test suite that provides </a:t>
            </a:r>
            <a:r>
              <a:rPr kumimoji="0" lang="en-US" sz="2800" b="0" i="0" u="sng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statement coverage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4945059" y="2133600"/>
            <a:ext cx="40655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if month == 12 &amp;&amp; day == 25</a:t>
            </a: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return true</a:t>
            </a: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else</a:t>
            </a: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return false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4726121"/>
              </p:ext>
            </p:extLst>
          </p:nvPr>
        </p:nvGraphicFramePr>
        <p:xfrm>
          <a:off x="506411" y="4343400"/>
          <a:ext cx="4065589" cy="2286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59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9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65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input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expected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month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day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CC0099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40FF"/>
                          </a:solidFill>
                        </a:rPr>
                        <a:t>12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40FF"/>
                          </a:solidFill>
                        </a:rPr>
                        <a:t>25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40FF"/>
                          </a:solidFill>
                        </a:rPr>
                        <a:t>true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8" name="Rectangle 17"/>
          <p:cNvSpPr/>
          <p:nvPr/>
        </p:nvSpPr>
        <p:spPr>
          <a:xfrm>
            <a:off x="4945059" y="2126934"/>
            <a:ext cx="3949697" cy="390584"/>
          </a:xfrm>
          <a:prstGeom prst="rect">
            <a:avLst/>
          </a:prstGeom>
          <a:noFill/>
          <a:ln w="38100" cmpd="sng">
            <a:solidFill>
              <a:srgbClr val="FF4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486400" y="2956116"/>
            <a:ext cx="1790701" cy="377516"/>
          </a:xfrm>
          <a:prstGeom prst="rect">
            <a:avLst/>
          </a:prstGeom>
          <a:noFill/>
          <a:ln w="38100" cmpd="sng">
            <a:solidFill>
              <a:srgbClr val="FF4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45059" y="3778030"/>
            <a:ext cx="769941" cy="377516"/>
          </a:xfrm>
          <a:prstGeom prst="rect">
            <a:avLst/>
          </a:prstGeom>
          <a:noFill/>
          <a:ln w="38100" cmpd="sng">
            <a:solidFill>
              <a:srgbClr val="FF4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cxnSp>
        <p:nvCxnSpPr>
          <p:cNvPr id="22" name="Straight Arrow Connector 21"/>
          <p:cNvCxnSpPr>
            <a:cxnSpLocks/>
          </p:cNvCxnSpPr>
          <p:nvPr/>
        </p:nvCxnSpPr>
        <p:spPr>
          <a:xfrm flipH="1">
            <a:off x="5215255" y="2524184"/>
            <a:ext cx="1" cy="121633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cxnSpLocks/>
            <a:endCxn id="19" idx="0"/>
          </p:cNvCxnSpPr>
          <p:nvPr/>
        </p:nvCxnSpPr>
        <p:spPr>
          <a:xfrm>
            <a:off x="6381751" y="2522324"/>
            <a:ext cx="0" cy="43379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381750" y="2520931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true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77055" y="2869664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false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067935" y="1375390"/>
            <a:ext cx="320040" cy="751544"/>
            <a:chOff x="2164322" y="2393389"/>
            <a:chExt cx="320040" cy="751544"/>
          </a:xfrm>
        </p:grpSpPr>
        <p:sp>
          <p:nvSpPr>
            <p:cNvPr id="21" name="Oval 20"/>
            <p:cNvSpPr/>
            <p:nvPr/>
          </p:nvSpPr>
          <p:spPr>
            <a:xfrm>
              <a:off x="2164322" y="2393389"/>
              <a:ext cx="320040" cy="3200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Arrow Connector 23"/>
            <p:cNvCxnSpPr>
              <a:cxnSpLocks/>
            </p:cNvCxnSpPr>
            <p:nvPr/>
          </p:nvCxnSpPr>
          <p:spPr>
            <a:xfrm>
              <a:off x="2311642" y="2678002"/>
              <a:ext cx="0" cy="466931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8394700" y="5334000"/>
            <a:ext cx="457200" cy="457200"/>
            <a:chOff x="5715000" y="5117277"/>
            <a:chExt cx="457200" cy="457200"/>
          </a:xfrm>
          <a:solidFill>
            <a:schemeClr val="bg1"/>
          </a:solidFill>
        </p:grpSpPr>
        <p:sp>
          <p:nvSpPr>
            <p:cNvPr id="34" name="Oval 33"/>
            <p:cNvSpPr/>
            <p:nvPr/>
          </p:nvSpPr>
          <p:spPr>
            <a:xfrm>
              <a:off x="5715000" y="5117277"/>
              <a:ext cx="457200" cy="457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5791989" y="5187428"/>
              <a:ext cx="303222" cy="303222"/>
            </a:xfrm>
            <a:prstGeom prst="ellips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7182904C-4A83-6949-B956-84C0B9D98EFF}"/>
              </a:ext>
            </a:extLst>
          </p:cNvPr>
          <p:cNvSpPr/>
          <p:nvPr/>
        </p:nvSpPr>
        <p:spPr>
          <a:xfrm>
            <a:off x="5486400" y="4594144"/>
            <a:ext cx="1879600" cy="377516"/>
          </a:xfrm>
          <a:prstGeom prst="rect">
            <a:avLst/>
          </a:prstGeom>
          <a:noFill/>
          <a:ln w="38100" cmpd="sng">
            <a:solidFill>
              <a:srgbClr val="FF4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cxnSp>
        <p:nvCxnSpPr>
          <p:cNvPr id="48" name="Elbow Connector 47">
            <a:extLst>
              <a:ext uri="{FF2B5EF4-FFF2-40B4-BE49-F238E27FC236}">
                <a16:creationId xmlns:a16="http://schemas.microsoft.com/office/drawing/2014/main" id="{C3F522F1-F5E6-B143-9ECD-41E6198C83BA}"/>
              </a:ext>
            </a:extLst>
          </p:cNvPr>
          <p:cNvCxnSpPr>
            <a:endCxn id="34" idx="0"/>
          </p:cNvCxnSpPr>
          <p:nvPr/>
        </p:nvCxnSpPr>
        <p:spPr>
          <a:xfrm rot="16200000" flipH="1">
            <a:off x="6855637" y="3566337"/>
            <a:ext cx="2189126" cy="1346199"/>
          </a:xfrm>
          <a:prstGeom prst="bentConnector3">
            <a:avLst>
              <a:gd name="adj1" fmla="val -184"/>
            </a:avLst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49">
            <a:extLst>
              <a:ext uri="{FF2B5EF4-FFF2-40B4-BE49-F238E27FC236}">
                <a16:creationId xmlns:a16="http://schemas.microsoft.com/office/drawing/2014/main" id="{97CBDF86-F703-F241-9848-BB59D3F67DEF}"/>
              </a:ext>
            </a:extLst>
          </p:cNvPr>
          <p:cNvCxnSpPr>
            <a:cxnSpLocks/>
            <a:stCxn id="20" idx="3"/>
            <a:endCxn id="40" idx="0"/>
          </p:cNvCxnSpPr>
          <p:nvPr/>
        </p:nvCxnSpPr>
        <p:spPr>
          <a:xfrm>
            <a:off x="5715000" y="3966788"/>
            <a:ext cx="711200" cy="627356"/>
          </a:xfrm>
          <a:prstGeom prst="bentConnector2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42DBF504-049C-E542-9C24-6E2ABEC23025}"/>
              </a:ext>
            </a:extLst>
          </p:cNvPr>
          <p:cNvCxnSpPr>
            <a:cxnSpLocks/>
            <a:stCxn id="40" idx="2"/>
            <a:endCxn id="34" idx="2"/>
          </p:cNvCxnSpPr>
          <p:nvPr/>
        </p:nvCxnSpPr>
        <p:spPr>
          <a:xfrm rot="16200000" flipH="1">
            <a:off x="7114980" y="4282880"/>
            <a:ext cx="590940" cy="1968500"/>
          </a:xfrm>
          <a:prstGeom prst="bentConnector2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DF6C5E0D-384A-A849-8EE9-1EE9F9B8655B}"/>
              </a:ext>
            </a:extLst>
          </p:cNvPr>
          <p:cNvSpPr/>
          <p:nvPr/>
        </p:nvSpPr>
        <p:spPr>
          <a:xfrm>
            <a:off x="8560111" y="1859653"/>
            <a:ext cx="48895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FA79"/>
                </a:solidFill>
              </a:rPr>
              <a:t>✓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01CC66D-98AE-9F42-A9FD-5E0DF07F9E34}"/>
              </a:ext>
            </a:extLst>
          </p:cNvPr>
          <p:cNvSpPr/>
          <p:nvPr/>
        </p:nvSpPr>
        <p:spPr>
          <a:xfrm>
            <a:off x="6934529" y="2685745"/>
            <a:ext cx="48895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FA79"/>
                </a:solidFill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120566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3353" y="1498937"/>
            <a:ext cx="492759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def </a:t>
            </a:r>
            <a:r>
              <a:rPr lang="en-US" b="1" dirty="0" err="1">
                <a:solidFill>
                  <a:srgbClr val="FFFFFF"/>
                </a:solidFill>
                <a:latin typeface="Courier New"/>
                <a:cs typeface="Courier New"/>
              </a:rPr>
              <a:t>is_it_xmas</a:t>
            </a:r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?(month, day)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if month == 12 &amp;&amp; day == 25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    return true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else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    return false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end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end </a:t>
            </a: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76225" y="219075"/>
            <a:ext cx="85756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Define a test suite that provides </a:t>
            </a:r>
            <a:r>
              <a:rPr kumimoji="0" lang="en-US" sz="2800" b="0" i="0" u="sng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statement coverage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4945059" y="2133600"/>
            <a:ext cx="40655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if month == 12 &amp;&amp; day == 25</a:t>
            </a: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return true</a:t>
            </a: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else</a:t>
            </a: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return false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3103473"/>
              </p:ext>
            </p:extLst>
          </p:nvPr>
        </p:nvGraphicFramePr>
        <p:xfrm>
          <a:off x="506411" y="4343400"/>
          <a:ext cx="4065589" cy="2286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59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9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65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input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expected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month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day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CC0099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12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25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true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40FF"/>
                          </a:solidFill>
                        </a:rPr>
                        <a:t>1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40FF"/>
                          </a:solidFill>
                        </a:rPr>
                        <a:t>1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40FF"/>
                          </a:solidFill>
                        </a:rPr>
                        <a:t>false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8" name="Rectangle 17"/>
          <p:cNvSpPr/>
          <p:nvPr/>
        </p:nvSpPr>
        <p:spPr>
          <a:xfrm>
            <a:off x="4945059" y="2126934"/>
            <a:ext cx="3949697" cy="390584"/>
          </a:xfrm>
          <a:prstGeom prst="rect">
            <a:avLst/>
          </a:prstGeom>
          <a:noFill/>
          <a:ln w="38100" cmpd="sng">
            <a:solidFill>
              <a:srgbClr val="FF4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486400" y="2956116"/>
            <a:ext cx="1790701" cy="377516"/>
          </a:xfrm>
          <a:prstGeom prst="rect">
            <a:avLst/>
          </a:prstGeom>
          <a:noFill/>
          <a:ln w="38100" cmpd="sng">
            <a:solidFill>
              <a:srgbClr val="FF4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45059" y="3778030"/>
            <a:ext cx="769941" cy="377516"/>
          </a:xfrm>
          <a:prstGeom prst="rect">
            <a:avLst/>
          </a:prstGeom>
          <a:noFill/>
          <a:ln w="38100" cmpd="sng">
            <a:solidFill>
              <a:srgbClr val="FF4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cxnSp>
        <p:nvCxnSpPr>
          <p:cNvPr id="22" name="Straight Arrow Connector 21"/>
          <p:cNvCxnSpPr>
            <a:cxnSpLocks/>
          </p:cNvCxnSpPr>
          <p:nvPr/>
        </p:nvCxnSpPr>
        <p:spPr>
          <a:xfrm flipH="1">
            <a:off x="5215255" y="2524184"/>
            <a:ext cx="1" cy="121633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cxnSpLocks/>
            <a:endCxn id="19" idx="0"/>
          </p:cNvCxnSpPr>
          <p:nvPr/>
        </p:nvCxnSpPr>
        <p:spPr>
          <a:xfrm>
            <a:off x="6381751" y="2522324"/>
            <a:ext cx="0" cy="43379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381750" y="2520931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true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77055" y="2869664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false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067935" y="1375390"/>
            <a:ext cx="320040" cy="751544"/>
            <a:chOff x="2164322" y="2393389"/>
            <a:chExt cx="320040" cy="751544"/>
          </a:xfrm>
        </p:grpSpPr>
        <p:sp>
          <p:nvSpPr>
            <p:cNvPr id="21" name="Oval 20"/>
            <p:cNvSpPr/>
            <p:nvPr/>
          </p:nvSpPr>
          <p:spPr>
            <a:xfrm>
              <a:off x="2164322" y="2393389"/>
              <a:ext cx="320040" cy="3200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Arrow Connector 23"/>
            <p:cNvCxnSpPr>
              <a:cxnSpLocks/>
            </p:cNvCxnSpPr>
            <p:nvPr/>
          </p:nvCxnSpPr>
          <p:spPr>
            <a:xfrm>
              <a:off x="2311642" y="2678002"/>
              <a:ext cx="0" cy="466931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8394700" y="5334000"/>
            <a:ext cx="457200" cy="457200"/>
            <a:chOff x="5715000" y="5117277"/>
            <a:chExt cx="457200" cy="457200"/>
          </a:xfrm>
          <a:solidFill>
            <a:schemeClr val="bg1"/>
          </a:solidFill>
        </p:grpSpPr>
        <p:sp>
          <p:nvSpPr>
            <p:cNvPr id="34" name="Oval 33"/>
            <p:cNvSpPr/>
            <p:nvPr/>
          </p:nvSpPr>
          <p:spPr>
            <a:xfrm>
              <a:off x="5715000" y="5117277"/>
              <a:ext cx="457200" cy="457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5791989" y="5187428"/>
              <a:ext cx="303222" cy="303222"/>
            </a:xfrm>
            <a:prstGeom prst="ellips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7182904C-4A83-6949-B956-84C0B9D98EFF}"/>
              </a:ext>
            </a:extLst>
          </p:cNvPr>
          <p:cNvSpPr/>
          <p:nvPr/>
        </p:nvSpPr>
        <p:spPr>
          <a:xfrm>
            <a:off x="5486400" y="4594144"/>
            <a:ext cx="1879600" cy="377516"/>
          </a:xfrm>
          <a:prstGeom prst="rect">
            <a:avLst/>
          </a:prstGeom>
          <a:noFill/>
          <a:ln w="38100" cmpd="sng">
            <a:solidFill>
              <a:srgbClr val="FF4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cxnSp>
        <p:nvCxnSpPr>
          <p:cNvPr id="48" name="Elbow Connector 47">
            <a:extLst>
              <a:ext uri="{FF2B5EF4-FFF2-40B4-BE49-F238E27FC236}">
                <a16:creationId xmlns:a16="http://schemas.microsoft.com/office/drawing/2014/main" id="{C3F522F1-F5E6-B143-9ECD-41E6198C83BA}"/>
              </a:ext>
            </a:extLst>
          </p:cNvPr>
          <p:cNvCxnSpPr>
            <a:endCxn id="34" idx="0"/>
          </p:cNvCxnSpPr>
          <p:nvPr/>
        </p:nvCxnSpPr>
        <p:spPr>
          <a:xfrm rot="16200000" flipH="1">
            <a:off x="6855637" y="3566337"/>
            <a:ext cx="2189126" cy="1346199"/>
          </a:xfrm>
          <a:prstGeom prst="bentConnector3">
            <a:avLst>
              <a:gd name="adj1" fmla="val -184"/>
            </a:avLst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49">
            <a:extLst>
              <a:ext uri="{FF2B5EF4-FFF2-40B4-BE49-F238E27FC236}">
                <a16:creationId xmlns:a16="http://schemas.microsoft.com/office/drawing/2014/main" id="{97CBDF86-F703-F241-9848-BB59D3F67DEF}"/>
              </a:ext>
            </a:extLst>
          </p:cNvPr>
          <p:cNvCxnSpPr>
            <a:cxnSpLocks/>
            <a:stCxn id="20" idx="3"/>
            <a:endCxn id="40" idx="0"/>
          </p:cNvCxnSpPr>
          <p:nvPr/>
        </p:nvCxnSpPr>
        <p:spPr>
          <a:xfrm>
            <a:off x="5715000" y="3966788"/>
            <a:ext cx="711200" cy="627356"/>
          </a:xfrm>
          <a:prstGeom prst="bentConnector2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42DBF504-049C-E542-9C24-6E2ABEC23025}"/>
              </a:ext>
            </a:extLst>
          </p:cNvPr>
          <p:cNvCxnSpPr>
            <a:cxnSpLocks/>
            <a:stCxn id="40" idx="2"/>
            <a:endCxn id="34" idx="2"/>
          </p:cNvCxnSpPr>
          <p:nvPr/>
        </p:nvCxnSpPr>
        <p:spPr>
          <a:xfrm rot="16200000" flipH="1">
            <a:off x="7114980" y="4282880"/>
            <a:ext cx="590940" cy="1968500"/>
          </a:xfrm>
          <a:prstGeom prst="bentConnector2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D7B3F2E3-A41D-9149-AD6C-CD24CDF2D658}"/>
              </a:ext>
            </a:extLst>
          </p:cNvPr>
          <p:cNvSpPr/>
          <p:nvPr/>
        </p:nvSpPr>
        <p:spPr>
          <a:xfrm>
            <a:off x="8560111" y="1859653"/>
            <a:ext cx="48895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FA79"/>
                </a:solidFill>
              </a:rPr>
              <a:t>✓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661F2AC-DB8B-D24A-B484-CC0AAB7563EA}"/>
              </a:ext>
            </a:extLst>
          </p:cNvPr>
          <p:cNvSpPr/>
          <p:nvPr/>
        </p:nvSpPr>
        <p:spPr>
          <a:xfrm>
            <a:off x="6934529" y="2685745"/>
            <a:ext cx="48895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FA79"/>
                </a:solidFill>
              </a:rPr>
              <a:t>✓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EE49CBB-4CA6-2543-97B4-B647D49BF2DA}"/>
              </a:ext>
            </a:extLst>
          </p:cNvPr>
          <p:cNvSpPr/>
          <p:nvPr/>
        </p:nvSpPr>
        <p:spPr>
          <a:xfrm>
            <a:off x="5369561" y="3522390"/>
            <a:ext cx="48895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FA79"/>
                </a:solidFill>
              </a:rPr>
              <a:t>✓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0E03E08-500E-C242-BC55-141E2A06350F}"/>
              </a:ext>
            </a:extLst>
          </p:cNvPr>
          <p:cNvSpPr/>
          <p:nvPr/>
        </p:nvSpPr>
        <p:spPr>
          <a:xfrm>
            <a:off x="6994204" y="4323096"/>
            <a:ext cx="48895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FA79"/>
                </a:solidFill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303227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White-Box Testing</a:t>
            </a:r>
            <a:br>
              <a:rPr lang="en-US" dirty="0"/>
            </a:b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Aka glass box testing, clear box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Uses </a:t>
            </a:r>
            <a:r>
              <a:rPr lang="en-US" dirty="0">
                <a:solidFill>
                  <a:srgbClr val="FFFC00"/>
                </a:solidFill>
              </a:rPr>
              <a:t>internal logic</a:t>
            </a:r>
            <a:r>
              <a:rPr lang="en-US" dirty="0"/>
              <a:t> to choose tests</a:t>
            </a:r>
          </a:p>
          <a:p>
            <a:pPr lvl="2"/>
            <a:endParaRPr lang="en-US" dirty="0"/>
          </a:p>
          <a:p>
            <a:r>
              <a:rPr lang="en-US" dirty="0"/>
              <a:t>Different levels of </a:t>
            </a:r>
            <a:r>
              <a:rPr lang="en-US" dirty="0">
                <a:solidFill>
                  <a:srgbClr val="FFFC00"/>
                </a:solidFill>
              </a:rPr>
              <a:t>code coverage</a:t>
            </a:r>
          </a:p>
          <a:p>
            <a:pPr lvl="1"/>
            <a:r>
              <a:rPr lang="en-US" dirty="0"/>
              <a:t>Degree to which source code of a program is tested by a test suite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39A676-79DA-A344-AB01-3F2765DA8208}"/>
              </a:ext>
            </a:extLst>
          </p:cNvPr>
          <p:cNvSpPr txBox="1"/>
          <p:nvPr/>
        </p:nvSpPr>
        <p:spPr>
          <a:xfrm>
            <a:off x="228600" y="123269"/>
            <a:ext cx="16314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chemeClr val="bg1">
                    <a:lumMod val="75000"/>
                  </a:schemeClr>
                </a:solidFill>
              </a:rPr>
              <a:t>Recall...</a:t>
            </a:r>
          </a:p>
        </p:txBody>
      </p:sp>
    </p:spTree>
    <p:extLst>
      <p:ext uri="{BB962C8B-B14F-4D97-AF65-F5344CB8AC3E}">
        <p14:creationId xmlns:p14="http://schemas.microsoft.com/office/powerpoint/2010/main" val="400833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3353" y="1498937"/>
            <a:ext cx="492759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def </a:t>
            </a:r>
            <a:r>
              <a:rPr lang="en-US" b="1" dirty="0" err="1">
                <a:solidFill>
                  <a:srgbClr val="FFFFFF"/>
                </a:solidFill>
                <a:latin typeface="Courier New"/>
                <a:cs typeface="Courier New"/>
              </a:rPr>
              <a:t>is_it_xmas</a:t>
            </a:r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?(month, day)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if month == 12 &amp;&amp; day == 25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    return true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else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    return false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end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end </a:t>
            </a: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76225" y="219075"/>
            <a:ext cx="85756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Define a test suite that provides </a:t>
            </a:r>
            <a:r>
              <a:rPr kumimoji="0" lang="en-US" sz="2800" b="0" i="0" u="sng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statement coverage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4945059" y="2133600"/>
            <a:ext cx="40655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if month == 12 &amp;&amp; day == 25</a:t>
            </a: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return true</a:t>
            </a: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else</a:t>
            </a: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return false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8987295"/>
              </p:ext>
            </p:extLst>
          </p:nvPr>
        </p:nvGraphicFramePr>
        <p:xfrm>
          <a:off x="506411" y="4343400"/>
          <a:ext cx="4065589" cy="2286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59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9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65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input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expected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month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day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CC0099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12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25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true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false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8" name="Rectangle 17"/>
          <p:cNvSpPr/>
          <p:nvPr/>
        </p:nvSpPr>
        <p:spPr>
          <a:xfrm>
            <a:off x="4945059" y="2126934"/>
            <a:ext cx="3949697" cy="390584"/>
          </a:xfrm>
          <a:prstGeom prst="rect">
            <a:avLst/>
          </a:prstGeom>
          <a:noFill/>
          <a:ln w="38100" cmpd="sng">
            <a:solidFill>
              <a:srgbClr val="FF4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486400" y="2956116"/>
            <a:ext cx="1790701" cy="377516"/>
          </a:xfrm>
          <a:prstGeom prst="rect">
            <a:avLst/>
          </a:prstGeom>
          <a:noFill/>
          <a:ln w="38100" cmpd="sng">
            <a:solidFill>
              <a:srgbClr val="FF4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45059" y="3778030"/>
            <a:ext cx="769941" cy="377516"/>
          </a:xfrm>
          <a:prstGeom prst="rect">
            <a:avLst/>
          </a:prstGeom>
          <a:noFill/>
          <a:ln w="38100" cmpd="sng">
            <a:solidFill>
              <a:srgbClr val="FF4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cxnSp>
        <p:nvCxnSpPr>
          <p:cNvPr id="22" name="Straight Arrow Connector 21"/>
          <p:cNvCxnSpPr>
            <a:cxnSpLocks/>
          </p:cNvCxnSpPr>
          <p:nvPr/>
        </p:nvCxnSpPr>
        <p:spPr>
          <a:xfrm flipH="1">
            <a:off x="5215255" y="2524184"/>
            <a:ext cx="1" cy="121633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cxnSpLocks/>
            <a:endCxn id="19" idx="0"/>
          </p:cNvCxnSpPr>
          <p:nvPr/>
        </p:nvCxnSpPr>
        <p:spPr>
          <a:xfrm>
            <a:off x="6381751" y="2522324"/>
            <a:ext cx="0" cy="43379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381750" y="2520931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true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77055" y="2869664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false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067935" y="1375390"/>
            <a:ext cx="320040" cy="751544"/>
            <a:chOff x="2164322" y="2393389"/>
            <a:chExt cx="320040" cy="751544"/>
          </a:xfrm>
        </p:grpSpPr>
        <p:sp>
          <p:nvSpPr>
            <p:cNvPr id="21" name="Oval 20"/>
            <p:cNvSpPr/>
            <p:nvPr/>
          </p:nvSpPr>
          <p:spPr>
            <a:xfrm>
              <a:off x="2164322" y="2393389"/>
              <a:ext cx="320040" cy="3200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Arrow Connector 23"/>
            <p:cNvCxnSpPr>
              <a:cxnSpLocks/>
            </p:cNvCxnSpPr>
            <p:nvPr/>
          </p:nvCxnSpPr>
          <p:spPr>
            <a:xfrm>
              <a:off x="2311642" y="2678002"/>
              <a:ext cx="0" cy="466931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8394700" y="5334000"/>
            <a:ext cx="457200" cy="457200"/>
            <a:chOff x="5715000" y="5117277"/>
            <a:chExt cx="457200" cy="457200"/>
          </a:xfrm>
          <a:solidFill>
            <a:schemeClr val="bg1"/>
          </a:solidFill>
        </p:grpSpPr>
        <p:sp>
          <p:nvSpPr>
            <p:cNvPr id="34" name="Oval 33"/>
            <p:cNvSpPr/>
            <p:nvPr/>
          </p:nvSpPr>
          <p:spPr>
            <a:xfrm>
              <a:off x="5715000" y="5117277"/>
              <a:ext cx="457200" cy="457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5791989" y="5187428"/>
              <a:ext cx="303222" cy="303222"/>
            </a:xfrm>
            <a:prstGeom prst="ellips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7182904C-4A83-6949-B956-84C0B9D98EFF}"/>
              </a:ext>
            </a:extLst>
          </p:cNvPr>
          <p:cNvSpPr/>
          <p:nvPr/>
        </p:nvSpPr>
        <p:spPr>
          <a:xfrm>
            <a:off x="5486400" y="4594144"/>
            <a:ext cx="1879600" cy="377516"/>
          </a:xfrm>
          <a:prstGeom prst="rect">
            <a:avLst/>
          </a:prstGeom>
          <a:noFill/>
          <a:ln w="38100" cmpd="sng">
            <a:solidFill>
              <a:srgbClr val="FF4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cxnSp>
        <p:nvCxnSpPr>
          <p:cNvPr id="48" name="Elbow Connector 47">
            <a:extLst>
              <a:ext uri="{FF2B5EF4-FFF2-40B4-BE49-F238E27FC236}">
                <a16:creationId xmlns:a16="http://schemas.microsoft.com/office/drawing/2014/main" id="{C3F522F1-F5E6-B143-9ECD-41E6198C83BA}"/>
              </a:ext>
            </a:extLst>
          </p:cNvPr>
          <p:cNvCxnSpPr>
            <a:endCxn id="34" idx="0"/>
          </p:cNvCxnSpPr>
          <p:nvPr/>
        </p:nvCxnSpPr>
        <p:spPr>
          <a:xfrm rot="16200000" flipH="1">
            <a:off x="6855637" y="3566337"/>
            <a:ext cx="2189126" cy="1346199"/>
          </a:xfrm>
          <a:prstGeom prst="bentConnector3">
            <a:avLst>
              <a:gd name="adj1" fmla="val -184"/>
            </a:avLst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49">
            <a:extLst>
              <a:ext uri="{FF2B5EF4-FFF2-40B4-BE49-F238E27FC236}">
                <a16:creationId xmlns:a16="http://schemas.microsoft.com/office/drawing/2014/main" id="{97CBDF86-F703-F241-9848-BB59D3F67DEF}"/>
              </a:ext>
            </a:extLst>
          </p:cNvPr>
          <p:cNvCxnSpPr>
            <a:cxnSpLocks/>
            <a:stCxn id="20" idx="3"/>
            <a:endCxn id="40" idx="0"/>
          </p:cNvCxnSpPr>
          <p:nvPr/>
        </p:nvCxnSpPr>
        <p:spPr>
          <a:xfrm>
            <a:off x="5715000" y="3966788"/>
            <a:ext cx="711200" cy="627356"/>
          </a:xfrm>
          <a:prstGeom prst="bentConnector2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42DBF504-049C-E542-9C24-6E2ABEC23025}"/>
              </a:ext>
            </a:extLst>
          </p:cNvPr>
          <p:cNvCxnSpPr>
            <a:cxnSpLocks/>
            <a:stCxn id="40" idx="2"/>
            <a:endCxn id="34" idx="2"/>
          </p:cNvCxnSpPr>
          <p:nvPr/>
        </p:nvCxnSpPr>
        <p:spPr>
          <a:xfrm rot="16200000" flipH="1">
            <a:off x="7114980" y="4282880"/>
            <a:ext cx="590940" cy="1968500"/>
          </a:xfrm>
          <a:prstGeom prst="bentConnector2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D7B3F2E3-A41D-9149-AD6C-CD24CDF2D658}"/>
              </a:ext>
            </a:extLst>
          </p:cNvPr>
          <p:cNvSpPr/>
          <p:nvPr/>
        </p:nvSpPr>
        <p:spPr>
          <a:xfrm>
            <a:off x="8560111" y="1859653"/>
            <a:ext cx="48895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FA79"/>
                </a:solidFill>
              </a:rPr>
              <a:t>✓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661F2AC-DB8B-D24A-B484-CC0AAB7563EA}"/>
              </a:ext>
            </a:extLst>
          </p:cNvPr>
          <p:cNvSpPr/>
          <p:nvPr/>
        </p:nvSpPr>
        <p:spPr>
          <a:xfrm>
            <a:off x="6934529" y="2685745"/>
            <a:ext cx="48895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FA79"/>
                </a:solidFill>
              </a:rPr>
              <a:t>✓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EE49CBB-4CA6-2543-97B4-B647D49BF2DA}"/>
              </a:ext>
            </a:extLst>
          </p:cNvPr>
          <p:cNvSpPr/>
          <p:nvPr/>
        </p:nvSpPr>
        <p:spPr>
          <a:xfrm>
            <a:off x="5369561" y="3522390"/>
            <a:ext cx="48895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FA79"/>
                </a:solidFill>
              </a:rPr>
              <a:t>✓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0E03E08-500E-C242-BC55-141E2A06350F}"/>
              </a:ext>
            </a:extLst>
          </p:cNvPr>
          <p:cNvSpPr/>
          <p:nvPr/>
        </p:nvSpPr>
        <p:spPr>
          <a:xfrm>
            <a:off x="6994204" y="4323096"/>
            <a:ext cx="48895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FA79"/>
                </a:solidFill>
              </a:rPr>
              <a:t>✓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B7941E-F35D-DA46-9C80-69231C191421}"/>
              </a:ext>
            </a:extLst>
          </p:cNvPr>
          <p:cNvSpPr txBox="1"/>
          <p:nvPr/>
        </p:nvSpPr>
        <p:spPr>
          <a:xfrm>
            <a:off x="5241925" y="5867400"/>
            <a:ext cx="35626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40FF"/>
                </a:solidFill>
              </a:rPr>
              <a:t>Now we have statement coverage!</a:t>
            </a:r>
          </a:p>
        </p:txBody>
      </p:sp>
    </p:spTree>
    <p:extLst>
      <p:ext uri="{BB962C8B-B14F-4D97-AF65-F5344CB8AC3E}">
        <p14:creationId xmlns:p14="http://schemas.microsoft.com/office/powerpoint/2010/main" val="383602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500" dirty="0"/>
              <a:t>Code Coverage Levels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2819400"/>
            <a:ext cx="4267200" cy="914400"/>
          </a:xfrm>
          <a:prstGeom prst="rect">
            <a:avLst/>
          </a:prstGeom>
          <a:solidFill>
            <a:srgbClr val="AC27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  <a:solidFill>
                <a:srgbClr val="CC0099"/>
              </a:solidFill>
            </a:endParaRPr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3"/>
          </a:xfrm>
        </p:spPr>
        <p:txBody>
          <a:bodyPr/>
          <a:lstStyle/>
          <a:p>
            <a:r>
              <a:rPr lang="en-US" dirty="0"/>
              <a:t>Statement coverage</a:t>
            </a:r>
          </a:p>
          <a:p>
            <a:endParaRPr lang="en-US" dirty="0"/>
          </a:p>
          <a:p>
            <a:r>
              <a:rPr lang="en-US" dirty="0"/>
              <a:t>Branch coverage</a:t>
            </a:r>
          </a:p>
          <a:p>
            <a:endParaRPr lang="en-US" dirty="0"/>
          </a:p>
          <a:p>
            <a:r>
              <a:rPr lang="en-US" dirty="0"/>
              <a:t>Path coverage</a:t>
            </a:r>
          </a:p>
        </p:txBody>
      </p:sp>
    </p:spTree>
    <p:extLst>
      <p:ext uri="{BB962C8B-B14F-4D97-AF65-F5344CB8AC3E}">
        <p14:creationId xmlns:p14="http://schemas.microsoft.com/office/powerpoint/2010/main" val="12702634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Branch Coverage</a:t>
            </a:r>
          </a:p>
        </p:txBody>
      </p:sp>
      <p:sp>
        <p:nvSpPr>
          <p:cNvPr id="2355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Set of test cases such that…</a:t>
            </a:r>
            <a:br>
              <a:rPr lang="en-US">
                <a:latin typeface="Calibri" charset="0"/>
              </a:rPr>
            </a:br>
            <a:br>
              <a:rPr lang="en-US">
                <a:latin typeface="Calibri" charset="0"/>
              </a:rPr>
            </a:br>
            <a:r>
              <a:rPr lang="en-US">
                <a:latin typeface="Calibri" charset="0"/>
              </a:rPr>
              <a:t>Each boolean expression (in control structures) evaluates to true at least once and to false at least once</a:t>
            </a:r>
          </a:p>
        </p:txBody>
      </p:sp>
    </p:spTree>
    <p:extLst>
      <p:ext uri="{BB962C8B-B14F-4D97-AF65-F5344CB8AC3E}">
        <p14:creationId xmlns:p14="http://schemas.microsoft.com/office/powerpoint/2010/main" val="6077803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3353" y="1498937"/>
            <a:ext cx="492759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def </a:t>
            </a:r>
            <a:r>
              <a:rPr lang="en-US" b="1" dirty="0" err="1">
                <a:solidFill>
                  <a:srgbClr val="FFFFFF"/>
                </a:solidFill>
                <a:latin typeface="Courier New"/>
                <a:cs typeface="Courier New"/>
              </a:rPr>
              <a:t>is_it_xmas</a:t>
            </a:r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?(month, day)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if month == 12 &amp;&amp; day == 25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    return true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else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    return false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end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end </a:t>
            </a: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76225" y="219075"/>
            <a:ext cx="85756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Define a test suite that provides </a:t>
            </a:r>
            <a:r>
              <a:rPr kumimoji="0" lang="en-US" sz="2800" b="0" i="0" u="sng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branch coverage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4945059" y="2133600"/>
            <a:ext cx="40655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if month == 12 &amp;&amp; day == 25</a:t>
            </a: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return true</a:t>
            </a: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else</a:t>
            </a: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return false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506411" y="4343400"/>
          <a:ext cx="4065589" cy="2286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59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9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65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input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expected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month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day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CC0099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8" name="Rectangle 17"/>
          <p:cNvSpPr/>
          <p:nvPr/>
        </p:nvSpPr>
        <p:spPr>
          <a:xfrm>
            <a:off x="4945059" y="2126934"/>
            <a:ext cx="3949697" cy="390584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486400" y="2956116"/>
            <a:ext cx="1790701" cy="377516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45059" y="3778030"/>
            <a:ext cx="769941" cy="377516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cxnSp>
        <p:nvCxnSpPr>
          <p:cNvPr id="22" name="Straight Arrow Connector 21"/>
          <p:cNvCxnSpPr>
            <a:cxnSpLocks/>
          </p:cNvCxnSpPr>
          <p:nvPr/>
        </p:nvCxnSpPr>
        <p:spPr>
          <a:xfrm flipH="1">
            <a:off x="5215255" y="2524184"/>
            <a:ext cx="1" cy="121633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cxnSpLocks/>
            <a:endCxn id="19" idx="0"/>
          </p:cNvCxnSpPr>
          <p:nvPr/>
        </p:nvCxnSpPr>
        <p:spPr>
          <a:xfrm>
            <a:off x="6381751" y="2522324"/>
            <a:ext cx="0" cy="43379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381750" y="2520931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true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77055" y="2869664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false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067935" y="1375390"/>
            <a:ext cx="320040" cy="751544"/>
            <a:chOff x="2164322" y="2393389"/>
            <a:chExt cx="320040" cy="751544"/>
          </a:xfrm>
        </p:grpSpPr>
        <p:sp>
          <p:nvSpPr>
            <p:cNvPr id="21" name="Oval 20"/>
            <p:cNvSpPr/>
            <p:nvPr/>
          </p:nvSpPr>
          <p:spPr>
            <a:xfrm>
              <a:off x="2164322" y="2393389"/>
              <a:ext cx="320040" cy="3200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Arrow Connector 23"/>
            <p:cNvCxnSpPr>
              <a:cxnSpLocks/>
            </p:cNvCxnSpPr>
            <p:nvPr/>
          </p:nvCxnSpPr>
          <p:spPr>
            <a:xfrm>
              <a:off x="2311642" y="2678002"/>
              <a:ext cx="0" cy="466931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8394700" y="5334000"/>
            <a:ext cx="457200" cy="457200"/>
            <a:chOff x="5715000" y="5117277"/>
            <a:chExt cx="457200" cy="457200"/>
          </a:xfrm>
          <a:solidFill>
            <a:schemeClr val="bg1"/>
          </a:solidFill>
        </p:grpSpPr>
        <p:sp>
          <p:nvSpPr>
            <p:cNvPr id="34" name="Oval 33"/>
            <p:cNvSpPr/>
            <p:nvPr/>
          </p:nvSpPr>
          <p:spPr>
            <a:xfrm>
              <a:off x="5715000" y="5117277"/>
              <a:ext cx="457200" cy="457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5791989" y="5187428"/>
              <a:ext cx="303222" cy="303222"/>
            </a:xfrm>
            <a:prstGeom prst="ellips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7182904C-4A83-6949-B956-84C0B9D98EFF}"/>
              </a:ext>
            </a:extLst>
          </p:cNvPr>
          <p:cNvSpPr/>
          <p:nvPr/>
        </p:nvSpPr>
        <p:spPr>
          <a:xfrm>
            <a:off x="5486400" y="4594144"/>
            <a:ext cx="1879600" cy="377516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cxnSp>
        <p:nvCxnSpPr>
          <p:cNvPr id="48" name="Elbow Connector 47">
            <a:extLst>
              <a:ext uri="{FF2B5EF4-FFF2-40B4-BE49-F238E27FC236}">
                <a16:creationId xmlns:a16="http://schemas.microsoft.com/office/drawing/2014/main" id="{C3F522F1-F5E6-B143-9ECD-41E6198C83BA}"/>
              </a:ext>
            </a:extLst>
          </p:cNvPr>
          <p:cNvCxnSpPr>
            <a:endCxn id="34" idx="0"/>
          </p:cNvCxnSpPr>
          <p:nvPr/>
        </p:nvCxnSpPr>
        <p:spPr>
          <a:xfrm rot="16200000" flipH="1">
            <a:off x="6855637" y="3566337"/>
            <a:ext cx="2189126" cy="1346199"/>
          </a:xfrm>
          <a:prstGeom prst="bentConnector3">
            <a:avLst>
              <a:gd name="adj1" fmla="val -184"/>
            </a:avLst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49">
            <a:extLst>
              <a:ext uri="{FF2B5EF4-FFF2-40B4-BE49-F238E27FC236}">
                <a16:creationId xmlns:a16="http://schemas.microsoft.com/office/drawing/2014/main" id="{97CBDF86-F703-F241-9848-BB59D3F67DEF}"/>
              </a:ext>
            </a:extLst>
          </p:cNvPr>
          <p:cNvCxnSpPr>
            <a:cxnSpLocks/>
            <a:stCxn id="20" idx="3"/>
            <a:endCxn id="40" idx="0"/>
          </p:cNvCxnSpPr>
          <p:nvPr/>
        </p:nvCxnSpPr>
        <p:spPr>
          <a:xfrm>
            <a:off x="5715000" y="3966788"/>
            <a:ext cx="711200" cy="627356"/>
          </a:xfrm>
          <a:prstGeom prst="bentConnector2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42DBF504-049C-E542-9C24-6E2ABEC23025}"/>
              </a:ext>
            </a:extLst>
          </p:cNvPr>
          <p:cNvCxnSpPr>
            <a:cxnSpLocks/>
            <a:stCxn id="40" idx="2"/>
            <a:endCxn id="34" idx="2"/>
          </p:cNvCxnSpPr>
          <p:nvPr/>
        </p:nvCxnSpPr>
        <p:spPr>
          <a:xfrm rot="16200000" flipH="1">
            <a:off x="7114980" y="4282880"/>
            <a:ext cx="590940" cy="1968500"/>
          </a:xfrm>
          <a:prstGeom prst="bentConnector2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82282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3353" y="1498937"/>
            <a:ext cx="492759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def </a:t>
            </a:r>
            <a:r>
              <a:rPr lang="en-US" b="1" dirty="0" err="1">
                <a:solidFill>
                  <a:srgbClr val="FFFFFF"/>
                </a:solidFill>
                <a:latin typeface="Courier New"/>
                <a:cs typeface="Courier New"/>
              </a:rPr>
              <a:t>is_it_xmas</a:t>
            </a:r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?(month, day)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if month == 12 &amp;&amp; day == 25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    return true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else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    return false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end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end </a:t>
            </a: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76225" y="219075"/>
            <a:ext cx="85756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Define a test suite that provides </a:t>
            </a:r>
            <a:r>
              <a:rPr kumimoji="0" lang="en-US" sz="2800" b="0" i="0" u="sng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branch coverage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4945059" y="2133600"/>
            <a:ext cx="40655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if month == 12 &amp;&amp; day == 25</a:t>
            </a: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return true</a:t>
            </a: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else</a:t>
            </a: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return false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506411" y="4343400"/>
          <a:ext cx="4065589" cy="2286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59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9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65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input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expected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month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day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CC0099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8" name="Rectangle 17"/>
          <p:cNvSpPr/>
          <p:nvPr/>
        </p:nvSpPr>
        <p:spPr>
          <a:xfrm>
            <a:off x="4945059" y="2126934"/>
            <a:ext cx="3949697" cy="390584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486400" y="2956116"/>
            <a:ext cx="1790701" cy="377516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45059" y="3778030"/>
            <a:ext cx="769941" cy="377516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cxnSp>
        <p:nvCxnSpPr>
          <p:cNvPr id="22" name="Straight Arrow Connector 21"/>
          <p:cNvCxnSpPr>
            <a:cxnSpLocks/>
          </p:cNvCxnSpPr>
          <p:nvPr/>
        </p:nvCxnSpPr>
        <p:spPr>
          <a:xfrm flipH="1">
            <a:off x="5215255" y="2524184"/>
            <a:ext cx="1" cy="121633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cxnSpLocks/>
            <a:endCxn id="19" idx="0"/>
          </p:cNvCxnSpPr>
          <p:nvPr/>
        </p:nvCxnSpPr>
        <p:spPr>
          <a:xfrm>
            <a:off x="6381751" y="2522324"/>
            <a:ext cx="0" cy="43379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381750" y="2520931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40FF"/>
                </a:solidFill>
                <a:latin typeface="Arial"/>
                <a:cs typeface="Arial"/>
              </a:rPr>
              <a:t>true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77055" y="2869664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FF40FF"/>
                </a:solidFill>
                <a:latin typeface="Arial"/>
                <a:cs typeface="Arial"/>
              </a:rPr>
              <a:t>false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067935" y="1375390"/>
            <a:ext cx="320040" cy="751544"/>
            <a:chOff x="2164322" y="2393389"/>
            <a:chExt cx="320040" cy="751544"/>
          </a:xfrm>
        </p:grpSpPr>
        <p:sp>
          <p:nvSpPr>
            <p:cNvPr id="21" name="Oval 20"/>
            <p:cNvSpPr/>
            <p:nvPr/>
          </p:nvSpPr>
          <p:spPr>
            <a:xfrm>
              <a:off x="2164322" y="2393389"/>
              <a:ext cx="320040" cy="3200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Arrow Connector 23"/>
            <p:cNvCxnSpPr>
              <a:cxnSpLocks/>
            </p:cNvCxnSpPr>
            <p:nvPr/>
          </p:nvCxnSpPr>
          <p:spPr>
            <a:xfrm>
              <a:off x="2311642" y="2678002"/>
              <a:ext cx="0" cy="466931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8394700" y="5334000"/>
            <a:ext cx="457200" cy="457200"/>
            <a:chOff x="5715000" y="5117277"/>
            <a:chExt cx="457200" cy="457200"/>
          </a:xfrm>
          <a:solidFill>
            <a:schemeClr val="bg1"/>
          </a:solidFill>
        </p:grpSpPr>
        <p:sp>
          <p:nvSpPr>
            <p:cNvPr id="34" name="Oval 33"/>
            <p:cNvSpPr/>
            <p:nvPr/>
          </p:nvSpPr>
          <p:spPr>
            <a:xfrm>
              <a:off x="5715000" y="5117277"/>
              <a:ext cx="457200" cy="457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5791989" y="5187428"/>
              <a:ext cx="303222" cy="303222"/>
            </a:xfrm>
            <a:prstGeom prst="ellips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7182904C-4A83-6949-B956-84C0B9D98EFF}"/>
              </a:ext>
            </a:extLst>
          </p:cNvPr>
          <p:cNvSpPr/>
          <p:nvPr/>
        </p:nvSpPr>
        <p:spPr>
          <a:xfrm>
            <a:off x="5486400" y="4594144"/>
            <a:ext cx="1879600" cy="377516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cxnSp>
        <p:nvCxnSpPr>
          <p:cNvPr id="48" name="Elbow Connector 47">
            <a:extLst>
              <a:ext uri="{FF2B5EF4-FFF2-40B4-BE49-F238E27FC236}">
                <a16:creationId xmlns:a16="http://schemas.microsoft.com/office/drawing/2014/main" id="{C3F522F1-F5E6-B143-9ECD-41E6198C83BA}"/>
              </a:ext>
            </a:extLst>
          </p:cNvPr>
          <p:cNvCxnSpPr>
            <a:endCxn id="34" idx="0"/>
          </p:cNvCxnSpPr>
          <p:nvPr/>
        </p:nvCxnSpPr>
        <p:spPr>
          <a:xfrm rot="16200000" flipH="1">
            <a:off x="6855637" y="3566337"/>
            <a:ext cx="2189126" cy="1346199"/>
          </a:xfrm>
          <a:prstGeom prst="bentConnector3">
            <a:avLst>
              <a:gd name="adj1" fmla="val -184"/>
            </a:avLst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49">
            <a:extLst>
              <a:ext uri="{FF2B5EF4-FFF2-40B4-BE49-F238E27FC236}">
                <a16:creationId xmlns:a16="http://schemas.microsoft.com/office/drawing/2014/main" id="{97CBDF86-F703-F241-9848-BB59D3F67DEF}"/>
              </a:ext>
            </a:extLst>
          </p:cNvPr>
          <p:cNvCxnSpPr>
            <a:cxnSpLocks/>
            <a:stCxn id="20" idx="3"/>
            <a:endCxn id="40" idx="0"/>
          </p:cNvCxnSpPr>
          <p:nvPr/>
        </p:nvCxnSpPr>
        <p:spPr>
          <a:xfrm>
            <a:off x="5715000" y="3966788"/>
            <a:ext cx="711200" cy="627356"/>
          </a:xfrm>
          <a:prstGeom prst="bentConnector2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42DBF504-049C-E542-9C24-6E2ABEC23025}"/>
              </a:ext>
            </a:extLst>
          </p:cNvPr>
          <p:cNvCxnSpPr>
            <a:cxnSpLocks/>
            <a:stCxn id="40" idx="2"/>
            <a:endCxn id="34" idx="2"/>
          </p:cNvCxnSpPr>
          <p:nvPr/>
        </p:nvCxnSpPr>
        <p:spPr>
          <a:xfrm rot="16200000" flipH="1">
            <a:off x="7114980" y="4282880"/>
            <a:ext cx="590940" cy="1968500"/>
          </a:xfrm>
          <a:prstGeom prst="bentConnector2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186B3E4-F314-9D48-B2FB-8F1BF6F75B99}"/>
              </a:ext>
            </a:extLst>
          </p:cNvPr>
          <p:cNvSpPr txBox="1"/>
          <p:nvPr/>
        </p:nvSpPr>
        <p:spPr>
          <a:xfrm>
            <a:off x="5241925" y="5867400"/>
            <a:ext cx="35626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40FF"/>
                </a:solidFill>
              </a:rPr>
              <a:t>Goal: Cover the true/false branches</a:t>
            </a:r>
          </a:p>
        </p:txBody>
      </p:sp>
    </p:spTree>
    <p:extLst>
      <p:ext uri="{BB962C8B-B14F-4D97-AF65-F5344CB8AC3E}">
        <p14:creationId xmlns:p14="http://schemas.microsoft.com/office/powerpoint/2010/main" val="74969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3353" y="1498937"/>
            <a:ext cx="492759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def </a:t>
            </a:r>
            <a:r>
              <a:rPr lang="en-US" b="1" dirty="0" err="1">
                <a:solidFill>
                  <a:srgbClr val="FFFFFF"/>
                </a:solidFill>
                <a:latin typeface="Courier New"/>
                <a:cs typeface="Courier New"/>
              </a:rPr>
              <a:t>is_it_xmas</a:t>
            </a:r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?(month, day)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if month == 12 &amp;&amp; day == 25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    return true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else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    return false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end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end </a:t>
            </a: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76225" y="219075"/>
            <a:ext cx="85756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Define a test suite that provides </a:t>
            </a:r>
            <a:r>
              <a:rPr kumimoji="0" lang="en-US" sz="2800" b="0" i="0" u="sng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branch coverage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4945059" y="2133600"/>
            <a:ext cx="40655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if month == 12 &amp;&amp; day == 25</a:t>
            </a: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return true</a:t>
            </a: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else</a:t>
            </a: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return false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506411" y="4343400"/>
          <a:ext cx="4065589" cy="2286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59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9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65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input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expected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month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day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CC0099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40FF"/>
                          </a:solidFill>
                        </a:rPr>
                        <a:t>12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40FF"/>
                          </a:solidFill>
                        </a:rPr>
                        <a:t>25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40FF"/>
                          </a:solidFill>
                        </a:rPr>
                        <a:t>true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8" name="Rectangle 17"/>
          <p:cNvSpPr/>
          <p:nvPr/>
        </p:nvSpPr>
        <p:spPr>
          <a:xfrm>
            <a:off x="4945059" y="2126934"/>
            <a:ext cx="3949697" cy="390584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486400" y="2956116"/>
            <a:ext cx="1790701" cy="377516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45059" y="3778030"/>
            <a:ext cx="769941" cy="377516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cxnSp>
        <p:nvCxnSpPr>
          <p:cNvPr id="22" name="Straight Arrow Connector 21"/>
          <p:cNvCxnSpPr>
            <a:cxnSpLocks/>
          </p:cNvCxnSpPr>
          <p:nvPr/>
        </p:nvCxnSpPr>
        <p:spPr>
          <a:xfrm flipH="1">
            <a:off x="5215255" y="2524184"/>
            <a:ext cx="1" cy="121633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cxnSpLocks/>
            <a:endCxn id="19" idx="0"/>
          </p:cNvCxnSpPr>
          <p:nvPr/>
        </p:nvCxnSpPr>
        <p:spPr>
          <a:xfrm>
            <a:off x="6381751" y="2522324"/>
            <a:ext cx="0" cy="43379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381750" y="2520931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40FF"/>
                </a:solidFill>
                <a:latin typeface="Arial"/>
                <a:cs typeface="Arial"/>
              </a:rPr>
              <a:t>true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77055" y="2869664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FF40FF"/>
                </a:solidFill>
                <a:latin typeface="Arial"/>
                <a:cs typeface="Arial"/>
              </a:rPr>
              <a:t>false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067935" y="1375390"/>
            <a:ext cx="320040" cy="751544"/>
            <a:chOff x="2164322" y="2393389"/>
            <a:chExt cx="320040" cy="751544"/>
          </a:xfrm>
        </p:grpSpPr>
        <p:sp>
          <p:nvSpPr>
            <p:cNvPr id="21" name="Oval 20"/>
            <p:cNvSpPr/>
            <p:nvPr/>
          </p:nvSpPr>
          <p:spPr>
            <a:xfrm>
              <a:off x="2164322" y="2393389"/>
              <a:ext cx="320040" cy="3200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Arrow Connector 23"/>
            <p:cNvCxnSpPr>
              <a:cxnSpLocks/>
            </p:cNvCxnSpPr>
            <p:nvPr/>
          </p:nvCxnSpPr>
          <p:spPr>
            <a:xfrm>
              <a:off x="2311642" y="2678002"/>
              <a:ext cx="0" cy="466931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8394700" y="5334000"/>
            <a:ext cx="457200" cy="457200"/>
            <a:chOff x="5715000" y="5117277"/>
            <a:chExt cx="457200" cy="457200"/>
          </a:xfrm>
          <a:solidFill>
            <a:schemeClr val="bg1"/>
          </a:solidFill>
        </p:grpSpPr>
        <p:sp>
          <p:nvSpPr>
            <p:cNvPr id="34" name="Oval 33"/>
            <p:cNvSpPr/>
            <p:nvPr/>
          </p:nvSpPr>
          <p:spPr>
            <a:xfrm>
              <a:off x="5715000" y="5117277"/>
              <a:ext cx="457200" cy="457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5791989" y="5187428"/>
              <a:ext cx="303222" cy="303222"/>
            </a:xfrm>
            <a:prstGeom prst="ellips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7182904C-4A83-6949-B956-84C0B9D98EFF}"/>
              </a:ext>
            </a:extLst>
          </p:cNvPr>
          <p:cNvSpPr/>
          <p:nvPr/>
        </p:nvSpPr>
        <p:spPr>
          <a:xfrm>
            <a:off x="5486400" y="4594144"/>
            <a:ext cx="1879600" cy="377516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cxnSp>
        <p:nvCxnSpPr>
          <p:cNvPr id="48" name="Elbow Connector 47">
            <a:extLst>
              <a:ext uri="{FF2B5EF4-FFF2-40B4-BE49-F238E27FC236}">
                <a16:creationId xmlns:a16="http://schemas.microsoft.com/office/drawing/2014/main" id="{C3F522F1-F5E6-B143-9ECD-41E6198C83BA}"/>
              </a:ext>
            </a:extLst>
          </p:cNvPr>
          <p:cNvCxnSpPr>
            <a:endCxn id="34" idx="0"/>
          </p:cNvCxnSpPr>
          <p:nvPr/>
        </p:nvCxnSpPr>
        <p:spPr>
          <a:xfrm rot="16200000" flipH="1">
            <a:off x="6855637" y="3566337"/>
            <a:ext cx="2189126" cy="1346199"/>
          </a:xfrm>
          <a:prstGeom prst="bentConnector3">
            <a:avLst>
              <a:gd name="adj1" fmla="val -184"/>
            </a:avLst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49">
            <a:extLst>
              <a:ext uri="{FF2B5EF4-FFF2-40B4-BE49-F238E27FC236}">
                <a16:creationId xmlns:a16="http://schemas.microsoft.com/office/drawing/2014/main" id="{97CBDF86-F703-F241-9848-BB59D3F67DEF}"/>
              </a:ext>
            </a:extLst>
          </p:cNvPr>
          <p:cNvCxnSpPr>
            <a:cxnSpLocks/>
            <a:stCxn id="20" idx="3"/>
            <a:endCxn id="40" idx="0"/>
          </p:cNvCxnSpPr>
          <p:nvPr/>
        </p:nvCxnSpPr>
        <p:spPr>
          <a:xfrm>
            <a:off x="5715000" y="3966788"/>
            <a:ext cx="711200" cy="627356"/>
          </a:xfrm>
          <a:prstGeom prst="bentConnector2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42DBF504-049C-E542-9C24-6E2ABEC23025}"/>
              </a:ext>
            </a:extLst>
          </p:cNvPr>
          <p:cNvCxnSpPr>
            <a:cxnSpLocks/>
            <a:stCxn id="40" idx="2"/>
            <a:endCxn id="34" idx="2"/>
          </p:cNvCxnSpPr>
          <p:nvPr/>
        </p:nvCxnSpPr>
        <p:spPr>
          <a:xfrm rot="16200000" flipH="1">
            <a:off x="7114980" y="4282880"/>
            <a:ext cx="590940" cy="1968500"/>
          </a:xfrm>
          <a:prstGeom prst="bentConnector2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DF6C5E0D-384A-A849-8EE9-1EE9F9B8655B}"/>
              </a:ext>
            </a:extLst>
          </p:cNvPr>
          <p:cNvSpPr/>
          <p:nvPr/>
        </p:nvSpPr>
        <p:spPr>
          <a:xfrm>
            <a:off x="6846097" y="2395285"/>
            <a:ext cx="48895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FA79"/>
                </a:solidFill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7141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3353" y="1498937"/>
            <a:ext cx="492759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def </a:t>
            </a:r>
            <a:r>
              <a:rPr lang="en-US" b="1" dirty="0" err="1">
                <a:solidFill>
                  <a:srgbClr val="FFFFFF"/>
                </a:solidFill>
                <a:latin typeface="Courier New"/>
                <a:cs typeface="Courier New"/>
              </a:rPr>
              <a:t>is_it_xmas</a:t>
            </a:r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?(month, day)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if month == 12 &amp;&amp; day == 25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    return true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else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    return false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end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end </a:t>
            </a: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76225" y="219075"/>
            <a:ext cx="85756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Define a test suite that provides </a:t>
            </a:r>
            <a:r>
              <a:rPr kumimoji="0" lang="en-US" sz="2800" b="0" i="0" u="sng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branch coverage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4945059" y="2133600"/>
            <a:ext cx="40655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if month == 12 &amp;&amp; day == 25</a:t>
            </a: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return true</a:t>
            </a: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else</a:t>
            </a: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return false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506411" y="4343400"/>
          <a:ext cx="4065589" cy="2286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59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9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65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input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expected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month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day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CC0099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12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25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true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40FF"/>
                          </a:solidFill>
                        </a:rPr>
                        <a:t>1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40FF"/>
                          </a:solidFill>
                        </a:rPr>
                        <a:t>1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40FF"/>
                          </a:solidFill>
                        </a:rPr>
                        <a:t>false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8" name="Rectangle 17"/>
          <p:cNvSpPr/>
          <p:nvPr/>
        </p:nvSpPr>
        <p:spPr>
          <a:xfrm>
            <a:off x="4945059" y="2126934"/>
            <a:ext cx="3949697" cy="390584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486400" y="2956116"/>
            <a:ext cx="1790701" cy="377516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45059" y="3778030"/>
            <a:ext cx="769941" cy="377516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cxnSp>
        <p:nvCxnSpPr>
          <p:cNvPr id="22" name="Straight Arrow Connector 21"/>
          <p:cNvCxnSpPr>
            <a:cxnSpLocks/>
          </p:cNvCxnSpPr>
          <p:nvPr/>
        </p:nvCxnSpPr>
        <p:spPr>
          <a:xfrm flipH="1">
            <a:off x="5215255" y="2524184"/>
            <a:ext cx="1" cy="121633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cxnSpLocks/>
            <a:endCxn id="19" idx="0"/>
          </p:cNvCxnSpPr>
          <p:nvPr/>
        </p:nvCxnSpPr>
        <p:spPr>
          <a:xfrm>
            <a:off x="6381751" y="2522324"/>
            <a:ext cx="0" cy="43379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381750" y="2520931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40FF"/>
                </a:solidFill>
                <a:latin typeface="Arial"/>
                <a:cs typeface="Arial"/>
              </a:rPr>
              <a:t>true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77055" y="2869664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FF40FF"/>
                </a:solidFill>
                <a:latin typeface="Arial"/>
                <a:cs typeface="Arial"/>
              </a:rPr>
              <a:t>false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067935" y="1375390"/>
            <a:ext cx="320040" cy="751544"/>
            <a:chOff x="2164322" y="2393389"/>
            <a:chExt cx="320040" cy="751544"/>
          </a:xfrm>
        </p:grpSpPr>
        <p:sp>
          <p:nvSpPr>
            <p:cNvPr id="21" name="Oval 20"/>
            <p:cNvSpPr/>
            <p:nvPr/>
          </p:nvSpPr>
          <p:spPr>
            <a:xfrm>
              <a:off x="2164322" y="2393389"/>
              <a:ext cx="320040" cy="3200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Arrow Connector 23"/>
            <p:cNvCxnSpPr>
              <a:cxnSpLocks/>
            </p:cNvCxnSpPr>
            <p:nvPr/>
          </p:nvCxnSpPr>
          <p:spPr>
            <a:xfrm>
              <a:off x="2311642" y="2678002"/>
              <a:ext cx="0" cy="466931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8394700" y="5334000"/>
            <a:ext cx="457200" cy="457200"/>
            <a:chOff x="5715000" y="5117277"/>
            <a:chExt cx="457200" cy="457200"/>
          </a:xfrm>
          <a:solidFill>
            <a:schemeClr val="bg1"/>
          </a:solidFill>
        </p:grpSpPr>
        <p:sp>
          <p:nvSpPr>
            <p:cNvPr id="34" name="Oval 33"/>
            <p:cNvSpPr/>
            <p:nvPr/>
          </p:nvSpPr>
          <p:spPr>
            <a:xfrm>
              <a:off x="5715000" y="5117277"/>
              <a:ext cx="457200" cy="457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5791989" y="5187428"/>
              <a:ext cx="303222" cy="303222"/>
            </a:xfrm>
            <a:prstGeom prst="ellips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7182904C-4A83-6949-B956-84C0B9D98EFF}"/>
              </a:ext>
            </a:extLst>
          </p:cNvPr>
          <p:cNvSpPr/>
          <p:nvPr/>
        </p:nvSpPr>
        <p:spPr>
          <a:xfrm>
            <a:off x="5486400" y="4594144"/>
            <a:ext cx="1879600" cy="377516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cxnSp>
        <p:nvCxnSpPr>
          <p:cNvPr id="48" name="Elbow Connector 47">
            <a:extLst>
              <a:ext uri="{FF2B5EF4-FFF2-40B4-BE49-F238E27FC236}">
                <a16:creationId xmlns:a16="http://schemas.microsoft.com/office/drawing/2014/main" id="{C3F522F1-F5E6-B143-9ECD-41E6198C83BA}"/>
              </a:ext>
            </a:extLst>
          </p:cNvPr>
          <p:cNvCxnSpPr>
            <a:endCxn id="34" idx="0"/>
          </p:cNvCxnSpPr>
          <p:nvPr/>
        </p:nvCxnSpPr>
        <p:spPr>
          <a:xfrm rot="16200000" flipH="1">
            <a:off x="6855637" y="3566337"/>
            <a:ext cx="2189126" cy="1346199"/>
          </a:xfrm>
          <a:prstGeom prst="bentConnector3">
            <a:avLst>
              <a:gd name="adj1" fmla="val -184"/>
            </a:avLst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49">
            <a:extLst>
              <a:ext uri="{FF2B5EF4-FFF2-40B4-BE49-F238E27FC236}">
                <a16:creationId xmlns:a16="http://schemas.microsoft.com/office/drawing/2014/main" id="{97CBDF86-F703-F241-9848-BB59D3F67DEF}"/>
              </a:ext>
            </a:extLst>
          </p:cNvPr>
          <p:cNvCxnSpPr>
            <a:cxnSpLocks/>
            <a:stCxn id="20" idx="3"/>
            <a:endCxn id="40" idx="0"/>
          </p:cNvCxnSpPr>
          <p:nvPr/>
        </p:nvCxnSpPr>
        <p:spPr>
          <a:xfrm>
            <a:off x="5715000" y="3966788"/>
            <a:ext cx="711200" cy="627356"/>
          </a:xfrm>
          <a:prstGeom prst="bentConnector2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42DBF504-049C-E542-9C24-6E2ABEC23025}"/>
              </a:ext>
            </a:extLst>
          </p:cNvPr>
          <p:cNvCxnSpPr>
            <a:cxnSpLocks/>
            <a:stCxn id="40" idx="2"/>
            <a:endCxn id="34" idx="2"/>
          </p:cNvCxnSpPr>
          <p:nvPr/>
        </p:nvCxnSpPr>
        <p:spPr>
          <a:xfrm rot="16200000" flipH="1">
            <a:off x="7114980" y="4282880"/>
            <a:ext cx="590940" cy="1968500"/>
          </a:xfrm>
          <a:prstGeom prst="bentConnector2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5EE49CBB-4CA6-2543-97B4-B647D49BF2DA}"/>
              </a:ext>
            </a:extLst>
          </p:cNvPr>
          <p:cNvSpPr/>
          <p:nvPr/>
        </p:nvSpPr>
        <p:spPr>
          <a:xfrm>
            <a:off x="5029200" y="2743200"/>
            <a:ext cx="48895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FA79"/>
                </a:solidFill>
              </a:rPr>
              <a:t>✓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1A3E671-1B02-8047-9184-8C758F112D91}"/>
              </a:ext>
            </a:extLst>
          </p:cNvPr>
          <p:cNvSpPr/>
          <p:nvPr/>
        </p:nvSpPr>
        <p:spPr>
          <a:xfrm>
            <a:off x="6846097" y="2395285"/>
            <a:ext cx="48895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FA79"/>
                </a:solidFill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65060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3353" y="1498937"/>
            <a:ext cx="492759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def </a:t>
            </a:r>
            <a:r>
              <a:rPr lang="en-US" b="1" dirty="0" err="1">
                <a:solidFill>
                  <a:srgbClr val="FFFFFF"/>
                </a:solidFill>
                <a:latin typeface="Courier New"/>
                <a:cs typeface="Courier New"/>
              </a:rPr>
              <a:t>is_it_xmas</a:t>
            </a:r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?(month, day)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if month == 12 &amp;&amp; day == 25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    return true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else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    return false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end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end </a:t>
            </a: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76225" y="219075"/>
            <a:ext cx="85756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Define a test suite that provides </a:t>
            </a:r>
            <a:r>
              <a:rPr kumimoji="0" lang="en-US" sz="2800" b="0" i="0" u="sng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branch coverage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4945059" y="2133600"/>
            <a:ext cx="40655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if month == 12 &amp;&amp; day == 25</a:t>
            </a: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return true</a:t>
            </a: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else</a:t>
            </a: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return false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506411" y="4343400"/>
          <a:ext cx="4065589" cy="2286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59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9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65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input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expected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month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day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CC0099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12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25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true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false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8" name="Rectangle 17"/>
          <p:cNvSpPr/>
          <p:nvPr/>
        </p:nvSpPr>
        <p:spPr>
          <a:xfrm>
            <a:off x="4945059" y="2126934"/>
            <a:ext cx="3949697" cy="390584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486400" y="2956116"/>
            <a:ext cx="1790701" cy="377516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45059" y="3778030"/>
            <a:ext cx="769941" cy="377516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cxnSp>
        <p:nvCxnSpPr>
          <p:cNvPr id="22" name="Straight Arrow Connector 21"/>
          <p:cNvCxnSpPr>
            <a:cxnSpLocks/>
          </p:cNvCxnSpPr>
          <p:nvPr/>
        </p:nvCxnSpPr>
        <p:spPr>
          <a:xfrm flipH="1">
            <a:off x="5215255" y="2524184"/>
            <a:ext cx="1" cy="121633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cxnSpLocks/>
            <a:endCxn id="19" idx="0"/>
          </p:cNvCxnSpPr>
          <p:nvPr/>
        </p:nvCxnSpPr>
        <p:spPr>
          <a:xfrm>
            <a:off x="6381751" y="2522324"/>
            <a:ext cx="0" cy="43379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381750" y="2520931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40FF"/>
                </a:solidFill>
                <a:latin typeface="Arial"/>
                <a:cs typeface="Arial"/>
              </a:rPr>
              <a:t>true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77055" y="2869664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FF40FF"/>
                </a:solidFill>
                <a:latin typeface="Arial"/>
                <a:cs typeface="Arial"/>
              </a:rPr>
              <a:t>false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067935" y="1375390"/>
            <a:ext cx="320040" cy="751544"/>
            <a:chOff x="2164322" y="2393389"/>
            <a:chExt cx="320040" cy="751544"/>
          </a:xfrm>
        </p:grpSpPr>
        <p:sp>
          <p:nvSpPr>
            <p:cNvPr id="21" name="Oval 20"/>
            <p:cNvSpPr/>
            <p:nvPr/>
          </p:nvSpPr>
          <p:spPr>
            <a:xfrm>
              <a:off x="2164322" y="2393389"/>
              <a:ext cx="320040" cy="3200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Arrow Connector 23"/>
            <p:cNvCxnSpPr>
              <a:cxnSpLocks/>
            </p:cNvCxnSpPr>
            <p:nvPr/>
          </p:nvCxnSpPr>
          <p:spPr>
            <a:xfrm>
              <a:off x="2311642" y="2678002"/>
              <a:ext cx="0" cy="466931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8394700" y="5334000"/>
            <a:ext cx="457200" cy="457200"/>
            <a:chOff x="5715000" y="5117277"/>
            <a:chExt cx="457200" cy="457200"/>
          </a:xfrm>
          <a:solidFill>
            <a:schemeClr val="bg1"/>
          </a:solidFill>
        </p:grpSpPr>
        <p:sp>
          <p:nvSpPr>
            <p:cNvPr id="34" name="Oval 33"/>
            <p:cNvSpPr/>
            <p:nvPr/>
          </p:nvSpPr>
          <p:spPr>
            <a:xfrm>
              <a:off x="5715000" y="5117277"/>
              <a:ext cx="457200" cy="457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5791989" y="5187428"/>
              <a:ext cx="303222" cy="303222"/>
            </a:xfrm>
            <a:prstGeom prst="ellips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7182904C-4A83-6949-B956-84C0B9D98EFF}"/>
              </a:ext>
            </a:extLst>
          </p:cNvPr>
          <p:cNvSpPr/>
          <p:nvPr/>
        </p:nvSpPr>
        <p:spPr>
          <a:xfrm>
            <a:off x="5486400" y="4594144"/>
            <a:ext cx="1879600" cy="377516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cxnSp>
        <p:nvCxnSpPr>
          <p:cNvPr id="48" name="Elbow Connector 47">
            <a:extLst>
              <a:ext uri="{FF2B5EF4-FFF2-40B4-BE49-F238E27FC236}">
                <a16:creationId xmlns:a16="http://schemas.microsoft.com/office/drawing/2014/main" id="{C3F522F1-F5E6-B143-9ECD-41E6198C83BA}"/>
              </a:ext>
            </a:extLst>
          </p:cNvPr>
          <p:cNvCxnSpPr>
            <a:endCxn id="34" idx="0"/>
          </p:cNvCxnSpPr>
          <p:nvPr/>
        </p:nvCxnSpPr>
        <p:spPr>
          <a:xfrm rot="16200000" flipH="1">
            <a:off x="6855637" y="3566337"/>
            <a:ext cx="2189126" cy="1346199"/>
          </a:xfrm>
          <a:prstGeom prst="bentConnector3">
            <a:avLst>
              <a:gd name="adj1" fmla="val -184"/>
            </a:avLst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49">
            <a:extLst>
              <a:ext uri="{FF2B5EF4-FFF2-40B4-BE49-F238E27FC236}">
                <a16:creationId xmlns:a16="http://schemas.microsoft.com/office/drawing/2014/main" id="{97CBDF86-F703-F241-9848-BB59D3F67DEF}"/>
              </a:ext>
            </a:extLst>
          </p:cNvPr>
          <p:cNvCxnSpPr>
            <a:cxnSpLocks/>
            <a:stCxn id="20" idx="3"/>
            <a:endCxn id="40" idx="0"/>
          </p:cNvCxnSpPr>
          <p:nvPr/>
        </p:nvCxnSpPr>
        <p:spPr>
          <a:xfrm>
            <a:off x="5715000" y="3966788"/>
            <a:ext cx="711200" cy="627356"/>
          </a:xfrm>
          <a:prstGeom prst="bentConnector2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42DBF504-049C-E542-9C24-6E2ABEC23025}"/>
              </a:ext>
            </a:extLst>
          </p:cNvPr>
          <p:cNvCxnSpPr>
            <a:cxnSpLocks/>
            <a:stCxn id="40" idx="2"/>
            <a:endCxn id="34" idx="2"/>
          </p:cNvCxnSpPr>
          <p:nvPr/>
        </p:nvCxnSpPr>
        <p:spPr>
          <a:xfrm rot="16200000" flipH="1">
            <a:off x="7114980" y="4282880"/>
            <a:ext cx="590940" cy="1968500"/>
          </a:xfrm>
          <a:prstGeom prst="bentConnector2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0B7941E-F35D-DA46-9C80-69231C191421}"/>
              </a:ext>
            </a:extLst>
          </p:cNvPr>
          <p:cNvSpPr txBox="1"/>
          <p:nvPr/>
        </p:nvSpPr>
        <p:spPr>
          <a:xfrm>
            <a:off x="5486400" y="5867400"/>
            <a:ext cx="30895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40FF"/>
                </a:solidFill>
              </a:rPr>
              <a:t>Now we have branch coverage!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67E9A8-A029-634A-8A04-D4E113BB68B8}"/>
              </a:ext>
            </a:extLst>
          </p:cNvPr>
          <p:cNvSpPr/>
          <p:nvPr/>
        </p:nvSpPr>
        <p:spPr>
          <a:xfrm>
            <a:off x="5029200" y="2743200"/>
            <a:ext cx="48895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FA79"/>
                </a:solidFill>
              </a:rPr>
              <a:t>✓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44536C0-5144-B143-8069-E39C40F053DE}"/>
              </a:ext>
            </a:extLst>
          </p:cNvPr>
          <p:cNvSpPr/>
          <p:nvPr/>
        </p:nvSpPr>
        <p:spPr>
          <a:xfrm>
            <a:off x="6846097" y="2395285"/>
            <a:ext cx="48895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FA79"/>
                </a:solidFill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345910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500" dirty="0"/>
              <a:t>Code Coverage Levels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3810000"/>
            <a:ext cx="3429000" cy="914400"/>
          </a:xfrm>
          <a:prstGeom prst="rect">
            <a:avLst/>
          </a:prstGeom>
          <a:solidFill>
            <a:srgbClr val="AC27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  <a:solidFill>
                <a:srgbClr val="CC0099"/>
              </a:solidFill>
            </a:endParaRPr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3"/>
          </a:xfrm>
        </p:spPr>
        <p:txBody>
          <a:bodyPr/>
          <a:lstStyle/>
          <a:p>
            <a:r>
              <a:rPr lang="en-US" dirty="0"/>
              <a:t>Statement coverage</a:t>
            </a:r>
          </a:p>
          <a:p>
            <a:endParaRPr lang="en-US" dirty="0"/>
          </a:p>
          <a:p>
            <a:r>
              <a:rPr lang="en-US" dirty="0"/>
              <a:t>Branch coverage</a:t>
            </a:r>
          </a:p>
          <a:p>
            <a:endParaRPr lang="en-US" dirty="0"/>
          </a:p>
          <a:p>
            <a:r>
              <a:rPr lang="en-US" dirty="0"/>
              <a:t>Path coverage</a:t>
            </a:r>
          </a:p>
        </p:txBody>
      </p:sp>
    </p:spTree>
    <p:extLst>
      <p:ext uri="{BB962C8B-B14F-4D97-AF65-F5344CB8AC3E}">
        <p14:creationId xmlns:p14="http://schemas.microsoft.com/office/powerpoint/2010/main" val="14555068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Path Coverage</a:t>
            </a:r>
          </a:p>
        </p:txBody>
      </p:sp>
      <p:sp>
        <p:nvSpPr>
          <p:cNvPr id="2765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Set of test cases such that…</a:t>
            </a:r>
            <a:br>
              <a:rPr lang="en-US">
                <a:latin typeface="Calibri" charset="0"/>
              </a:rPr>
            </a:br>
            <a:br>
              <a:rPr lang="en-US">
                <a:latin typeface="Calibri" charset="0"/>
              </a:rPr>
            </a:br>
            <a:r>
              <a:rPr lang="en-US">
                <a:latin typeface="Calibri" charset="0"/>
              </a:rPr>
              <a:t>Each possible path through a program’s control flow graph is taken at least once</a:t>
            </a:r>
          </a:p>
          <a:p>
            <a:pPr eaLnBrk="1" hangingPunct="1"/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821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Code Coverage Levels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2437"/>
            <a:ext cx="8229600" cy="4525963"/>
          </a:xfrm>
        </p:spPr>
        <p:txBody>
          <a:bodyPr/>
          <a:lstStyle/>
          <a:p>
            <a:r>
              <a:rPr lang="en-US" dirty="0"/>
              <a:t>Statement coverage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(recall 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SimpleCov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r>
              <a:rPr lang="en-US" dirty="0"/>
              <a:t>Branch coverage</a:t>
            </a:r>
          </a:p>
          <a:p>
            <a:r>
              <a:rPr lang="en-US" dirty="0"/>
              <a:t>Path coverage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524000" y="2286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2293376" y="4124980"/>
            <a:ext cx="45572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FF40FF"/>
                </a:solidFill>
              </a:rPr>
              <a:t>To compute these, you need</a:t>
            </a:r>
            <a:r>
              <a:rPr lang="is-IS" sz="2800" dirty="0">
                <a:solidFill>
                  <a:srgbClr val="FF40FF"/>
                </a:solidFill>
              </a:rPr>
              <a:t>…</a:t>
            </a:r>
            <a:endParaRPr lang="en-US" sz="2800" dirty="0">
              <a:solidFill>
                <a:srgbClr val="FF4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782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3353" y="1498937"/>
            <a:ext cx="492759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def </a:t>
            </a:r>
            <a:r>
              <a:rPr lang="en-US" b="1" dirty="0" err="1">
                <a:solidFill>
                  <a:srgbClr val="FFFFFF"/>
                </a:solidFill>
                <a:latin typeface="Courier New"/>
                <a:cs typeface="Courier New"/>
              </a:rPr>
              <a:t>is_it_xmas</a:t>
            </a:r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?(month, day)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if month == 12 &amp;&amp; day == 25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    return true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else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    return false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end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end </a:t>
            </a: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76225" y="219075"/>
            <a:ext cx="85756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Define a test suite that provides </a:t>
            </a:r>
            <a:r>
              <a:rPr kumimoji="0" lang="en-US" sz="2800" b="0" i="0" u="sng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path coverage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4945059" y="2133600"/>
            <a:ext cx="40655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if month == 12 &amp;&amp; day == 25</a:t>
            </a: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return true</a:t>
            </a: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else</a:t>
            </a: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return false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506411" y="4343400"/>
          <a:ext cx="4065589" cy="2286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59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9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65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input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expected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month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day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CC0099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8" name="Rectangle 17"/>
          <p:cNvSpPr/>
          <p:nvPr/>
        </p:nvSpPr>
        <p:spPr>
          <a:xfrm>
            <a:off x="4945059" y="2126934"/>
            <a:ext cx="3949697" cy="390584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486400" y="2956116"/>
            <a:ext cx="1790701" cy="377516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45059" y="3778030"/>
            <a:ext cx="769941" cy="377516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cxnSp>
        <p:nvCxnSpPr>
          <p:cNvPr id="22" name="Straight Arrow Connector 21"/>
          <p:cNvCxnSpPr>
            <a:cxnSpLocks/>
          </p:cNvCxnSpPr>
          <p:nvPr/>
        </p:nvCxnSpPr>
        <p:spPr>
          <a:xfrm flipH="1">
            <a:off x="5215255" y="2524184"/>
            <a:ext cx="1" cy="121633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cxnSpLocks/>
            <a:endCxn id="19" idx="0"/>
          </p:cNvCxnSpPr>
          <p:nvPr/>
        </p:nvCxnSpPr>
        <p:spPr>
          <a:xfrm>
            <a:off x="6381751" y="2522324"/>
            <a:ext cx="0" cy="43379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381750" y="2520931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true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77055" y="2869664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false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067935" y="1375390"/>
            <a:ext cx="320040" cy="751544"/>
            <a:chOff x="2164322" y="2393389"/>
            <a:chExt cx="320040" cy="751544"/>
          </a:xfrm>
        </p:grpSpPr>
        <p:sp>
          <p:nvSpPr>
            <p:cNvPr id="21" name="Oval 20"/>
            <p:cNvSpPr/>
            <p:nvPr/>
          </p:nvSpPr>
          <p:spPr>
            <a:xfrm>
              <a:off x="2164322" y="2393389"/>
              <a:ext cx="320040" cy="3200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Arrow Connector 23"/>
            <p:cNvCxnSpPr>
              <a:cxnSpLocks/>
            </p:cNvCxnSpPr>
            <p:nvPr/>
          </p:nvCxnSpPr>
          <p:spPr>
            <a:xfrm>
              <a:off x="2311642" y="2678002"/>
              <a:ext cx="0" cy="466931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8394700" y="5334000"/>
            <a:ext cx="457200" cy="457200"/>
            <a:chOff x="5715000" y="5117277"/>
            <a:chExt cx="457200" cy="457200"/>
          </a:xfrm>
          <a:solidFill>
            <a:schemeClr val="bg1"/>
          </a:solidFill>
        </p:grpSpPr>
        <p:sp>
          <p:nvSpPr>
            <p:cNvPr id="34" name="Oval 33"/>
            <p:cNvSpPr/>
            <p:nvPr/>
          </p:nvSpPr>
          <p:spPr>
            <a:xfrm>
              <a:off x="5715000" y="5117277"/>
              <a:ext cx="457200" cy="457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5791989" y="5187428"/>
              <a:ext cx="303222" cy="303222"/>
            </a:xfrm>
            <a:prstGeom prst="ellips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7182904C-4A83-6949-B956-84C0B9D98EFF}"/>
              </a:ext>
            </a:extLst>
          </p:cNvPr>
          <p:cNvSpPr/>
          <p:nvPr/>
        </p:nvSpPr>
        <p:spPr>
          <a:xfrm>
            <a:off x="5486400" y="4594144"/>
            <a:ext cx="1879600" cy="377516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cxnSp>
        <p:nvCxnSpPr>
          <p:cNvPr id="48" name="Elbow Connector 47">
            <a:extLst>
              <a:ext uri="{FF2B5EF4-FFF2-40B4-BE49-F238E27FC236}">
                <a16:creationId xmlns:a16="http://schemas.microsoft.com/office/drawing/2014/main" id="{C3F522F1-F5E6-B143-9ECD-41E6198C83BA}"/>
              </a:ext>
            </a:extLst>
          </p:cNvPr>
          <p:cNvCxnSpPr>
            <a:endCxn id="34" idx="0"/>
          </p:cNvCxnSpPr>
          <p:nvPr/>
        </p:nvCxnSpPr>
        <p:spPr>
          <a:xfrm rot="16200000" flipH="1">
            <a:off x="6855637" y="3566337"/>
            <a:ext cx="2189126" cy="1346199"/>
          </a:xfrm>
          <a:prstGeom prst="bentConnector3">
            <a:avLst>
              <a:gd name="adj1" fmla="val -184"/>
            </a:avLst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49">
            <a:extLst>
              <a:ext uri="{FF2B5EF4-FFF2-40B4-BE49-F238E27FC236}">
                <a16:creationId xmlns:a16="http://schemas.microsoft.com/office/drawing/2014/main" id="{97CBDF86-F703-F241-9848-BB59D3F67DEF}"/>
              </a:ext>
            </a:extLst>
          </p:cNvPr>
          <p:cNvCxnSpPr>
            <a:cxnSpLocks/>
            <a:stCxn id="20" idx="3"/>
            <a:endCxn id="40" idx="0"/>
          </p:cNvCxnSpPr>
          <p:nvPr/>
        </p:nvCxnSpPr>
        <p:spPr>
          <a:xfrm>
            <a:off x="5715000" y="3966788"/>
            <a:ext cx="711200" cy="627356"/>
          </a:xfrm>
          <a:prstGeom prst="bentConnector2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42DBF504-049C-E542-9C24-6E2ABEC23025}"/>
              </a:ext>
            </a:extLst>
          </p:cNvPr>
          <p:cNvCxnSpPr>
            <a:cxnSpLocks/>
            <a:stCxn id="40" idx="2"/>
            <a:endCxn id="34" idx="2"/>
          </p:cNvCxnSpPr>
          <p:nvPr/>
        </p:nvCxnSpPr>
        <p:spPr>
          <a:xfrm rot="16200000" flipH="1">
            <a:off x="7114980" y="4282880"/>
            <a:ext cx="590940" cy="1968500"/>
          </a:xfrm>
          <a:prstGeom prst="bentConnector2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42962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3353" y="1498937"/>
            <a:ext cx="492759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def </a:t>
            </a:r>
            <a:r>
              <a:rPr lang="en-US" b="1" dirty="0" err="1">
                <a:solidFill>
                  <a:srgbClr val="FFFFFF"/>
                </a:solidFill>
                <a:latin typeface="Courier New"/>
                <a:cs typeface="Courier New"/>
              </a:rPr>
              <a:t>is_it_xmas</a:t>
            </a:r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?(month, day)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if month == 12 &amp;&amp; day == 25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    return true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else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    return false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end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end </a:t>
            </a: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76225" y="219075"/>
            <a:ext cx="85756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Define a test suite that provides </a:t>
            </a:r>
            <a:r>
              <a:rPr kumimoji="0" lang="en-US" sz="2800" b="0" i="0" u="sng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path coverage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4945059" y="2133600"/>
            <a:ext cx="40655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if month == 12 &amp;&amp; day == 25</a:t>
            </a: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return true</a:t>
            </a: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else</a:t>
            </a: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return false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506411" y="4343400"/>
          <a:ext cx="4065589" cy="2286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59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9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65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input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expected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month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day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CC0099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8" name="Rectangle 17"/>
          <p:cNvSpPr/>
          <p:nvPr/>
        </p:nvSpPr>
        <p:spPr>
          <a:xfrm>
            <a:off x="4945059" y="2126934"/>
            <a:ext cx="3949697" cy="390584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486400" y="2956116"/>
            <a:ext cx="1790701" cy="377516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45059" y="3778030"/>
            <a:ext cx="769941" cy="377516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cxnSp>
        <p:nvCxnSpPr>
          <p:cNvPr id="22" name="Straight Arrow Connector 21"/>
          <p:cNvCxnSpPr>
            <a:cxnSpLocks/>
          </p:cNvCxnSpPr>
          <p:nvPr/>
        </p:nvCxnSpPr>
        <p:spPr>
          <a:xfrm flipH="1">
            <a:off x="5215255" y="2524184"/>
            <a:ext cx="1" cy="121633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cxnSpLocks/>
            <a:endCxn id="19" idx="0"/>
          </p:cNvCxnSpPr>
          <p:nvPr/>
        </p:nvCxnSpPr>
        <p:spPr>
          <a:xfrm>
            <a:off x="6381751" y="2522324"/>
            <a:ext cx="0" cy="43379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381750" y="2520931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true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77055" y="2869664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false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067935" y="1375390"/>
            <a:ext cx="320040" cy="751544"/>
            <a:chOff x="2164322" y="2393389"/>
            <a:chExt cx="320040" cy="751544"/>
          </a:xfrm>
        </p:grpSpPr>
        <p:sp>
          <p:nvSpPr>
            <p:cNvPr id="21" name="Oval 20"/>
            <p:cNvSpPr/>
            <p:nvPr/>
          </p:nvSpPr>
          <p:spPr>
            <a:xfrm>
              <a:off x="2164322" y="2393389"/>
              <a:ext cx="320040" cy="3200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Arrow Connector 23"/>
            <p:cNvCxnSpPr>
              <a:cxnSpLocks/>
            </p:cNvCxnSpPr>
            <p:nvPr/>
          </p:nvCxnSpPr>
          <p:spPr>
            <a:xfrm>
              <a:off x="2311642" y="2678002"/>
              <a:ext cx="0" cy="466931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8394700" y="5334000"/>
            <a:ext cx="457200" cy="457200"/>
            <a:chOff x="5715000" y="5117277"/>
            <a:chExt cx="457200" cy="457200"/>
          </a:xfrm>
          <a:solidFill>
            <a:schemeClr val="bg1"/>
          </a:solidFill>
        </p:grpSpPr>
        <p:sp>
          <p:nvSpPr>
            <p:cNvPr id="34" name="Oval 33"/>
            <p:cNvSpPr/>
            <p:nvPr/>
          </p:nvSpPr>
          <p:spPr>
            <a:xfrm>
              <a:off x="5715000" y="5117277"/>
              <a:ext cx="457200" cy="457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5791989" y="5187428"/>
              <a:ext cx="303222" cy="303222"/>
            </a:xfrm>
            <a:prstGeom prst="ellips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7182904C-4A83-6949-B956-84C0B9D98EFF}"/>
              </a:ext>
            </a:extLst>
          </p:cNvPr>
          <p:cNvSpPr/>
          <p:nvPr/>
        </p:nvSpPr>
        <p:spPr>
          <a:xfrm>
            <a:off x="5486400" y="4594144"/>
            <a:ext cx="1879600" cy="377516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cxnSp>
        <p:nvCxnSpPr>
          <p:cNvPr id="48" name="Elbow Connector 47">
            <a:extLst>
              <a:ext uri="{FF2B5EF4-FFF2-40B4-BE49-F238E27FC236}">
                <a16:creationId xmlns:a16="http://schemas.microsoft.com/office/drawing/2014/main" id="{C3F522F1-F5E6-B143-9ECD-41E6198C83BA}"/>
              </a:ext>
            </a:extLst>
          </p:cNvPr>
          <p:cNvCxnSpPr>
            <a:endCxn id="34" idx="0"/>
          </p:cNvCxnSpPr>
          <p:nvPr/>
        </p:nvCxnSpPr>
        <p:spPr>
          <a:xfrm rot="16200000" flipH="1">
            <a:off x="6855637" y="3566337"/>
            <a:ext cx="2189126" cy="1346199"/>
          </a:xfrm>
          <a:prstGeom prst="bentConnector3">
            <a:avLst>
              <a:gd name="adj1" fmla="val -184"/>
            </a:avLst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49">
            <a:extLst>
              <a:ext uri="{FF2B5EF4-FFF2-40B4-BE49-F238E27FC236}">
                <a16:creationId xmlns:a16="http://schemas.microsoft.com/office/drawing/2014/main" id="{97CBDF86-F703-F241-9848-BB59D3F67DEF}"/>
              </a:ext>
            </a:extLst>
          </p:cNvPr>
          <p:cNvCxnSpPr>
            <a:cxnSpLocks/>
            <a:stCxn id="20" idx="3"/>
            <a:endCxn id="40" idx="0"/>
          </p:cNvCxnSpPr>
          <p:nvPr/>
        </p:nvCxnSpPr>
        <p:spPr>
          <a:xfrm>
            <a:off x="5715000" y="3966788"/>
            <a:ext cx="711200" cy="627356"/>
          </a:xfrm>
          <a:prstGeom prst="bentConnector2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42DBF504-049C-E542-9C24-6E2ABEC23025}"/>
              </a:ext>
            </a:extLst>
          </p:cNvPr>
          <p:cNvCxnSpPr>
            <a:cxnSpLocks/>
            <a:stCxn id="40" idx="2"/>
            <a:endCxn id="34" idx="2"/>
          </p:cNvCxnSpPr>
          <p:nvPr/>
        </p:nvCxnSpPr>
        <p:spPr>
          <a:xfrm rot="16200000" flipH="1">
            <a:off x="7114980" y="4282880"/>
            <a:ext cx="590940" cy="1968500"/>
          </a:xfrm>
          <a:prstGeom prst="bentConnector2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186B3E4-F314-9D48-B2FB-8F1BF6F75B99}"/>
              </a:ext>
            </a:extLst>
          </p:cNvPr>
          <p:cNvSpPr txBox="1"/>
          <p:nvPr/>
        </p:nvSpPr>
        <p:spPr>
          <a:xfrm>
            <a:off x="4724401" y="5867400"/>
            <a:ext cx="42862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40FF"/>
                </a:solidFill>
              </a:rPr>
              <a:t>Goal: Cover all the paths, but what are they?</a:t>
            </a:r>
          </a:p>
        </p:txBody>
      </p:sp>
    </p:spTree>
    <p:extLst>
      <p:ext uri="{BB962C8B-B14F-4D97-AF65-F5344CB8AC3E}">
        <p14:creationId xmlns:p14="http://schemas.microsoft.com/office/powerpoint/2010/main" val="3332579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3353" y="1498937"/>
            <a:ext cx="492759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def </a:t>
            </a:r>
            <a:r>
              <a:rPr lang="en-US" b="1" dirty="0" err="1">
                <a:solidFill>
                  <a:srgbClr val="FFFFFF"/>
                </a:solidFill>
                <a:latin typeface="Courier New"/>
                <a:cs typeface="Courier New"/>
              </a:rPr>
              <a:t>is_it_xmas</a:t>
            </a:r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?(month, day)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if month == 12 &amp;&amp; day == 25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    return true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else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    return false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end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end </a:t>
            </a: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76225" y="219075"/>
            <a:ext cx="85756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Define a test suite that provides </a:t>
            </a:r>
            <a:r>
              <a:rPr kumimoji="0" lang="en-US" sz="2800" b="0" i="0" u="sng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path coverage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4945059" y="2133600"/>
            <a:ext cx="40655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if month == 12 &amp;&amp; day == 25</a:t>
            </a: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return true</a:t>
            </a: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else</a:t>
            </a: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return false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506411" y="4343400"/>
          <a:ext cx="4065589" cy="2286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59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9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65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input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expected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month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day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CC0099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8" name="Rectangle 17"/>
          <p:cNvSpPr/>
          <p:nvPr/>
        </p:nvSpPr>
        <p:spPr>
          <a:xfrm>
            <a:off x="4945059" y="2126934"/>
            <a:ext cx="3949697" cy="390584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486400" y="2956116"/>
            <a:ext cx="1790701" cy="377516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45059" y="3778030"/>
            <a:ext cx="769941" cy="377516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cxnSp>
        <p:nvCxnSpPr>
          <p:cNvPr id="22" name="Straight Arrow Connector 21"/>
          <p:cNvCxnSpPr>
            <a:cxnSpLocks/>
          </p:cNvCxnSpPr>
          <p:nvPr/>
        </p:nvCxnSpPr>
        <p:spPr>
          <a:xfrm flipH="1">
            <a:off x="5215255" y="2524184"/>
            <a:ext cx="1" cy="121633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cxnSpLocks/>
            <a:endCxn id="19" idx="0"/>
          </p:cNvCxnSpPr>
          <p:nvPr/>
        </p:nvCxnSpPr>
        <p:spPr>
          <a:xfrm>
            <a:off x="6381751" y="2522324"/>
            <a:ext cx="0" cy="43379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381750" y="2520931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true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77055" y="2869664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false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067935" y="1375390"/>
            <a:ext cx="320040" cy="751544"/>
            <a:chOff x="2164322" y="2393389"/>
            <a:chExt cx="320040" cy="751544"/>
          </a:xfrm>
        </p:grpSpPr>
        <p:sp>
          <p:nvSpPr>
            <p:cNvPr id="21" name="Oval 20"/>
            <p:cNvSpPr/>
            <p:nvPr/>
          </p:nvSpPr>
          <p:spPr>
            <a:xfrm>
              <a:off x="2164322" y="2393389"/>
              <a:ext cx="320040" cy="3200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Arrow Connector 23"/>
            <p:cNvCxnSpPr>
              <a:cxnSpLocks/>
            </p:cNvCxnSpPr>
            <p:nvPr/>
          </p:nvCxnSpPr>
          <p:spPr>
            <a:xfrm>
              <a:off x="2311642" y="2678002"/>
              <a:ext cx="0" cy="466931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8394700" y="5334000"/>
            <a:ext cx="457200" cy="457200"/>
            <a:chOff x="5715000" y="5117277"/>
            <a:chExt cx="457200" cy="457200"/>
          </a:xfrm>
          <a:solidFill>
            <a:schemeClr val="bg1"/>
          </a:solidFill>
        </p:grpSpPr>
        <p:sp>
          <p:nvSpPr>
            <p:cNvPr id="34" name="Oval 33"/>
            <p:cNvSpPr/>
            <p:nvPr/>
          </p:nvSpPr>
          <p:spPr>
            <a:xfrm>
              <a:off x="5715000" y="5117277"/>
              <a:ext cx="457200" cy="457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5791989" y="5187428"/>
              <a:ext cx="303222" cy="303222"/>
            </a:xfrm>
            <a:prstGeom prst="ellips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7182904C-4A83-6949-B956-84C0B9D98EFF}"/>
              </a:ext>
            </a:extLst>
          </p:cNvPr>
          <p:cNvSpPr/>
          <p:nvPr/>
        </p:nvSpPr>
        <p:spPr>
          <a:xfrm>
            <a:off x="5486400" y="4594144"/>
            <a:ext cx="1879600" cy="377516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cxnSp>
        <p:nvCxnSpPr>
          <p:cNvPr id="48" name="Elbow Connector 47">
            <a:extLst>
              <a:ext uri="{FF2B5EF4-FFF2-40B4-BE49-F238E27FC236}">
                <a16:creationId xmlns:a16="http://schemas.microsoft.com/office/drawing/2014/main" id="{C3F522F1-F5E6-B143-9ECD-41E6198C83BA}"/>
              </a:ext>
            </a:extLst>
          </p:cNvPr>
          <p:cNvCxnSpPr>
            <a:endCxn id="34" idx="0"/>
          </p:cNvCxnSpPr>
          <p:nvPr/>
        </p:nvCxnSpPr>
        <p:spPr>
          <a:xfrm rot="16200000" flipH="1">
            <a:off x="6855637" y="3566337"/>
            <a:ext cx="2189126" cy="1346199"/>
          </a:xfrm>
          <a:prstGeom prst="bentConnector3">
            <a:avLst>
              <a:gd name="adj1" fmla="val -184"/>
            </a:avLst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49">
            <a:extLst>
              <a:ext uri="{FF2B5EF4-FFF2-40B4-BE49-F238E27FC236}">
                <a16:creationId xmlns:a16="http://schemas.microsoft.com/office/drawing/2014/main" id="{97CBDF86-F703-F241-9848-BB59D3F67DEF}"/>
              </a:ext>
            </a:extLst>
          </p:cNvPr>
          <p:cNvCxnSpPr>
            <a:cxnSpLocks/>
            <a:stCxn id="20" idx="3"/>
            <a:endCxn id="40" idx="0"/>
          </p:cNvCxnSpPr>
          <p:nvPr/>
        </p:nvCxnSpPr>
        <p:spPr>
          <a:xfrm>
            <a:off x="5715000" y="3966788"/>
            <a:ext cx="711200" cy="627356"/>
          </a:xfrm>
          <a:prstGeom prst="bentConnector2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42DBF504-049C-E542-9C24-6E2ABEC23025}"/>
              </a:ext>
            </a:extLst>
          </p:cNvPr>
          <p:cNvCxnSpPr>
            <a:cxnSpLocks/>
            <a:stCxn id="40" idx="2"/>
            <a:endCxn id="34" idx="2"/>
          </p:cNvCxnSpPr>
          <p:nvPr/>
        </p:nvCxnSpPr>
        <p:spPr>
          <a:xfrm rot="16200000" flipH="1">
            <a:off x="7114980" y="4282880"/>
            <a:ext cx="590940" cy="1968500"/>
          </a:xfrm>
          <a:prstGeom prst="bentConnector2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186B3E4-F314-9D48-B2FB-8F1BF6F75B99}"/>
              </a:ext>
            </a:extLst>
          </p:cNvPr>
          <p:cNvSpPr txBox="1"/>
          <p:nvPr/>
        </p:nvSpPr>
        <p:spPr>
          <a:xfrm>
            <a:off x="4724401" y="5867400"/>
            <a:ext cx="4286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40FF"/>
                </a:solidFill>
              </a:rPr>
              <a:t>First, label all edges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B68EAE1-B303-5643-A975-7607A0F74CFB}"/>
              </a:ext>
            </a:extLst>
          </p:cNvPr>
          <p:cNvSpPr/>
          <p:nvPr/>
        </p:nvSpPr>
        <p:spPr>
          <a:xfrm>
            <a:off x="6911722" y="2496192"/>
            <a:ext cx="76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40FF"/>
                </a:solidFill>
                <a:latin typeface="Arial"/>
                <a:ea typeface="Zapf Dingbats"/>
                <a:cs typeface="Arial"/>
                <a:sym typeface="Zapf Dingbats"/>
              </a:rPr>
              <a:t>(b)</a:t>
            </a:r>
            <a:endParaRPr lang="en-US" sz="2000" b="1" dirty="0">
              <a:solidFill>
                <a:srgbClr val="FF40FF"/>
              </a:solidFill>
              <a:latin typeface="Arial"/>
              <a:cs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45FBE97-6BC9-0242-9D19-963CDBEF4B7B}"/>
              </a:ext>
            </a:extLst>
          </p:cNvPr>
          <p:cNvSpPr/>
          <p:nvPr/>
        </p:nvSpPr>
        <p:spPr>
          <a:xfrm>
            <a:off x="6418259" y="3930604"/>
            <a:ext cx="76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40FF"/>
                </a:solidFill>
                <a:latin typeface="Arial"/>
                <a:ea typeface="Zapf Dingbats"/>
                <a:cs typeface="Arial"/>
                <a:sym typeface="Zapf Dingbats"/>
              </a:rPr>
              <a:t>(e)</a:t>
            </a:r>
            <a:endParaRPr lang="en-US" sz="2000" b="1" dirty="0">
              <a:solidFill>
                <a:srgbClr val="FF40FF"/>
              </a:solidFill>
              <a:latin typeface="Arial"/>
              <a:cs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64E0E60-E4D3-CB41-BCCD-367CCC41BFDB}"/>
              </a:ext>
            </a:extLst>
          </p:cNvPr>
          <p:cNvSpPr/>
          <p:nvPr/>
        </p:nvSpPr>
        <p:spPr>
          <a:xfrm>
            <a:off x="4084955" y="2866021"/>
            <a:ext cx="76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40FF"/>
                </a:solidFill>
                <a:latin typeface="Arial"/>
                <a:ea typeface="Zapf Dingbats"/>
                <a:cs typeface="Arial"/>
                <a:sym typeface="Zapf Dingbats"/>
              </a:rPr>
              <a:t>(c)</a:t>
            </a:r>
            <a:endParaRPr lang="en-US" sz="2000" b="1" dirty="0">
              <a:solidFill>
                <a:srgbClr val="FF40FF"/>
              </a:solidFill>
              <a:latin typeface="Arial"/>
              <a:cs typeface="Arial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ABF33AB-FFAF-8342-A3CB-674826116F08}"/>
              </a:ext>
            </a:extLst>
          </p:cNvPr>
          <p:cNvSpPr/>
          <p:nvPr/>
        </p:nvSpPr>
        <p:spPr>
          <a:xfrm>
            <a:off x="5227955" y="1671448"/>
            <a:ext cx="76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40FF"/>
                </a:solidFill>
                <a:latin typeface="Arial"/>
                <a:ea typeface="Zapf Dingbats"/>
                <a:cs typeface="Arial"/>
                <a:sym typeface="Zapf Dingbats"/>
              </a:rPr>
              <a:t>(a)</a:t>
            </a:r>
            <a:endParaRPr lang="en-US" sz="2000" b="1" dirty="0">
              <a:solidFill>
                <a:srgbClr val="FF40FF"/>
              </a:solidFill>
              <a:latin typeface="Arial"/>
              <a:cs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8085094-13E5-614E-B4EA-0E8C983F82F3}"/>
              </a:ext>
            </a:extLst>
          </p:cNvPr>
          <p:cNvSpPr/>
          <p:nvPr/>
        </p:nvSpPr>
        <p:spPr>
          <a:xfrm>
            <a:off x="6977853" y="5158459"/>
            <a:ext cx="76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40FF"/>
                </a:solidFill>
                <a:latin typeface="Arial"/>
                <a:ea typeface="Zapf Dingbats"/>
                <a:cs typeface="Arial"/>
                <a:sym typeface="Zapf Dingbats"/>
              </a:rPr>
              <a:t>(f)</a:t>
            </a:r>
            <a:endParaRPr lang="en-US" sz="2000" b="1" dirty="0">
              <a:solidFill>
                <a:srgbClr val="FF40FF"/>
              </a:solidFill>
              <a:latin typeface="Arial"/>
              <a:cs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45094E8-E6A9-394B-9D63-3116734B1B9D}"/>
              </a:ext>
            </a:extLst>
          </p:cNvPr>
          <p:cNvSpPr/>
          <p:nvPr/>
        </p:nvSpPr>
        <p:spPr>
          <a:xfrm>
            <a:off x="8156126" y="3869847"/>
            <a:ext cx="76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40FF"/>
                </a:solidFill>
                <a:latin typeface="Arial"/>
                <a:ea typeface="Zapf Dingbats"/>
                <a:cs typeface="Arial"/>
                <a:sym typeface="Zapf Dingbats"/>
              </a:rPr>
              <a:t>(d)</a:t>
            </a:r>
            <a:endParaRPr lang="en-US" sz="2000" b="1" dirty="0">
              <a:solidFill>
                <a:srgbClr val="FF4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766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8" grpId="0"/>
      <p:bldP spid="29" grpId="0"/>
      <p:bldP spid="32" grpId="0"/>
      <p:bldP spid="33" grpId="0"/>
      <p:bldP spid="3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3353" y="1498937"/>
            <a:ext cx="492759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def </a:t>
            </a:r>
            <a:r>
              <a:rPr lang="en-US" b="1" dirty="0" err="1">
                <a:solidFill>
                  <a:srgbClr val="FFFFFF"/>
                </a:solidFill>
                <a:latin typeface="Courier New"/>
                <a:cs typeface="Courier New"/>
              </a:rPr>
              <a:t>is_it_xmas</a:t>
            </a:r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?(month, day)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if month == 12 &amp;&amp; day == 25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    return true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else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    return false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end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end </a:t>
            </a: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76225" y="219075"/>
            <a:ext cx="85756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Define a test suite that provides </a:t>
            </a:r>
            <a:r>
              <a:rPr kumimoji="0" lang="en-US" sz="2800" b="0" i="0" u="sng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path coverage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4945059" y="2133600"/>
            <a:ext cx="40655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if month == 12 &amp;&amp; day == 25</a:t>
            </a: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return true</a:t>
            </a: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else</a:t>
            </a: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return false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506411" y="4343400"/>
          <a:ext cx="4065589" cy="2286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59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9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65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input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expected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month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day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CC0099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8" name="Rectangle 17"/>
          <p:cNvSpPr/>
          <p:nvPr/>
        </p:nvSpPr>
        <p:spPr>
          <a:xfrm>
            <a:off x="4945059" y="2126934"/>
            <a:ext cx="3949697" cy="390584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486400" y="2956116"/>
            <a:ext cx="1790701" cy="377516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45059" y="3778030"/>
            <a:ext cx="769941" cy="377516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cxnSp>
        <p:nvCxnSpPr>
          <p:cNvPr id="22" name="Straight Arrow Connector 21"/>
          <p:cNvCxnSpPr>
            <a:cxnSpLocks/>
          </p:cNvCxnSpPr>
          <p:nvPr/>
        </p:nvCxnSpPr>
        <p:spPr>
          <a:xfrm flipH="1">
            <a:off x="5215255" y="2524184"/>
            <a:ext cx="1" cy="121633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cxnSpLocks/>
            <a:endCxn id="19" idx="0"/>
          </p:cNvCxnSpPr>
          <p:nvPr/>
        </p:nvCxnSpPr>
        <p:spPr>
          <a:xfrm>
            <a:off x="6381751" y="2522324"/>
            <a:ext cx="0" cy="43379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381750" y="2520931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true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77055" y="2869664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false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067935" y="1375390"/>
            <a:ext cx="320040" cy="751544"/>
            <a:chOff x="2164322" y="2393389"/>
            <a:chExt cx="320040" cy="751544"/>
          </a:xfrm>
        </p:grpSpPr>
        <p:sp>
          <p:nvSpPr>
            <p:cNvPr id="21" name="Oval 20"/>
            <p:cNvSpPr/>
            <p:nvPr/>
          </p:nvSpPr>
          <p:spPr>
            <a:xfrm>
              <a:off x="2164322" y="2393389"/>
              <a:ext cx="320040" cy="3200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Arrow Connector 23"/>
            <p:cNvCxnSpPr>
              <a:cxnSpLocks/>
            </p:cNvCxnSpPr>
            <p:nvPr/>
          </p:nvCxnSpPr>
          <p:spPr>
            <a:xfrm>
              <a:off x="2311642" y="2678002"/>
              <a:ext cx="0" cy="466931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8394700" y="5334000"/>
            <a:ext cx="457200" cy="457200"/>
            <a:chOff x="5715000" y="5117277"/>
            <a:chExt cx="457200" cy="457200"/>
          </a:xfrm>
          <a:solidFill>
            <a:schemeClr val="bg1"/>
          </a:solidFill>
        </p:grpSpPr>
        <p:sp>
          <p:nvSpPr>
            <p:cNvPr id="34" name="Oval 33"/>
            <p:cNvSpPr/>
            <p:nvPr/>
          </p:nvSpPr>
          <p:spPr>
            <a:xfrm>
              <a:off x="5715000" y="5117277"/>
              <a:ext cx="457200" cy="457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5791989" y="5187428"/>
              <a:ext cx="303222" cy="303222"/>
            </a:xfrm>
            <a:prstGeom prst="ellips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7182904C-4A83-6949-B956-84C0B9D98EFF}"/>
              </a:ext>
            </a:extLst>
          </p:cNvPr>
          <p:cNvSpPr/>
          <p:nvPr/>
        </p:nvSpPr>
        <p:spPr>
          <a:xfrm>
            <a:off x="5486400" y="4594144"/>
            <a:ext cx="1879600" cy="377516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cxnSp>
        <p:nvCxnSpPr>
          <p:cNvPr id="48" name="Elbow Connector 47">
            <a:extLst>
              <a:ext uri="{FF2B5EF4-FFF2-40B4-BE49-F238E27FC236}">
                <a16:creationId xmlns:a16="http://schemas.microsoft.com/office/drawing/2014/main" id="{C3F522F1-F5E6-B143-9ECD-41E6198C83BA}"/>
              </a:ext>
            </a:extLst>
          </p:cNvPr>
          <p:cNvCxnSpPr>
            <a:endCxn id="34" idx="0"/>
          </p:cNvCxnSpPr>
          <p:nvPr/>
        </p:nvCxnSpPr>
        <p:spPr>
          <a:xfrm rot="16200000" flipH="1">
            <a:off x="6855637" y="3566337"/>
            <a:ext cx="2189126" cy="1346199"/>
          </a:xfrm>
          <a:prstGeom prst="bentConnector3">
            <a:avLst>
              <a:gd name="adj1" fmla="val -184"/>
            </a:avLst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49">
            <a:extLst>
              <a:ext uri="{FF2B5EF4-FFF2-40B4-BE49-F238E27FC236}">
                <a16:creationId xmlns:a16="http://schemas.microsoft.com/office/drawing/2014/main" id="{97CBDF86-F703-F241-9848-BB59D3F67DEF}"/>
              </a:ext>
            </a:extLst>
          </p:cNvPr>
          <p:cNvCxnSpPr>
            <a:cxnSpLocks/>
            <a:stCxn id="20" idx="3"/>
            <a:endCxn id="40" idx="0"/>
          </p:cNvCxnSpPr>
          <p:nvPr/>
        </p:nvCxnSpPr>
        <p:spPr>
          <a:xfrm>
            <a:off x="5715000" y="3966788"/>
            <a:ext cx="711200" cy="627356"/>
          </a:xfrm>
          <a:prstGeom prst="bentConnector2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42DBF504-049C-E542-9C24-6E2ABEC23025}"/>
              </a:ext>
            </a:extLst>
          </p:cNvPr>
          <p:cNvCxnSpPr>
            <a:cxnSpLocks/>
            <a:stCxn id="40" idx="2"/>
            <a:endCxn id="34" idx="2"/>
          </p:cNvCxnSpPr>
          <p:nvPr/>
        </p:nvCxnSpPr>
        <p:spPr>
          <a:xfrm rot="16200000" flipH="1">
            <a:off x="7114980" y="4282880"/>
            <a:ext cx="590940" cy="1968500"/>
          </a:xfrm>
          <a:prstGeom prst="bentConnector2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186B3E4-F314-9D48-B2FB-8F1BF6F75B99}"/>
              </a:ext>
            </a:extLst>
          </p:cNvPr>
          <p:cNvSpPr txBox="1"/>
          <p:nvPr/>
        </p:nvSpPr>
        <p:spPr>
          <a:xfrm>
            <a:off x="4724401" y="5867400"/>
            <a:ext cx="4286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40FF"/>
                </a:solidFill>
              </a:rPr>
              <a:t>Next, find all paths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B68EAE1-B303-5643-A975-7607A0F74CFB}"/>
              </a:ext>
            </a:extLst>
          </p:cNvPr>
          <p:cNvSpPr/>
          <p:nvPr/>
        </p:nvSpPr>
        <p:spPr>
          <a:xfrm>
            <a:off x="6911722" y="2496192"/>
            <a:ext cx="76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/>
                <a:ea typeface="Zapf Dingbats"/>
                <a:cs typeface="Arial"/>
                <a:sym typeface="Zapf Dingbats"/>
              </a:rPr>
              <a:t>(b)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45FBE97-6BC9-0242-9D19-963CDBEF4B7B}"/>
              </a:ext>
            </a:extLst>
          </p:cNvPr>
          <p:cNvSpPr/>
          <p:nvPr/>
        </p:nvSpPr>
        <p:spPr>
          <a:xfrm>
            <a:off x="6418259" y="3930604"/>
            <a:ext cx="76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/>
                <a:ea typeface="Zapf Dingbats"/>
                <a:cs typeface="Arial"/>
                <a:sym typeface="Zapf Dingbats"/>
              </a:rPr>
              <a:t>(e)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64E0E60-E4D3-CB41-BCCD-367CCC41BFDB}"/>
              </a:ext>
            </a:extLst>
          </p:cNvPr>
          <p:cNvSpPr/>
          <p:nvPr/>
        </p:nvSpPr>
        <p:spPr>
          <a:xfrm>
            <a:off x="4084955" y="2866021"/>
            <a:ext cx="76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/>
                <a:ea typeface="Zapf Dingbats"/>
                <a:cs typeface="Arial"/>
                <a:sym typeface="Zapf Dingbats"/>
              </a:rPr>
              <a:t>(c)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ABF33AB-FFAF-8342-A3CB-674826116F08}"/>
              </a:ext>
            </a:extLst>
          </p:cNvPr>
          <p:cNvSpPr/>
          <p:nvPr/>
        </p:nvSpPr>
        <p:spPr>
          <a:xfrm>
            <a:off x="5227955" y="1671448"/>
            <a:ext cx="76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/>
                <a:ea typeface="Zapf Dingbats"/>
                <a:cs typeface="Arial"/>
                <a:sym typeface="Zapf Dingbats"/>
              </a:rPr>
              <a:t>(a)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8085094-13E5-614E-B4EA-0E8C983F82F3}"/>
              </a:ext>
            </a:extLst>
          </p:cNvPr>
          <p:cNvSpPr/>
          <p:nvPr/>
        </p:nvSpPr>
        <p:spPr>
          <a:xfrm>
            <a:off x="6977853" y="5158459"/>
            <a:ext cx="76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/>
                <a:ea typeface="Zapf Dingbats"/>
                <a:cs typeface="Arial"/>
                <a:sym typeface="Zapf Dingbats"/>
              </a:rPr>
              <a:t>(f)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45094E8-E6A9-394B-9D63-3116734B1B9D}"/>
              </a:ext>
            </a:extLst>
          </p:cNvPr>
          <p:cNvSpPr/>
          <p:nvPr/>
        </p:nvSpPr>
        <p:spPr>
          <a:xfrm>
            <a:off x="8156126" y="3869847"/>
            <a:ext cx="76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/>
                <a:ea typeface="Zapf Dingbats"/>
                <a:cs typeface="Arial"/>
                <a:sym typeface="Zapf Dingbats"/>
              </a:rPr>
              <a:t>(d)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5611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3353" y="1498937"/>
            <a:ext cx="492759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def </a:t>
            </a:r>
            <a:r>
              <a:rPr lang="en-US" b="1" dirty="0" err="1">
                <a:solidFill>
                  <a:srgbClr val="FFFFFF"/>
                </a:solidFill>
                <a:latin typeface="Courier New"/>
                <a:cs typeface="Courier New"/>
              </a:rPr>
              <a:t>is_it_xmas</a:t>
            </a:r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?(month, day)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if month == 12 &amp;&amp; day == 25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    return true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else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    return false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end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end </a:t>
            </a: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76225" y="219075"/>
            <a:ext cx="85756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Define a test suite that provides </a:t>
            </a:r>
            <a:r>
              <a:rPr kumimoji="0" lang="en-US" sz="2800" b="0" i="0" u="sng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path coverage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4945059" y="2133600"/>
            <a:ext cx="40655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if month == 12 &amp;&amp; day == 25</a:t>
            </a: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return true</a:t>
            </a: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else</a:t>
            </a: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return false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506411" y="4343400"/>
          <a:ext cx="4065589" cy="2286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59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9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65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input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expected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month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day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CC0099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8" name="Rectangle 17"/>
          <p:cNvSpPr/>
          <p:nvPr/>
        </p:nvSpPr>
        <p:spPr>
          <a:xfrm>
            <a:off x="4945059" y="2126934"/>
            <a:ext cx="3949697" cy="390584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486400" y="2956116"/>
            <a:ext cx="1790701" cy="377516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45059" y="3778030"/>
            <a:ext cx="769941" cy="377516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cxnSp>
        <p:nvCxnSpPr>
          <p:cNvPr id="22" name="Straight Arrow Connector 21"/>
          <p:cNvCxnSpPr>
            <a:cxnSpLocks/>
          </p:cNvCxnSpPr>
          <p:nvPr/>
        </p:nvCxnSpPr>
        <p:spPr>
          <a:xfrm flipH="1">
            <a:off x="5215255" y="2524184"/>
            <a:ext cx="1" cy="121633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cxnSpLocks/>
            <a:endCxn id="19" idx="0"/>
          </p:cNvCxnSpPr>
          <p:nvPr/>
        </p:nvCxnSpPr>
        <p:spPr>
          <a:xfrm>
            <a:off x="6381751" y="2522324"/>
            <a:ext cx="0" cy="43379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381750" y="2520931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true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77055" y="2869664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false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067935" y="1375390"/>
            <a:ext cx="320040" cy="751544"/>
            <a:chOff x="2164322" y="2393389"/>
            <a:chExt cx="320040" cy="751544"/>
          </a:xfrm>
        </p:grpSpPr>
        <p:sp>
          <p:nvSpPr>
            <p:cNvPr id="21" name="Oval 20"/>
            <p:cNvSpPr/>
            <p:nvPr/>
          </p:nvSpPr>
          <p:spPr>
            <a:xfrm>
              <a:off x="2164322" y="2393389"/>
              <a:ext cx="320040" cy="3200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Arrow Connector 23"/>
            <p:cNvCxnSpPr>
              <a:cxnSpLocks/>
            </p:cNvCxnSpPr>
            <p:nvPr/>
          </p:nvCxnSpPr>
          <p:spPr>
            <a:xfrm>
              <a:off x="2311642" y="2678002"/>
              <a:ext cx="0" cy="466931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8394700" y="5334000"/>
            <a:ext cx="457200" cy="457200"/>
            <a:chOff x="5715000" y="5117277"/>
            <a:chExt cx="457200" cy="457200"/>
          </a:xfrm>
          <a:solidFill>
            <a:schemeClr val="bg1"/>
          </a:solidFill>
        </p:grpSpPr>
        <p:sp>
          <p:nvSpPr>
            <p:cNvPr id="34" name="Oval 33"/>
            <p:cNvSpPr/>
            <p:nvPr/>
          </p:nvSpPr>
          <p:spPr>
            <a:xfrm>
              <a:off x="5715000" y="5117277"/>
              <a:ext cx="457200" cy="457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5791989" y="5187428"/>
              <a:ext cx="303222" cy="303222"/>
            </a:xfrm>
            <a:prstGeom prst="ellips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7182904C-4A83-6949-B956-84C0B9D98EFF}"/>
              </a:ext>
            </a:extLst>
          </p:cNvPr>
          <p:cNvSpPr/>
          <p:nvPr/>
        </p:nvSpPr>
        <p:spPr>
          <a:xfrm>
            <a:off x="5486400" y="4594144"/>
            <a:ext cx="1879600" cy="377516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cxnSp>
        <p:nvCxnSpPr>
          <p:cNvPr id="48" name="Elbow Connector 47">
            <a:extLst>
              <a:ext uri="{FF2B5EF4-FFF2-40B4-BE49-F238E27FC236}">
                <a16:creationId xmlns:a16="http://schemas.microsoft.com/office/drawing/2014/main" id="{C3F522F1-F5E6-B143-9ECD-41E6198C83BA}"/>
              </a:ext>
            </a:extLst>
          </p:cNvPr>
          <p:cNvCxnSpPr>
            <a:endCxn id="34" idx="0"/>
          </p:cNvCxnSpPr>
          <p:nvPr/>
        </p:nvCxnSpPr>
        <p:spPr>
          <a:xfrm rot="16200000" flipH="1">
            <a:off x="6855637" y="3566337"/>
            <a:ext cx="2189126" cy="1346199"/>
          </a:xfrm>
          <a:prstGeom prst="bentConnector3">
            <a:avLst>
              <a:gd name="adj1" fmla="val -184"/>
            </a:avLst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49">
            <a:extLst>
              <a:ext uri="{FF2B5EF4-FFF2-40B4-BE49-F238E27FC236}">
                <a16:creationId xmlns:a16="http://schemas.microsoft.com/office/drawing/2014/main" id="{97CBDF86-F703-F241-9848-BB59D3F67DEF}"/>
              </a:ext>
            </a:extLst>
          </p:cNvPr>
          <p:cNvCxnSpPr>
            <a:cxnSpLocks/>
            <a:stCxn id="20" idx="3"/>
            <a:endCxn id="40" idx="0"/>
          </p:cNvCxnSpPr>
          <p:nvPr/>
        </p:nvCxnSpPr>
        <p:spPr>
          <a:xfrm>
            <a:off x="5715000" y="3966788"/>
            <a:ext cx="711200" cy="627356"/>
          </a:xfrm>
          <a:prstGeom prst="bentConnector2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42DBF504-049C-E542-9C24-6E2ABEC23025}"/>
              </a:ext>
            </a:extLst>
          </p:cNvPr>
          <p:cNvCxnSpPr>
            <a:cxnSpLocks/>
            <a:stCxn id="40" idx="2"/>
            <a:endCxn id="34" idx="2"/>
          </p:cNvCxnSpPr>
          <p:nvPr/>
        </p:nvCxnSpPr>
        <p:spPr>
          <a:xfrm rot="16200000" flipH="1">
            <a:off x="7114980" y="4282880"/>
            <a:ext cx="590940" cy="1968500"/>
          </a:xfrm>
          <a:prstGeom prst="bentConnector2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186B3E4-F314-9D48-B2FB-8F1BF6F75B99}"/>
              </a:ext>
            </a:extLst>
          </p:cNvPr>
          <p:cNvSpPr txBox="1"/>
          <p:nvPr/>
        </p:nvSpPr>
        <p:spPr>
          <a:xfrm>
            <a:off x="5467345" y="5755118"/>
            <a:ext cx="2905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40FF"/>
                </a:solidFill>
              </a:rPr>
              <a:t>a, b, d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B68EAE1-B303-5643-A975-7607A0F74CFB}"/>
              </a:ext>
            </a:extLst>
          </p:cNvPr>
          <p:cNvSpPr/>
          <p:nvPr/>
        </p:nvSpPr>
        <p:spPr>
          <a:xfrm>
            <a:off x="6911722" y="2496192"/>
            <a:ext cx="76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40FF"/>
                </a:solidFill>
                <a:latin typeface="Arial"/>
                <a:ea typeface="Zapf Dingbats"/>
                <a:cs typeface="Arial"/>
                <a:sym typeface="Zapf Dingbats"/>
              </a:rPr>
              <a:t>(b)</a:t>
            </a:r>
            <a:endParaRPr lang="en-US" sz="2000" b="1" dirty="0">
              <a:solidFill>
                <a:srgbClr val="FF40FF"/>
              </a:solidFill>
              <a:latin typeface="Arial"/>
              <a:cs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45FBE97-6BC9-0242-9D19-963CDBEF4B7B}"/>
              </a:ext>
            </a:extLst>
          </p:cNvPr>
          <p:cNvSpPr/>
          <p:nvPr/>
        </p:nvSpPr>
        <p:spPr>
          <a:xfrm>
            <a:off x="6418259" y="3930604"/>
            <a:ext cx="76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/>
                <a:ea typeface="Zapf Dingbats"/>
                <a:cs typeface="Arial"/>
                <a:sym typeface="Zapf Dingbats"/>
              </a:rPr>
              <a:t>(e)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64E0E60-E4D3-CB41-BCCD-367CCC41BFDB}"/>
              </a:ext>
            </a:extLst>
          </p:cNvPr>
          <p:cNvSpPr/>
          <p:nvPr/>
        </p:nvSpPr>
        <p:spPr>
          <a:xfrm>
            <a:off x="4084955" y="2866021"/>
            <a:ext cx="76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/>
                <a:ea typeface="Zapf Dingbats"/>
                <a:cs typeface="Arial"/>
                <a:sym typeface="Zapf Dingbats"/>
              </a:rPr>
              <a:t>(c)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ABF33AB-FFAF-8342-A3CB-674826116F08}"/>
              </a:ext>
            </a:extLst>
          </p:cNvPr>
          <p:cNvSpPr/>
          <p:nvPr/>
        </p:nvSpPr>
        <p:spPr>
          <a:xfrm>
            <a:off x="5227955" y="1671448"/>
            <a:ext cx="76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40FF"/>
                </a:solidFill>
                <a:latin typeface="Arial"/>
                <a:ea typeface="Zapf Dingbats"/>
                <a:cs typeface="Arial"/>
                <a:sym typeface="Zapf Dingbats"/>
              </a:rPr>
              <a:t>(a)</a:t>
            </a:r>
            <a:endParaRPr lang="en-US" sz="2000" b="1" dirty="0">
              <a:solidFill>
                <a:srgbClr val="FF40FF"/>
              </a:solidFill>
              <a:latin typeface="Arial"/>
              <a:cs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8085094-13E5-614E-B4EA-0E8C983F82F3}"/>
              </a:ext>
            </a:extLst>
          </p:cNvPr>
          <p:cNvSpPr/>
          <p:nvPr/>
        </p:nvSpPr>
        <p:spPr>
          <a:xfrm>
            <a:off x="6977853" y="5158459"/>
            <a:ext cx="76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/>
                <a:ea typeface="Zapf Dingbats"/>
                <a:cs typeface="Arial"/>
                <a:sym typeface="Zapf Dingbats"/>
              </a:rPr>
              <a:t>(f)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45094E8-E6A9-394B-9D63-3116734B1B9D}"/>
              </a:ext>
            </a:extLst>
          </p:cNvPr>
          <p:cNvSpPr/>
          <p:nvPr/>
        </p:nvSpPr>
        <p:spPr>
          <a:xfrm>
            <a:off x="8156126" y="3869847"/>
            <a:ext cx="76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40FF"/>
                </a:solidFill>
                <a:latin typeface="Arial"/>
                <a:ea typeface="Zapf Dingbats"/>
                <a:cs typeface="Arial"/>
                <a:sym typeface="Zapf Dingbats"/>
              </a:rPr>
              <a:t>(d)</a:t>
            </a:r>
            <a:endParaRPr lang="en-US" sz="2000" b="1" dirty="0">
              <a:solidFill>
                <a:srgbClr val="FF4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29344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3353" y="1498937"/>
            <a:ext cx="492759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def </a:t>
            </a:r>
            <a:r>
              <a:rPr lang="en-US" b="1" dirty="0" err="1">
                <a:solidFill>
                  <a:srgbClr val="FFFFFF"/>
                </a:solidFill>
                <a:latin typeface="Courier New"/>
                <a:cs typeface="Courier New"/>
              </a:rPr>
              <a:t>is_it_xmas</a:t>
            </a:r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?(month, day)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if month == 12 &amp;&amp; day == 25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    return true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else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    return false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end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end </a:t>
            </a: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76225" y="219075"/>
            <a:ext cx="85756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Define a test suite that provides </a:t>
            </a:r>
            <a:r>
              <a:rPr kumimoji="0" lang="en-US" sz="2800" b="0" i="0" u="sng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path coverage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4945059" y="2133600"/>
            <a:ext cx="40655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if month == 12 &amp;&amp; day == 25</a:t>
            </a: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return true</a:t>
            </a: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else</a:t>
            </a: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return false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506411" y="4343400"/>
          <a:ext cx="4065589" cy="2286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59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9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65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input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expected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month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day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CC0099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8" name="Rectangle 17"/>
          <p:cNvSpPr/>
          <p:nvPr/>
        </p:nvSpPr>
        <p:spPr>
          <a:xfrm>
            <a:off x="4945059" y="2126934"/>
            <a:ext cx="3949697" cy="390584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486400" y="2956116"/>
            <a:ext cx="1790701" cy="377516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45059" y="3778030"/>
            <a:ext cx="769941" cy="377516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cxnSp>
        <p:nvCxnSpPr>
          <p:cNvPr id="22" name="Straight Arrow Connector 21"/>
          <p:cNvCxnSpPr>
            <a:cxnSpLocks/>
          </p:cNvCxnSpPr>
          <p:nvPr/>
        </p:nvCxnSpPr>
        <p:spPr>
          <a:xfrm flipH="1">
            <a:off x="5215255" y="2524184"/>
            <a:ext cx="1" cy="121633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cxnSpLocks/>
            <a:endCxn id="19" idx="0"/>
          </p:cNvCxnSpPr>
          <p:nvPr/>
        </p:nvCxnSpPr>
        <p:spPr>
          <a:xfrm>
            <a:off x="6381751" y="2522324"/>
            <a:ext cx="0" cy="43379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381750" y="2520931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true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77055" y="2869664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false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067935" y="1375390"/>
            <a:ext cx="320040" cy="751544"/>
            <a:chOff x="2164322" y="2393389"/>
            <a:chExt cx="320040" cy="751544"/>
          </a:xfrm>
        </p:grpSpPr>
        <p:sp>
          <p:nvSpPr>
            <p:cNvPr id="21" name="Oval 20"/>
            <p:cNvSpPr/>
            <p:nvPr/>
          </p:nvSpPr>
          <p:spPr>
            <a:xfrm>
              <a:off x="2164322" y="2393389"/>
              <a:ext cx="320040" cy="3200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Arrow Connector 23"/>
            <p:cNvCxnSpPr>
              <a:cxnSpLocks/>
            </p:cNvCxnSpPr>
            <p:nvPr/>
          </p:nvCxnSpPr>
          <p:spPr>
            <a:xfrm>
              <a:off x="2311642" y="2678002"/>
              <a:ext cx="0" cy="466931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8394700" y="5334000"/>
            <a:ext cx="457200" cy="457200"/>
            <a:chOff x="5715000" y="5117277"/>
            <a:chExt cx="457200" cy="457200"/>
          </a:xfrm>
          <a:solidFill>
            <a:schemeClr val="bg1"/>
          </a:solidFill>
        </p:grpSpPr>
        <p:sp>
          <p:nvSpPr>
            <p:cNvPr id="34" name="Oval 33"/>
            <p:cNvSpPr/>
            <p:nvPr/>
          </p:nvSpPr>
          <p:spPr>
            <a:xfrm>
              <a:off x="5715000" y="5117277"/>
              <a:ext cx="457200" cy="457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5791989" y="5187428"/>
              <a:ext cx="303222" cy="303222"/>
            </a:xfrm>
            <a:prstGeom prst="ellips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7182904C-4A83-6949-B956-84C0B9D98EFF}"/>
              </a:ext>
            </a:extLst>
          </p:cNvPr>
          <p:cNvSpPr/>
          <p:nvPr/>
        </p:nvSpPr>
        <p:spPr>
          <a:xfrm>
            <a:off x="5486400" y="4594144"/>
            <a:ext cx="1879600" cy="377516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cxnSp>
        <p:nvCxnSpPr>
          <p:cNvPr id="48" name="Elbow Connector 47">
            <a:extLst>
              <a:ext uri="{FF2B5EF4-FFF2-40B4-BE49-F238E27FC236}">
                <a16:creationId xmlns:a16="http://schemas.microsoft.com/office/drawing/2014/main" id="{C3F522F1-F5E6-B143-9ECD-41E6198C83BA}"/>
              </a:ext>
            </a:extLst>
          </p:cNvPr>
          <p:cNvCxnSpPr>
            <a:endCxn id="34" idx="0"/>
          </p:cNvCxnSpPr>
          <p:nvPr/>
        </p:nvCxnSpPr>
        <p:spPr>
          <a:xfrm rot="16200000" flipH="1">
            <a:off x="6855637" y="3566337"/>
            <a:ext cx="2189126" cy="1346199"/>
          </a:xfrm>
          <a:prstGeom prst="bentConnector3">
            <a:avLst>
              <a:gd name="adj1" fmla="val -184"/>
            </a:avLst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49">
            <a:extLst>
              <a:ext uri="{FF2B5EF4-FFF2-40B4-BE49-F238E27FC236}">
                <a16:creationId xmlns:a16="http://schemas.microsoft.com/office/drawing/2014/main" id="{97CBDF86-F703-F241-9848-BB59D3F67DEF}"/>
              </a:ext>
            </a:extLst>
          </p:cNvPr>
          <p:cNvCxnSpPr>
            <a:cxnSpLocks/>
            <a:stCxn id="20" idx="3"/>
            <a:endCxn id="40" idx="0"/>
          </p:cNvCxnSpPr>
          <p:nvPr/>
        </p:nvCxnSpPr>
        <p:spPr>
          <a:xfrm>
            <a:off x="5715000" y="3966788"/>
            <a:ext cx="711200" cy="627356"/>
          </a:xfrm>
          <a:prstGeom prst="bentConnector2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42DBF504-049C-E542-9C24-6E2ABEC23025}"/>
              </a:ext>
            </a:extLst>
          </p:cNvPr>
          <p:cNvCxnSpPr>
            <a:cxnSpLocks/>
            <a:stCxn id="40" idx="2"/>
            <a:endCxn id="34" idx="2"/>
          </p:cNvCxnSpPr>
          <p:nvPr/>
        </p:nvCxnSpPr>
        <p:spPr>
          <a:xfrm rot="16200000" flipH="1">
            <a:off x="7114980" y="4282880"/>
            <a:ext cx="590940" cy="1968500"/>
          </a:xfrm>
          <a:prstGeom prst="bentConnector2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186B3E4-F314-9D48-B2FB-8F1BF6F75B99}"/>
              </a:ext>
            </a:extLst>
          </p:cNvPr>
          <p:cNvSpPr txBox="1"/>
          <p:nvPr/>
        </p:nvSpPr>
        <p:spPr>
          <a:xfrm>
            <a:off x="5467345" y="5755118"/>
            <a:ext cx="29051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a, b, 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40FF"/>
                </a:solidFill>
              </a:rPr>
              <a:t>a, c, e, f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B68EAE1-B303-5643-A975-7607A0F74CFB}"/>
              </a:ext>
            </a:extLst>
          </p:cNvPr>
          <p:cNvSpPr/>
          <p:nvPr/>
        </p:nvSpPr>
        <p:spPr>
          <a:xfrm>
            <a:off x="6911722" y="2496192"/>
            <a:ext cx="76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/>
                <a:ea typeface="Zapf Dingbats"/>
                <a:cs typeface="Arial"/>
                <a:sym typeface="Zapf Dingbats"/>
              </a:rPr>
              <a:t>(b)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45FBE97-6BC9-0242-9D19-963CDBEF4B7B}"/>
              </a:ext>
            </a:extLst>
          </p:cNvPr>
          <p:cNvSpPr/>
          <p:nvPr/>
        </p:nvSpPr>
        <p:spPr>
          <a:xfrm>
            <a:off x="6418259" y="3930604"/>
            <a:ext cx="76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40FF"/>
                </a:solidFill>
                <a:latin typeface="Arial"/>
                <a:ea typeface="Zapf Dingbats"/>
                <a:cs typeface="Arial"/>
                <a:sym typeface="Zapf Dingbats"/>
              </a:rPr>
              <a:t>(e)</a:t>
            </a:r>
            <a:endParaRPr lang="en-US" sz="2000" b="1" dirty="0">
              <a:solidFill>
                <a:srgbClr val="FF40FF"/>
              </a:solidFill>
              <a:latin typeface="Arial"/>
              <a:cs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64E0E60-E4D3-CB41-BCCD-367CCC41BFDB}"/>
              </a:ext>
            </a:extLst>
          </p:cNvPr>
          <p:cNvSpPr/>
          <p:nvPr/>
        </p:nvSpPr>
        <p:spPr>
          <a:xfrm>
            <a:off x="4084955" y="2866021"/>
            <a:ext cx="76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40FF"/>
                </a:solidFill>
                <a:latin typeface="Arial"/>
                <a:ea typeface="Zapf Dingbats"/>
                <a:cs typeface="Arial"/>
                <a:sym typeface="Zapf Dingbats"/>
              </a:rPr>
              <a:t>(c)</a:t>
            </a:r>
            <a:endParaRPr lang="en-US" sz="2000" b="1" dirty="0">
              <a:solidFill>
                <a:srgbClr val="FF40FF"/>
              </a:solidFill>
              <a:latin typeface="Arial"/>
              <a:cs typeface="Arial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ABF33AB-FFAF-8342-A3CB-674826116F08}"/>
              </a:ext>
            </a:extLst>
          </p:cNvPr>
          <p:cNvSpPr/>
          <p:nvPr/>
        </p:nvSpPr>
        <p:spPr>
          <a:xfrm>
            <a:off x="5227955" y="1671448"/>
            <a:ext cx="76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40FF"/>
                </a:solidFill>
                <a:latin typeface="Arial"/>
                <a:ea typeface="Zapf Dingbats"/>
                <a:cs typeface="Arial"/>
                <a:sym typeface="Zapf Dingbats"/>
              </a:rPr>
              <a:t>(a)</a:t>
            </a:r>
            <a:endParaRPr lang="en-US" sz="2000" b="1" dirty="0">
              <a:solidFill>
                <a:srgbClr val="FF40FF"/>
              </a:solidFill>
              <a:latin typeface="Arial"/>
              <a:cs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8085094-13E5-614E-B4EA-0E8C983F82F3}"/>
              </a:ext>
            </a:extLst>
          </p:cNvPr>
          <p:cNvSpPr/>
          <p:nvPr/>
        </p:nvSpPr>
        <p:spPr>
          <a:xfrm>
            <a:off x="6977853" y="5158459"/>
            <a:ext cx="76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40FF"/>
                </a:solidFill>
                <a:latin typeface="Arial"/>
                <a:ea typeface="Zapf Dingbats"/>
                <a:cs typeface="Arial"/>
                <a:sym typeface="Zapf Dingbats"/>
              </a:rPr>
              <a:t>(f)</a:t>
            </a:r>
            <a:endParaRPr lang="en-US" sz="2000" b="1" dirty="0">
              <a:solidFill>
                <a:srgbClr val="FF40FF"/>
              </a:solidFill>
              <a:latin typeface="Arial"/>
              <a:cs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45094E8-E6A9-394B-9D63-3116734B1B9D}"/>
              </a:ext>
            </a:extLst>
          </p:cNvPr>
          <p:cNvSpPr/>
          <p:nvPr/>
        </p:nvSpPr>
        <p:spPr>
          <a:xfrm>
            <a:off x="8156126" y="3869847"/>
            <a:ext cx="76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/>
                <a:ea typeface="Zapf Dingbats"/>
                <a:cs typeface="Arial"/>
                <a:sym typeface="Zapf Dingbats"/>
              </a:rPr>
              <a:t>(d)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67821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3353" y="1498937"/>
            <a:ext cx="492759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def </a:t>
            </a:r>
            <a:r>
              <a:rPr lang="en-US" b="1" dirty="0" err="1">
                <a:solidFill>
                  <a:srgbClr val="FFFFFF"/>
                </a:solidFill>
                <a:latin typeface="Courier New"/>
                <a:cs typeface="Courier New"/>
              </a:rPr>
              <a:t>is_it_xmas</a:t>
            </a:r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?(month, day)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if month == 12 &amp;&amp; day == 25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    return true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else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    return false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end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end </a:t>
            </a: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76225" y="219075"/>
            <a:ext cx="85756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Define a test suite that provides </a:t>
            </a:r>
            <a:r>
              <a:rPr kumimoji="0" lang="en-US" sz="2800" b="0" i="0" u="sng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path coverage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4945059" y="2133600"/>
            <a:ext cx="40655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if month == 12 &amp;&amp; day == 25</a:t>
            </a: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return true</a:t>
            </a: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else</a:t>
            </a: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return false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506411" y="4343400"/>
          <a:ext cx="4065589" cy="2286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59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9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65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input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expected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month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day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CC0099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8" name="Rectangle 17"/>
          <p:cNvSpPr/>
          <p:nvPr/>
        </p:nvSpPr>
        <p:spPr>
          <a:xfrm>
            <a:off x="4945059" y="2126934"/>
            <a:ext cx="3949697" cy="390584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486400" y="2956116"/>
            <a:ext cx="1790701" cy="377516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45059" y="3778030"/>
            <a:ext cx="769941" cy="377516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cxnSp>
        <p:nvCxnSpPr>
          <p:cNvPr id="22" name="Straight Arrow Connector 21"/>
          <p:cNvCxnSpPr>
            <a:cxnSpLocks/>
          </p:cNvCxnSpPr>
          <p:nvPr/>
        </p:nvCxnSpPr>
        <p:spPr>
          <a:xfrm flipH="1">
            <a:off x="5215255" y="2524184"/>
            <a:ext cx="1" cy="121633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cxnSpLocks/>
            <a:endCxn id="19" idx="0"/>
          </p:cNvCxnSpPr>
          <p:nvPr/>
        </p:nvCxnSpPr>
        <p:spPr>
          <a:xfrm>
            <a:off x="6381751" y="2522324"/>
            <a:ext cx="0" cy="43379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381750" y="2520931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true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77055" y="2869664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false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067935" y="1375390"/>
            <a:ext cx="320040" cy="751544"/>
            <a:chOff x="2164322" y="2393389"/>
            <a:chExt cx="320040" cy="751544"/>
          </a:xfrm>
        </p:grpSpPr>
        <p:sp>
          <p:nvSpPr>
            <p:cNvPr id="21" name="Oval 20"/>
            <p:cNvSpPr/>
            <p:nvPr/>
          </p:nvSpPr>
          <p:spPr>
            <a:xfrm>
              <a:off x="2164322" y="2393389"/>
              <a:ext cx="320040" cy="3200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Arrow Connector 23"/>
            <p:cNvCxnSpPr>
              <a:cxnSpLocks/>
            </p:cNvCxnSpPr>
            <p:nvPr/>
          </p:nvCxnSpPr>
          <p:spPr>
            <a:xfrm>
              <a:off x="2311642" y="2678002"/>
              <a:ext cx="0" cy="466931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8394700" y="5334000"/>
            <a:ext cx="457200" cy="457200"/>
            <a:chOff x="5715000" y="5117277"/>
            <a:chExt cx="457200" cy="457200"/>
          </a:xfrm>
          <a:solidFill>
            <a:schemeClr val="bg1"/>
          </a:solidFill>
        </p:grpSpPr>
        <p:sp>
          <p:nvSpPr>
            <p:cNvPr id="34" name="Oval 33"/>
            <p:cNvSpPr/>
            <p:nvPr/>
          </p:nvSpPr>
          <p:spPr>
            <a:xfrm>
              <a:off x="5715000" y="5117277"/>
              <a:ext cx="457200" cy="457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5791989" y="5187428"/>
              <a:ext cx="303222" cy="303222"/>
            </a:xfrm>
            <a:prstGeom prst="ellips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7182904C-4A83-6949-B956-84C0B9D98EFF}"/>
              </a:ext>
            </a:extLst>
          </p:cNvPr>
          <p:cNvSpPr/>
          <p:nvPr/>
        </p:nvSpPr>
        <p:spPr>
          <a:xfrm>
            <a:off x="5486400" y="4594144"/>
            <a:ext cx="1879600" cy="377516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cxnSp>
        <p:nvCxnSpPr>
          <p:cNvPr id="48" name="Elbow Connector 47">
            <a:extLst>
              <a:ext uri="{FF2B5EF4-FFF2-40B4-BE49-F238E27FC236}">
                <a16:creationId xmlns:a16="http://schemas.microsoft.com/office/drawing/2014/main" id="{C3F522F1-F5E6-B143-9ECD-41E6198C83BA}"/>
              </a:ext>
            </a:extLst>
          </p:cNvPr>
          <p:cNvCxnSpPr>
            <a:endCxn id="34" idx="0"/>
          </p:cNvCxnSpPr>
          <p:nvPr/>
        </p:nvCxnSpPr>
        <p:spPr>
          <a:xfrm rot="16200000" flipH="1">
            <a:off x="6855637" y="3566337"/>
            <a:ext cx="2189126" cy="1346199"/>
          </a:xfrm>
          <a:prstGeom prst="bentConnector3">
            <a:avLst>
              <a:gd name="adj1" fmla="val -184"/>
            </a:avLst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49">
            <a:extLst>
              <a:ext uri="{FF2B5EF4-FFF2-40B4-BE49-F238E27FC236}">
                <a16:creationId xmlns:a16="http://schemas.microsoft.com/office/drawing/2014/main" id="{97CBDF86-F703-F241-9848-BB59D3F67DEF}"/>
              </a:ext>
            </a:extLst>
          </p:cNvPr>
          <p:cNvCxnSpPr>
            <a:cxnSpLocks/>
            <a:stCxn id="20" idx="3"/>
            <a:endCxn id="40" idx="0"/>
          </p:cNvCxnSpPr>
          <p:nvPr/>
        </p:nvCxnSpPr>
        <p:spPr>
          <a:xfrm>
            <a:off x="5715000" y="3966788"/>
            <a:ext cx="711200" cy="627356"/>
          </a:xfrm>
          <a:prstGeom prst="bentConnector2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42DBF504-049C-E542-9C24-6E2ABEC23025}"/>
              </a:ext>
            </a:extLst>
          </p:cNvPr>
          <p:cNvCxnSpPr>
            <a:cxnSpLocks/>
            <a:stCxn id="40" idx="2"/>
            <a:endCxn id="34" idx="2"/>
          </p:cNvCxnSpPr>
          <p:nvPr/>
        </p:nvCxnSpPr>
        <p:spPr>
          <a:xfrm rot="16200000" flipH="1">
            <a:off x="7114980" y="4282880"/>
            <a:ext cx="590940" cy="1968500"/>
          </a:xfrm>
          <a:prstGeom prst="bentConnector2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5B68EAE1-B303-5643-A975-7607A0F74CFB}"/>
              </a:ext>
            </a:extLst>
          </p:cNvPr>
          <p:cNvSpPr/>
          <p:nvPr/>
        </p:nvSpPr>
        <p:spPr>
          <a:xfrm>
            <a:off x="6911722" y="2496192"/>
            <a:ext cx="76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/>
                <a:ea typeface="Zapf Dingbats"/>
                <a:cs typeface="Arial"/>
                <a:sym typeface="Zapf Dingbats"/>
              </a:rPr>
              <a:t>(b)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45FBE97-6BC9-0242-9D19-963CDBEF4B7B}"/>
              </a:ext>
            </a:extLst>
          </p:cNvPr>
          <p:cNvSpPr/>
          <p:nvPr/>
        </p:nvSpPr>
        <p:spPr>
          <a:xfrm>
            <a:off x="6418259" y="3930604"/>
            <a:ext cx="76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/>
                <a:ea typeface="Zapf Dingbats"/>
                <a:cs typeface="Arial"/>
                <a:sym typeface="Zapf Dingbats"/>
              </a:rPr>
              <a:t>(e)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64E0E60-E4D3-CB41-BCCD-367CCC41BFDB}"/>
              </a:ext>
            </a:extLst>
          </p:cNvPr>
          <p:cNvSpPr/>
          <p:nvPr/>
        </p:nvSpPr>
        <p:spPr>
          <a:xfrm>
            <a:off x="4084955" y="2866021"/>
            <a:ext cx="76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/>
                <a:ea typeface="Zapf Dingbats"/>
                <a:cs typeface="Arial"/>
                <a:sym typeface="Zapf Dingbats"/>
              </a:rPr>
              <a:t>(c)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ABF33AB-FFAF-8342-A3CB-674826116F08}"/>
              </a:ext>
            </a:extLst>
          </p:cNvPr>
          <p:cNvSpPr/>
          <p:nvPr/>
        </p:nvSpPr>
        <p:spPr>
          <a:xfrm>
            <a:off x="5227955" y="1671448"/>
            <a:ext cx="76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/>
                <a:ea typeface="Zapf Dingbats"/>
                <a:cs typeface="Arial"/>
                <a:sym typeface="Zapf Dingbats"/>
              </a:rPr>
              <a:t>(a)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8085094-13E5-614E-B4EA-0E8C983F82F3}"/>
              </a:ext>
            </a:extLst>
          </p:cNvPr>
          <p:cNvSpPr/>
          <p:nvPr/>
        </p:nvSpPr>
        <p:spPr>
          <a:xfrm>
            <a:off x="6977853" y="5158459"/>
            <a:ext cx="76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/>
                <a:ea typeface="Zapf Dingbats"/>
                <a:cs typeface="Arial"/>
                <a:sym typeface="Zapf Dingbats"/>
              </a:rPr>
              <a:t>(f)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45094E8-E6A9-394B-9D63-3116734B1B9D}"/>
              </a:ext>
            </a:extLst>
          </p:cNvPr>
          <p:cNvSpPr/>
          <p:nvPr/>
        </p:nvSpPr>
        <p:spPr>
          <a:xfrm>
            <a:off x="8156126" y="3869847"/>
            <a:ext cx="76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/>
                <a:ea typeface="Zapf Dingbats"/>
                <a:cs typeface="Arial"/>
                <a:sym typeface="Zapf Dingbats"/>
              </a:rPr>
              <a:t>(d)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80A6B36-0FA6-0944-97F8-F2816107F063}"/>
              </a:ext>
            </a:extLst>
          </p:cNvPr>
          <p:cNvSpPr txBox="1"/>
          <p:nvPr/>
        </p:nvSpPr>
        <p:spPr>
          <a:xfrm>
            <a:off x="5467345" y="5755118"/>
            <a:ext cx="29051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40FF"/>
                </a:solidFill>
              </a:rPr>
              <a:t>a, b, 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40FF"/>
                </a:solidFill>
              </a:rPr>
              <a:t>a, c, e, f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0BCB868-3E61-1748-B575-2022FC7BEF95}"/>
              </a:ext>
            </a:extLst>
          </p:cNvPr>
          <p:cNvSpPr txBox="1"/>
          <p:nvPr/>
        </p:nvSpPr>
        <p:spPr>
          <a:xfrm>
            <a:off x="7251153" y="5836138"/>
            <a:ext cx="20058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40FF"/>
                </a:solidFill>
              </a:rPr>
              <a:t>Last, cover all paths</a:t>
            </a:r>
          </a:p>
        </p:txBody>
      </p:sp>
    </p:spTree>
    <p:extLst>
      <p:ext uri="{BB962C8B-B14F-4D97-AF65-F5344CB8AC3E}">
        <p14:creationId xmlns:p14="http://schemas.microsoft.com/office/powerpoint/2010/main" val="53249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3353" y="1498937"/>
            <a:ext cx="492759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def </a:t>
            </a:r>
            <a:r>
              <a:rPr lang="en-US" b="1" dirty="0" err="1">
                <a:solidFill>
                  <a:srgbClr val="FFFFFF"/>
                </a:solidFill>
                <a:latin typeface="Courier New"/>
                <a:cs typeface="Courier New"/>
              </a:rPr>
              <a:t>is_it_xmas</a:t>
            </a:r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?(month, day)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if month == 12 &amp;&amp; day == 25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    return true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else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    return false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end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end </a:t>
            </a: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76225" y="219075"/>
            <a:ext cx="85756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Define a test suite that provides </a:t>
            </a:r>
            <a:r>
              <a:rPr kumimoji="0" lang="en-US" sz="2800" b="0" i="0" u="sng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path coverage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4945059" y="2133600"/>
            <a:ext cx="40655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if month == 12 &amp;&amp; day == 25</a:t>
            </a: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return true</a:t>
            </a: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else</a:t>
            </a: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return false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506411" y="4343400"/>
          <a:ext cx="4065589" cy="2286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59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9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65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input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expected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month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day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CC0099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8" name="Rectangle 17"/>
          <p:cNvSpPr/>
          <p:nvPr/>
        </p:nvSpPr>
        <p:spPr>
          <a:xfrm>
            <a:off x="4945059" y="2126934"/>
            <a:ext cx="3949697" cy="390584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486400" y="2956116"/>
            <a:ext cx="1790701" cy="377516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45059" y="3778030"/>
            <a:ext cx="769941" cy="377516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cxnSp>
        <p:nvCxnSpPr>
          <p:cNvPr id="22" name="Straight Arrow Connector 21"/>
          <p:cNvCxnSpPr>
            <a:cxnSpLocks/>
          </p:cNvCxnSpPr>
          <p:nvPr/>
        </p:nvCxnSpPr>
        <p:spPr>
          <a:xfrm flipH="1">
            <a:off x="5215255" y="2524184"/>
            <a:ext cx="1" cy="121633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cxnSpLocks/>
            <a:endCxn id="19" idx="0"/>
          </p:cNvCxnSpPr>
          <p:nvPr/>
        </p:nvCxnSpPr>
        <p:spPr>
          <a:xfrm>
            <a:off x="6381751" y="2522324"/>
            <a:ext cx="0" cy="43379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381750" y="2520931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true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77055" y="2869664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false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067935" y="1375390"/>
            <a:ext cx="320040" cy="751544"/>
            <a:chOff x="2164322" y="2393389"/>
            <a:chExt cx="320040" cy="751544"/>
          </a:xfrm>
        </p:grpSpPr>
        <p:sp>
          <p:nvSpPr>
            <p:cNvPr id="21" name="Oval 20"/>
            <p:cNvSpPr/>
            <p:nvPr/>
          </p:nvSpPr>
          <p:spPr>
            <a:xfrm>
              <a:off x="2164322" y="2393389"/>
              <a:ext cx="320040" cy="3200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Arrow Connector 23"/>
            <p:cNvCxnSpPr>
              <a:cxnSpLocks/>
            </p:cNvCxnSpPr>
            <p:nvPr/>
          </p:nvCxnSpPr>
          <p:spPr>
            <a:xfrm>
              <a:off x="2311642" y="2678002"/>
              <a:ext cx="0" cy="466931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8394700" y="5334000"/>
            <a:ext cx="457200" cy="457200"/>
            <a:chOff x="5715000" y="5117277"/>
            <a:chExt cx="457200" cy="457200"/>
          </a:xfrm>
          <a:solidFill>
            <a:schemeClr val="bg1"/>
          </a:solidFill>
        </p:grpSpPr>
        <p:sp>
          <p:nvSpPr>
            <p:cNvPr id="34" name="Oval 33"/>
            <p:cNvSpPr/>
            <p:nvPr/>
          </p:nvSpPr>
          <p:spPr>
            <a:xfrm>
              <a:off x="5715000" y="5117277"/>
              <a:ext cx="457200" cy="457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5791989" y="5187428"/>
              <a:ext cx="303222" cy="303222"/>
            </a:xfrm>
            <a:prstGeom prst="ellips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7182904C-4A83-6949-B956-84C0B9D98EFF}"/>
              </a:ext>
            </a:extLst>
          </p:cNvPr>
          <p:cNvSpPr/>
          <p:nvPr/>
        </p:nvSpPr>
        <p:spPr>
          <a:xfrm>
            <a:off x="5486400" y="4594144"/>
            <a:ext cx="1879600" cy="377516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cxnSp>
        <p:nvCxnSpPr>
          <p:cNvPr id="48" name="Elbow Connector 47">
            <a:extLst>
              <a:ext uri="{FF2B5EF4-FFF2-40B4-BE49-F238E27FC236}">
                <a16:creationId xmlns:a16="http://schemas.microsoft.com/office/drawing/2014/main" id="{C3F522F1-F5E6-B143-9ECD-41E6198C83BA}"/>
              </a:ext>
            </a:extLst>
          </p:cNvPr>
          <p:cNvCxnSpPr>
            <a:endCxn id="34" idx="0"/>
          </p:cNvCxnSpPr>
          <p:nvPr/>
        </p:nvCxnSpPr>
        <p:spPr>
          <a:xfrm rot="16200000" flipH="1">
            <a:off x="6855637" y="3566337"/>
            <a:ext cx="2189126" cy="1346199"/>
          </a:xfrm>
          <a:prstGeom prst="bentConnector3">
            <a:avLst>
              <a:gd name="adj1" fmla="val -184"/>
            </a:avLst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49">
            <a:extLst>
              <a:ext uri="{FF2B5EF4-FFF2-40B4-BE49-F238E27FC236}">
                <a16:creationId xmlns:a16="http://schemas.microsoft.com/office/drawing/2014/main" id="{97CBDF86-F703-F241-9848-BB59D3F67DEF}"/>
              </a:ext>
            </a:extLst>
          </p:cNvPr>
          <p:cNvCxnSpPr>
            <a:cxnSpLocks/>
            <a:stCxn id="20" idx="3"/>
            <a:endCxn id="40" idx="0"/>
          </p:cNvCxnSpPr>
          <p:nvPr/>
        </p:nvCxnSpPr>
        <p:spPr>
          <a:xfrm>
            <a:off x="5715000" y="3966788"/>
            <a:ext cx="711200" cy="627356"/>
          </a:xfrm>
          <a:prstGeom prst="bentConnector2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42DBF504-049C-E542-9C24-6E2ABEC23025}"/>
              </a:ext>
            </a:extLst>
          </p:cNvPr>
          <p:cNvCxnSpPr>
            <a:cxnSpLocks/>
            <a:stCxn id="40" idx="2"/>
            <a:endCxn id="34" idx="2"/>
          </p:cNvCxnSpPr>
          <p:nvPr/>
        </p:nvCxnSpPr>
        <p:spPr>
          <a:xfrm rot="16200000" flipH="1">
            <a:off x="7114980" y="4282880"/>
            <a:ext cx="590940" cy="1968500"/>
          </a:xfrm>
          <a:prstGeom prst="bentConnector2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5B68EAE1-B303-5643-A975-7607A0F74CFB}"/>
              </a:ext>
            </a:extLst>
          </p:cNvPr>
          <p:cNvSpPr/>
          <p:nvPr/>
        </p:nvSpPr>
        <p:spPr>
          <a:xfrm>
            <a:off x="6911722" y="2496192"/>
            <a:ext cx="76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/>
                <a:ea typeface="Zapf Dingbats"/>
                <a:cs typeface="Arial"/>
                <a:sym typeface="Zapf Dingbats"/>
              </a:rPr>
              <a:t>(b)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45FBE97-6BC9-0242-9D19-963CDBEF4B7B}"/>
              </a:ext>
            </a:extLst>
          </p:cNvPr>
          <p:cNvSpPr/>
          <p:nvPr/>
        </p:nvSpPr>
        <p:spPr>
          <a:xfrm>
            <a:off x="6418259" y="3930604"/>
            <a:ext cx="76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/>
                <a:ea typeface="Zapf Dingbats"/>
                <a:cs typeface="Arial"/>
                <a:sym typeface="Zapf Dingbats"/>
              </a:rPr>
              <a:t>(e)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64E0E60-E4D3-CB41-BCCD-367CCC41BFDB}"/>
              </a:ext>
            </a:extLst>
          </p:cNvPr>
          <p:cNvSpPr/>
          <p:nvPr/>
        </p:nvSpPr>
        <p:spPr>
          <a:xfrm>
            <a:off x="4084955" y="2866021"/>
            <a:ext cx="76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/>
                <a:ea typeface="Zapf Dingbats"/>
                <a:cs typeface="Arial"/>
                <a:sym typeface="Zapf Dingbats"/>
              </a:rPr>
              <a:t>(c)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ABF33AB-FFAF-8342-A3CB-674826116F08}"/>
              </a:ext>
            </a:extLst>
          </p:cNvPr>
          <p:cNvSpPr/>
          <p:nvPr/>
        </p:nvSpPr>
        <p:spPr>
          <a:xfrm>
            <a:off x="5227955" y="1671448"/>
            <a:ext cx="76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/>
                <a:ea typeface="Zapf Dingbats"/>
                <a:cs typeface="Arial"/>
                <a:sym typeface="Zapf Dingbats"/>
              </a:rPr>
              <a:t>(a)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8085094-13E5-614E-B4EA-0E8C983F82F3}"/>
              </a:ext>
            </a:extLst>
          </p:cNvPr>
          <p:cNvSpPr/>
          <p:nvPr/>
        </p:nvSpPr>
        <p:spPr>
          <a:xfrm>
            <a:off x="6977853" y="5158459"/>
            <a:ext cx="76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/>
                <a:ea typeface="Zapf Dingbats"/>
                <a:cs typeface="Arial"/>
                <a:sym typeface="Zapf Dingbats"/>
              </a:rPr>
              <a:t>(f)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45094E8-E6A9-394B-9D63-3116734B1B9D}"/>
              </a:ext>
            </a:extLst>
          </p:cNvPr>
          <p:cNvSpPr/>
          <p:nvPr/>
        </p:nvSpPr>
        <p:spPr>
          <a:xfrm>
            <a:off x="8156126" y="3869847"/>
            <a:ext cx="76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/>
                <a:ea typeface="Zapf Dingbats"/>
                <a:cs typeface="Arial"/>
                <a:sym typeface="Zapf Dingbats"/>
              </a:rPr>
              <a:t>(d)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80A6B36-0FA6-0944-97F8-F2816107F063}"/>
              </a:ext>
            </a:extLst>
          </p:cNvPr>
          <p:cNvSpPr txBox="1"/>
          <p:nvPr/>
        </p:nvSpPr>
        <p:spPr>
          <a:xfrm>
            <a:off x="5467345" y="5755118"/>
            <a:ext cx="29051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40FF"/>
                </a:solidFill>
              </a:rPr>
              <a:t>a, b, 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40FF"/>
                </a:solidFill>
              </a:rPr>
              <a:t>a, c, e, f</a:t>
            </a:r>
          </a:p>
        </p:txBody>
      </p:sp>
    </p:spTree>
    <p:extLst>
      <p:ext uri="{BB962C8B-B14F-4D97-AF65-F5344CB8AC3E}">
        <p14:creationId xmlns:p14="http://schemas.microsoft.com/office/powerpoint/2010/main" val="8633185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3353" y="1498937"/>
            <a:ext cx="492759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def </a:t>
            </a:r>
            <a:r>
              <a:rPr lang="en-US" b="1" dirty="0" err="1">
                <a:solidFill>
                  <a:srgbClr val="FFFFFF"/>
                </a:solidFill>
                <a:latin typeface="Courier New"/>
                <a:cs typeface="Courier New"/>
              </a:rPr>
              <a:t>is_it_xmas</a:t>
            </a:r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?(month, day)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if month == 12 &amp;&amp; day == 25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    return true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else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    return false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end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end </a:t>
            </a: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76225" y="219075"/>
            <a:ext cx="85756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Define a test suite that provides </a:t>
            </a:r>
            <a:r>
              <a:rPr kumimoji="0" lang="en-US" sz="2800" b="0" i="0" u="sng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path coverage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4945059" y="2133600"/>
            <a:ext cx="40655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if month == 12 &amp;&amp; day == 25</a:t>
            </a: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return true</a:t>
            </a: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else</a:t>
            </a: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return false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945059" y="2126934"/>
            <a:ext cx="3949697" cy="390584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486400" y="2956116"/>
            <a:ext cx="1790701" cy="377516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45059" y="3778030"/>
            <a:ext cx="769941" cy="377516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cxnSp>
        <p:nvCxnSpPr>
          <p:cNvPr id="22" name="Straight Arrow Connector 21"/>
          <p:cNvCxnSpPr>
            <a:cxnSpLocks/>
          </p:cNvCxnSpPr>
          <p:nvPr/>
        </p:nvCxnSpPr>
        <p:spPr>
          <a:xfrm flipH="1">
            <a:off x="5215255" y="2524184"/>
            <a:ext cx="1" cy="121633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cxnSpLocks/>
            <a:endCxn id="19" idx="0"/>
          </p:cNvCxnSpPr>
          <p:nvPr/>
        </p:nvCxnSpPr>
        <p:spPr>
          <a:xfrm>
            <a:off x="6381751" y="2522324"/>
            <a:ext cx="0" cy="43379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381750" y="2520931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true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77055" y="2869664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false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067935" y="1375390"/>
            <a:ext cx="320040" cy="751544"/>
            <a:chOff x="2164322" y="2393389"/>
            <a:chExt cx="320040" cy="751544"/>
          </a:xfrm>
        </p:grpSpPr>
        <p:sp>
          <p:nvSpPr>
            <p:cNvPr id="21" name="Oval 20"/>
            <p:cNvSpPr/>
            <p:nvPr/>
          </p:nvSpPr>
          <p:spPr>
            <a:xfrm>
              <a:off x="2164322" y="2393389"/>
              <a:ext cx="320040" cy="3200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Arrow Connector 23"/>
            <p:cNvCxnSpPr>
              <a:cxnSpLocks/>
            </p:cNvCxnSpPr>
            <p:nvPr/>
          </p:nvCxnSpPr>
          <p:spPr>
            <a:xfrm>
              <a:off x="2311642" y="2678002"/>
              <a:ext cx="0" cy="466931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8394700" y="5334000"/>
            <a:ext cx="457200" cy="457200"/>
            <a:chOff x="5715000" y="5117277"/>
            <a:chExt cx="457200" cy="457200"/>
          </a:xfrm>
          <a:solidFill>
            <a:schemeClr val="bg1"/>
          </a:solidFill>
        </p:grpSpPr>
        <p:sp>
          <p:nvSpPr>
            <p:cNvPr id="34" name="Oval 33"/>
            <p:cNvSpPr/>
            <p:nvPr/>
          </p:nvSpPr>
          <p:spPr>
            <a:xfrm>
              <a:off x="5715000" y="5117277"/>
              <a:ext cx="457200" cy="457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5791989" y="5187428"/>
              <a:ext cx="303222" cy="303222"/>
            </a:xfrm>
            <a:prstGeom prst="ellips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7182904C-4A83-6949-B956-84C0B9D98EFF}"/>
              </a:ext>
            </a:extLst>
          </p:cNvPr>
          <p:cNvSpPr/>
          <p:nvPr/>
        </p:nvSpPr>
        <p:spPr>
          <a:xfrm>
            <a:off x="5486400" y="4594144"/>
            <a:ext cx="1879600" cy="377516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cxnSp>
        <p:nvCxnSpPr>
          <p:cNvPr id="48" name="Elbow Connector 47">
            <a:extLst>
              <a:ext uri="{FF2B5EF4-FFF2-40B4-BE49-F238E27FC236}">
                <a16:creationId xmlns:a16="http://schemas.microsoft.com/office/drawing/2014/main" id="{C3F522F1-F5E6-B143-9ECD-41E6198C83BA}"/>
              </a:ext>
            </a:extLst>
          </p:cNvPr>
          <p:cNvCxnSpPr>
            <a:endCxn id="34" idx="0"/>
          </p:cNvCxnSpPr>
          <p:nvPr/>
        </p:nvCxnSpPr>
        <p:spPr>
          <a:xfrm rot="16200000" flipH="1">
            <a:off x="6855637" y="3566337"/>
            <a:ext cx="2189126" cy="1346199"/>
          </a:xfrm>
          <a:prstGeom prst="bentConnector3">
            <a:avLst>
              <a:gd name="adj1" fmla="val -184"/>
            </a:avLst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49">
            <a:extLst>
              <a:ext uri="{FF2B5EF4-FFF2-40B4-BE49-F238E27FC236}">
                <a16:creationId xmlns:a16="http://schemas.microsoft.com/office/drawing/2014/main" id="{97CBDF86-F703-F241-9848-BB59D3F67DEF}"/>
              </a:ext>
            </a:extLst>
          </p:cNvPr>
          <p:cNvCxnSpPr>
            <a:cxnSpLocks/>
            <a:stCxn id="20" idx="3"/>
            <a:endCxn id="40" idx="0"/>
          </p:cNvCxnSpPr>
          <p:nvPr/>
        </p:nvCxnSpPr>
        <p:spPr>
          <a:xfrm>
            <a:off x="5715000" y="3966788"/>
            <a:ext cx="711200" cy="627356"/>
          </a:xfrm>
          <a:prstGeom prst="bentConnector2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42DBF504-049C-E542-9C24-6E2ABEC23025}"/>
              </a:ext>
            </a:extLst>
          </p:cNvPr>
          <p:cNvCxnSpPr>
            <a:cxnSpLocks/>
            <a:stCxn id="40" idx="2"/>
            <a:endCxn id="34" idx="2"/>
          </p:cNvCxnSpPr>
          <p:nvPr/>
        </p:nvCxnSpPr>
        <p:spPr>
          <a:xfrm rot="16200000" flipH="1">
            <a:off x="7114980" y="4282880"/>
            <a:ext cx="590940" cy="1968500"/>
          </a:xfrm>
          <a:prstGeom prst="bentConnector2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5B68EAE1-B303-5643-A975-7607A0F74CFB}"/>
              </a:ext>
            </a:extLst>
          </p:cNvPr>
          <p:cNvSpPr/>
          <p:nvPr/>
        </p:nvSpPr>
        <p:spPr>
          <a:xfrm>
            <a:off x="6911722" y="2496192"/>
            <a:ext cx="76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/>
                <a:ea typeface="Zapf Dingbats"/>
                <a:cs typeface="Arial"/>
                <a:sym typeface="Zapf Dingbats"/>
              </a:rPr>
              <a:t>(b)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45FBE97-6BC9-0242-9D19-963CDBEF4B7B}"/>
              </a:ext>
            </a:extLst>
          </p:cNvPr>
          <p:cNvSpPr/>
          <p:nvPr/>
        </p:nvSpPr>
        <p:spPr>
          <a:xfrm>
            <a:off x="6418259" y="3930604"/>
            <a:ext cx="76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/>
                <a:ea typeface="Zapf Dingbats"/>
                <a:cs typeface="Arial"/>
                <a:sym typeface="Zapf Dingbats"/>
              </a:rPr>
              <a:t>(e)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64E0E60-E4D3-CB41-BCCD-367CCC41BFDB}"/>
              </a:ext>
            </a:extLst>
          </p:cNvPr>
          <p:cNvSpPr/>
          <p:nvPr/>
        </p:nvSpPr>
        <p:spPr>
          <a:xfrm>
            <a:off x="4084955" y="2866021"/>
            <a:ext cx="76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/>
                <a:ea typeface="Zapf Dingbats"/>
                <a:cs typeface="Arial"/>
                <a:sym typeface="Zapf Dingbats"/>
              </a:rPr>
              <a:t>(c)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ABF33AB-FFAF-8342-A3CB-674826116F08}"/>
              </a:ext>
            </a:extLst>
          </p:cNvPr>
          <p:cNvSpPr/>
          <p:nvPr/>
        </p:nvSpPr>
        <p:spPr>
          <a:xfrm>
            <a:off x="5227955" y="1671448"/>
            <a:ext cx="76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/>
                <a:ea typeface="Zapf Dingbats"/>
                <a:cs typeface="Arial"/>
                <a:sym typeface="Zapf Dingbats"/>
              </a:rPr>
              <a:t>(a)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8085094-13E5-614E-B4EA-0E8C983F82F3}"/>
              </a:ext>
            </a:extLst>
          </p:cNvPr>
          <p:cNvSpPr/>
          <p:nvPr/>
        </p:nvSpPr>
        <p:spPr>
          <a:xfrm>
            <a:off x="6977853" y="5158459"/>
            <a:ext cx="76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/>
                <a:ea typeface="Zapf Dingbats"/>
                <a:cs typeface="Arial"/>
                <a:sym typeface="Zapf Dingbats"/>
              </a:rPr>
              <a:t>(f)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45094E8-E6A9-394B-9D63-3116734B1B9D}"/>
              </a:ext>
            </a:extLst>
          </p:cNvPr>
          <p:cNvSpPr/>
          <p:nvPr/>
        </p:nvSpPr>
        <p:spPr>
          <a:xfrm>
            <a:off x="8156126" y="3869847"/>
            <a:ext cx="76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/>
                <a:ea typeface="Zapf Dingbats"/>
                <a:cs typeface="Arial"/>
                <a:sym typeface="Zapf Dingbats"/>
              </a:rPr>
              <a:t>(d)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80A6B36-0FA6-0944-97F8-F2816107F063}"/>
              </a:ext>
            </a:extLst>
          </p:cNvPr>
          <p:cNvSpPr txBox="1"/>
          <p:nvPr/>
        </p:nvSpPr>
        <p:spPr>
          <a:xfrm>
            <a:off x="5467345" y="5755118"/>
            <a:ext cx="29051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40FF"/>
                </a:solidFill>
              </a:rPr>
              <a:t>a, b, 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40FF"/>
                </a:solidFill>
              </a:rPr>
              <a:t>a, c, e, f</a:t>
            </a:r>
          </a:p>
        </p:txBody>
      </p:sp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9E6ACEA8-3957-814A-AA2D-C385D80DE8CA}"/>
              </a:ext>
            </a:extLst>
          </p:cNvPr>
          <p:cNvGraphicFramePr>
            <a:graphicFrameLocks noGrp="1"/>
          </p:cNvGraphicFramePr>
          <p:nvPr/>
        </p:nvGraphicFramePr>
        <p:xfrm>
          <a:off x="506411" y="4343400"/>
          <a:ext cx="4065589" cy="2286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59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9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65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input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expected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month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day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CC0099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40FF"/>
                          </a:solidFill>
                        </a:rPr>
                        <a:t>12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40FF"/>
                          </a:solidFill>
                        </a:rPr>
                        <a:t>25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40FF"/>
                          </a:solidFill>
                        </a:rPr>
                        <a:t>true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0509CCD3-2268-4C40-89E4-03690D60C8B9}"/>
              </a:ext>
            </a:extLst>
          </p:cNvPr>
          <p:cNvSpPr/>
          <p:nvPr/>
        </p:nvSpPr>
        <p:spPr>
          <a:xfrm>
            <a:off x="5412461" y="5717789"/>
            <a:ext cx="48895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FA79"/>
                </a:solidFill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407208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3353" y="1498937"/>
            <a:ext cx="492759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def </a:t>
            </a:r>
            <a:r>
              <a:rPr lang="en-US" b="1" dirty="0" err="1">
                <a:solidFill>
                  <a:srgbClr val="FFFFFF"/>
                </a:solidFill>
                <a:latin typeface="Courier New"/>
                <a:cs typeface="Courier New"/>
              </a:rPr>
              <a:t>is_it_xmas</a:t>
            </a:r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?(month, day)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if month == 12 &amp;&amp; day == 25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    return true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else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    return false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end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end </a:t>
            </a: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76225" y="219075"/>
            <a:ext cx="85756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Define a test suite that provides </a:t>
            </a:r>
            <a:r>
              <a:rPr kumimoji="0" lang="en-US" sz="2800" b="0" i="0" u="sng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path coverage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4945059" y="2133600"/>
            <a:ext cx="40655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if month == 12 &amp;&amp; day == 25</a:t>
            </a: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return true</a:t>
            </a: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else</a:t>
            </a: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return false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945059" y="2126934"/>
            <a:ext cx="3949697" cy="390584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486400" y="2956116"/>
            <a:ext cx="1790701" cy="377516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45059" y="3778030"/>
            <a:ext cx="769941" cy="377516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cxnSp>
        <p:nvCxnSpPr>
          <p:cNvPr id="22" name="Straight Arrow Connector 21"/>
          <p:cNvCxnSpPr>
            <a:cxnSpLocks/>
          </p:cNvCxnSpPr>
          <p:nvPr/>
        </p:nvCxnSpPr>
        <p:spPr>
          <a:xfrm flipH="1">
            <a:off x="5215255" y="2524184"/>
            <a:ext cx="1" cy="121633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cxnSpLocks/>
            <a:endCxn id="19" idx="0"/>
          </p:cNvCxnSpPr>
          <p:nvPr/>
        </p:nvCxnSpPr>
        <p:spPr>
          <a:xfrm>
            <a:off x="6381751" y="2522324"/>
            <a:ext cx="0" cy="43379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381750" y="2520931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true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77055" y="2869664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false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067935" y="1375390"/>
            <a:ext cx="320040" cy="751544"/>
            <a:chOff x="2164322" y="2393389"/>
            <a:chExt cx="320040" cy="751544"/>
          </a:xfrm>
        </p:grpSpPr>
        <p:sp>
          <p:nvSpPr>
            <p:cNvPr id="21" name="Oval 20"/>
            <p:cNvSpPr/>
            <p:nvPr/>
          </p:nvSpPr>
          <p:spPr>
            <a:xfrm>
              <a:off x="2164322" y="2393389"/>
              <a:ext cx="320040" cy="3200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Arrow Connector 23"/>
            <p:cNvCxnSpPr>
              <a:cxnSpLocks/>
            </p:cNvCxnSpPr>
            <p:nvPr/>
          </p:nvCxnSpPr>
          <p:spPr>
            <a:xfrm>
              <a:off x="2311642" y="2678002"/>
              <a:ext cx="0" cy="466931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8394700" y="5334000"/>
            <a:ext cx="457200" cy="457200"/>
            <a:chOff x="5715000" y="5117277"/>
            <a:chExt cx="457200" cy="457200"/>
          </a:xfrm>
          <a:solidFill>
            <a:schemeClr val="bg1"/>
          </a:solidFill>
        </p:grpSpPr>
        <p:sp>
          <p:nvSpPr>
            <p:cNvPr id="34" name="Oval 33"/>
            <p:cNvSpPr/>
            <p:nvPr/>
          </p:nvSpPr>
          <p:spPr>
            <a:xfrm>
              <a:off x="5715000" y="5117277"/>
              <a:ext cx="457200" cy="457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5791989" y="5187428"/>
              <a:ext cx="303222" cy="303222"/>
            </a:xfrm>
            <a:prstGeom prst="ellips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7182904C-4A83-6949-B956-84C0B9D98EFF}"/>
              </a:ext>
            </a:extLst>
          </p:cNvPr>
          <p:cNvSpPr/>
          <p:nvPr/>
        </p:nvSpPr>
        <p:spPr>
          <a:xfrm>
            <a:off x="5486400" y="4594144"/>
            <a:ext cx="1879600" cy="377516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cxnSp>
        <p:nvCxnSpPr>
          <p:cNvPr id="48" name="Elbow Connector 47">
            <a:extLst>
              <a:ext uri="{FF2B5EF4-FFF2-40B4-BE49-F238E27FC236}">
                <a16:creationId xmlns:a16="http://schemas.microsoft.com/office/drawing/2014/main" id="{C3F522F1-F5E6-B143-9ECD-41E6198C83BA}"/>
              </a:ext>
            </a:extLst>
          </p:cNvPr>
          <p:cNvCxnSpPr>
            <a:endCxn id="34" idx="0"/>
          </p:cNvCxnSpPr>
          <p:nvPr/>
        </p:nvCxnSpPr>
        <p:spPr>
          <a:xfrm rot="16200000" flipH="1">
            <a:off x="6855637" y="3566337"/>
            <a:ext cx="2189126" cy="1346199"/>
          </a:xfrm>
          <a:prstGeom prst="bentConnector3">
            <a:avLst>
              <a:gd name="adj1" fmla="val -184"/>
            </a:avLst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49">
            <a:extLst>
              <a:ext uri="{FF2B5EF4-FFF2-40B4-BE49-F238E27FC236}">
                <a16:creationId xmlns:a16="http://schemas.microsoft.com/office/drawing/2014/main" id="{97CBDF86-F703-F241-9848-BB59D3F67DEF}"/>
              </a:ext>
            </a:extLst>
          </p:cNvPr>
          <p:cNvCxnSpPr>
            <a:cxnSpLocks/>
            <a:stCxn id="20" idx="3"/>
            <a:endCxn id="40" idx="0"/>
          </p:cNvCxnSpPr>
          <p:nvPr/>
        </p:nvCxnSpPr>
        <p:spPr>
          <a:xfrm>
            <a:off x="5715000" y="3966788"/>
            <a:ext cx="711200" cy="627356"/>
          </a:xfrm>
          <a:prstGeom prst="bentConnector2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42DBF504-049C-E542-9C24-6E2ABEC23025}"/>
              </a:ext>
            </a:extLst>
          </p:cNvPr>
          <p:cNvCxnSpPr>
            <a:cxnSpLocks/>
            <a:stCxn id="40" idx="2"/>
            <a:endCxn id="34" idx="2"/>
          </p:cNvCxnSpPr>
          <p:nvPr/>
        </p:nvCxnSpPr>
        <p:spPr>
          <a:xfrm rot="16200000" flipH="1">
            <a:off x="7114980" y="4282880"/>
            <a:ext cx="590940" cy="1968500"/>
          </a:xfrm>
          <a:prstGeom prst="bentConnector2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5B68EAE1-B303-5643-A975-7607A0F74CFB}"/>
              </a:ext>
            </a:extLst>
          </p:cNvPr>
          <p:cNvSpPr/>
          <p:nvPr/>
        </p:nvSpPr>
        <p:spPr>
          <a:xfrm>
            <a:off x="6911722" y="2496192"/>
            <a:ext cx="76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/>
                <a:ea typeface="Zapf Dingbats"/>
                <a:cs typeface="Arial"/>
                <a:sym typeface="Zapf Dingbats"/>
              </a:rPr>
              <a:t>(b)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45FBE97-6BC9-0242-9D19-963CDBEF4B7B}"/>
              </a:ext>
            </a:extLst>
          </p:cNvPr>
          <p:cNvSpPr/>
          <p:nvPr/>
        </p:nvSpPr>
        <p:spPr>
          <a:xfrm>
            <a:off x="6418259" y="3930604"/>
            <a:ext cx="76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/>
                <a:ea typeface="Zapf Dingbats"/>
                <a:cs typeface="Arial"/>
                <a:sym typeface="Zapf Dingbats"/>
              </a:rPr>
              <a:t>(e)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64E0E60-E4D3-CB41-BCCD-367CCC41BFDB}"/>
              </a:ext>
            </a:extLst>
          </p:cNvPr>
          <p:cNvSpPr/>
          <p:nvPr/>
        </p:nvSpPr>
        <p:spPr>
          <a:xfrm>
            <a:off x="4084955" y="2866021"/>
            <a:ext cx="76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/>
                <a:ea typeface="Zapf Dingbats"/>
                <a:cs typeface="Arial"/>
                <a:sym typeface="Zapf Dingbats"/>
              </a:rPr>
              <a:t>(c)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ABF33AB-FFAF-8342-A3CB-674826116F08}"/>
              </a:ext>
            </a:extLst>
          </p:cNvPr>
          <p:cNvSpPr/>
          <p:nvPr/>
        </p:nvSpPr>
        <p:spPr>
          <a:xfrm>
            <a:off x="5227955" y="1671448"/>
            <a:ext cx="76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/>
                <a:ea typeface="Zapf Dingbats"/>
                <a:cs typeface="Arial"/>
                <a:sym typeface="Zapf Dingbats"/>
              </a:rPr>
              <a:t>(a)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8085094-13E5-614E-B4EA-0E8C983F82F3}"/>
              </a:ext>
            </a:extLst>
          </p:cNvPr>
          <p:cNvSpPr/>
          <p:nvPr/>
        </p:nvSpPr>
        <p:spPr>
          <a:xfrm>
            <a:off x="6977853" y="5158459"/>
            <a:ext cx="76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/>
                <a:ea typeface="Zapf Dingbats"/>
                <a:cs typeface="Arial"/>
                <a:sym typeface="Zapf Dingbats"/>
              </a:rPr>
              <a:t>(f)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45094E8-E6A9-394B-9D63-3116734B1B9D}"/>
              </a:ext>
            </a:extLst>
          </p:cNvPr>
          <p:cNvSpPr/>
          <p:nvPr/>
        </p:nvSpPr>
        <p:spPr>
          <a:xfrm>
            <a:off x="8156126" y="3869847"/>
            <a:ext cx="76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/>
                <a:ea typeface="Zapf Dingbats"/>
                <a:cs typeface="Arial"/>
                <a:sym typeface="Zapf Dingbats"/>
              </a:rPr>
              <a:t>(d)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80A6B36-0FA6-0944-97F8-F2816107F063}"/>
              </a:ext>
            </a:extLst>
          </p:cNvPr>
          <p:cNvSpPr txBox="1"/>
          <p:nvPr/>
        </p:nvSpPr>
        <p:spPr>
          <a:xfrm>
            <a:off x="5467345" y="5755118"/>
            <a:ext cx="29051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40FF"/>
                </a:solidFill>
              </a:rPr>
              <a:t>a, b, 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40FF"/>
                </a:solidFill>
              </a:rPr>
              <a:t>a, c, e, f</a:t>
            </a:r>
          </a:p>
        </p:txBody>
      </p:sp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65883A0E-CB01-0241-A4F6-81AA8F63B827}"/>
              </a:ext>
            </a:extLst>
          </p:cNvPr>
          <p:cNvGraphicFramePr>
            <a:graphicFrameLocks noGrp="1"/>
          </p:cNvGraphicFramePr>
          <p:nvPr/>
        </p:nvGraphicFramePr>
        <p:xfrm>
          <a:off x="506411" y="4343400"/>
          <a:ext cx="4065589" cy="2286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59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9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65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input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expected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month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day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CC0099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12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25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true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40FF"/>
                          </a:solidFill>
                        </a:rPr>
                        <a:t>1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40FF"/>
                          </a:solidFill>
                        </a:rPr>
                        <a:t>1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40FF"/>
                          </a:solidFill>
                        </a:rPr>
                        <a:t>false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ECB535AF-A78D-1A43-9D4D-1ECEF356A525}"/>
              </a:ext>
            </a:extLst>
          </p:cNvPr>
          <p:cNvSpPr/>
          <p:nvPr/>
        </p:nvSpPr>
        <p:spPr>
          <a:xfrm>
            <a:off x="5412461" y="5717789"/>
            <a:ext cx="48895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FA79"/>
                </a:solidFill>
              </a:rPr>
              <a:t>✓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B83DDF7-3351-4740-BEAF-3D952CF2FC03}"/>
              </a:ext>
            </a:extLst>
          </p:cNvPr>
          <p:cNvSpPr/>
          <p:nvPr/>
        </p:nvSpPr>
        <p:spPr>
          <a:xfrm>
            <a:off x="5412461" y="6124449"/>
            <a:ext cx="48895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FA79"/>
                </a:solidFill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315569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 Flow Graph (CFG)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3045153"/>
            <a:ext cx="3262432" cy="193899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1000" b="1" dirty="0" err="1">
                <a:solidFill>
                  <a:schemeClr val="bg1"/>
                </a:solidFill>
                <a:latin typeface="Courier New"/>
                <a:ea typeface="ＭＳ Ｐゴシック" charset="0"/>
                <a:cs typeface="Courier New"/>
              </a:rPr>
              <a:t>def</a:t>
            </a:r>
            <a:r>
              <a:rPr lang="en-US" sz="1000" b="1" dirty="0">
                <a:solidFill>
                  <a:schemeClr val="bg1"/>
                </a:solidFill>
                <a:latin typeface="Courier New"/>
                <a:ea typeface="ＭＳ Ｐゴシック" charset="0"/>
                <a:cs typeface="Courier New"/>
              </a:rPr>
              <a:t> create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1000" b="1" dirty="0">
                <a:solidFill>
                  <a:schemeClr val="bg1"/>
                </a:solidFill>
                <a:latin typeface="Courier New"/>
                <a:ea typeface="ＭＳ Ｐゴシック" charset="0"/>
                <a:cs typeface="Courier New"/>
              </a:rPr>
              <a:t>   @profile = </a:t>
            </a:r>
            <a:r>
              <a:rPr lang="en-US" sz="1000" b="1" dirty="0" err="1">
                <a:solidFill>
                  <a:schemeClr val="bg1"/>
                </a:solidFill>
                <a:latin typeface="Courier New"/>
                <a:ea typeface="ＭＳ Ｐゴシック" charset="0"/>
                <a:cs typeface="Courier New"/>
              </a:rPr>
              <a:t>profile.new</a:t>
            </a:r>
            <a:r>
              <a:rPr lang="en-US" sz="1000" b="1" dirty="0">
                <a:solidFill>
                  <a:schemeClr val="bg1"/>
                </a:solidFill>
                <a:latin typeface="Courier New"/>
                <a:ea typeface="ＭＳ Ｐゴシック" charset="0"/>
                <a:cs typeface="Courier New"/>
              </a:rPr>
              <a:t>(</a:t>
            </a:r>
            <a:r>
              <a:rPr lang="en-US" sz="1000" b="1" dirty="0" err="1">
                <a:solidFill>
                  <a:schemeClr val="bg1"/>
                </a:solidFill>
                <a:latin typeface="Courier New"/>
                <a:ea typeface="ＭＳ Ｐゴシック" charset="0"/>
                <a:cs typeface="Courier New"/>
              </a:rPr>
              <a:t>params</a:t>
            </a:r>
            <a:r>
              <a:rPr lang="en-US" sz="1000" b="1" dirty="0">
                <a:solidFill>
                  <a:schemeClr val="bg1"/>
                </a:solidFill>
                <a:latin typeface="Courier New"/>
                <a:ea typeface="ＭＳ Ｐゴシック" charset="0"/>
                <a:cs typeface="Courier New"/>
              </a:rPr>
              <a:t>)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1000" b="1" dirty="0">
                <a:solidFill>
                  <a:schemeClr val="bg1"/>
                </a:solidFill>
                <a:latin typeface="Courier New"/>
                <a:ea typeface="ＭＳ Ｐゴシック" charset="0"/>
                <a:cs typeface="Courier New"/>
              </a:rPr>
              <a:t>   if @</a:t>
            </a:r>
            <a:r>
              <a:rPr lang="en-US" sz="1000" b="1" dirty="0" err="1">
                <a:solidFill>
                  <a:schemeClr val="bg1"/>
                </a:solidFill>
                <a:latin typeface="Courier New"/>
                <a:ea typeface="ＭＳ Ｐゴシック" charset="0"/>
                <a:cs typeface="Courier New"/>
              </a:rPr>
              <a:t>profile.save</a:t>
            </a:r>
            <a:endParaRPr lang="en-US" sz="1000" b="1" dirty="0">
              <a:solidFill>
                <a:schemeClr val="bg1"/>
              </a:solidFill>
              <a:latin typeface="Courier New"/>
              <a:ea typeface="ＭＳ Ｐゴシック" charset="0"/>
              <a:cs typeface="Courier New"/>
            </a:endParaRP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1000" b="1" dirty="0">
                <a:solidFill>
                  <a:schemeClr val="bg1"/>
                </a:solidFill>
                <a:latin typeface="Courier New"/>
                <a:ea typeface="ＭＳ Ｐゴシック" charset="0"/>
                <a:cs typeface="Courier New"/>
              </a:rPr>
              <a:t>     </a:t>
            </a:r>
            <a:r>
              <a:rPr lang="en-US" sz="1000" b="1" dirty="0" err="1">
                <a:solidFill>
                  <a:schemeClr val="bg1"/>
                </a:solidFill>
                <a:latin typeface="Courier New"/>
                <a:ea typeface="ＭＳ Ｐゴシック" charset="0"/>
                <a:cs typeface="Courier New"/>
              </a:rPr>
              <a:t>redirect_to</a:t>
            </a:r>
            <a:r>
              <a:rPr lang="en-US" sz="1000" b="1" dirty="0">
                <a:solidFill>
                  <a:schemeClr val="bg1"/>
                </a:solidFill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1000" b="1" dirty="0" err="1">
                <a:solidFill>
                  <a:schemeClr val="bg1"/>
                </a:solidFill>
                <a:latin typeface="Courier New"/>
                <a:ea typeface="ＭＳ Ｐゴシック" charset="0"/>
                <a:cs typeface="Courier New"/>
              </a:rPr>
              <a:t>show_prof_url</a:t>
            </a:r>
            <a:r>
              <a:rPr lang="en-US" sz="1000" b="1" dirty="0">
                <a:solidFill>
                  <a:schemeClr val="bg1"/>
                </a:solidFill>
                <a:latin typeface="Courier New"/>
                <a:ea typeface="ＭＳ Ｐゴシック" charset="0"/>
                <a:cs typeface="Courier New"/>
              </a:rPr>
              <a:t>(@profile)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1000" b="1" dirty="0">
                <a:solidFill>
                  <a:schemeClr val="bg1"/>
                </a:solidFill>
                <a:latin typeface="Courier New"/>
                <a:ea typeface="ＭＳ Ｐゴシック" charset="0"/>
                <a:cs typeface="Courier New"/>
              </a:rPr>
              <a:t>   else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1000" b="1" dirty="0">
                <a:solidFill>
                  <a:schemeClr val="bg1"/>
                </a:solidFill>
                <a:latin typeface="Courier New"/>
                <a:ea typeface="ＭＳ Ｐゴシック" charset="0"/>
                <a:cs typeface="Courier New"/>
              </a:rPr>
              <a:t>     render ‘new’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1000" b="1" dirty="0">
                <a:solidFill>
                  <a:schemeClr val="bg1"/>
                </a:solidFill>
                <a:latin typeface="Courier New"/>
                <a:ea typeface="ＭＳ Ｐゴシック" charset="0"/>
                <a:cs typeface="Courier New"/>
              </a:rPr>
              <a:t>   end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1000" b="1" dirty="0">
                <a:solidFill>
                  <a:schemeClr val="bg1"/>
                </a:solidFill>
                <a:latin typeface="Courier New"/>
                <a:ea typeface="ＭＳ Ｐゴシック" charset="0"/>
                <a:cs typeface="Courier New"/>
              </a:rPr>
              <a:t>end</a:t>
            </a:r>
            <a:endParaRPr lang="en-US" sz="1000" b="1" dirty="0">
              <a:latin typeface="Courier New"/>
              <a:ea typeface="ＭＳ Ｐゴシック" charset="0"/>
              <a:cs typeface="Courier Ne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2029123"/>
            <a:ext cx="2778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Given some code: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19600" y="1828800"/>
            <a:ext cx="4495800" cy="95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Represents possible control paths through code: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C67CC4-BD86-AD4E-893D-E2BFFEC5B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124200"/>
            <a:ext cx="3713541" cy="179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84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3353" y="1498937"/>
            <a:ext cx="492759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def </a:t>
            </a:r>
            <a:r>
              <a:rPr lang="en-US" b="1" dirty="0" err="1">
                <a:solidFill>
                  <a:srgbClr val="FFFFFF"/>
                </a:solidFill>
                <a:latin typeface="Courier New"/>
                <a:cs typeface="Courier New"/>
              </a:rPr>
              <a:t>is_it_xmas</a:t>
            </a:r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?(month, day)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if month == 12 &amp;&amp; day == 25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    return true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else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    return false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end</a:t>
            </a: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end </a:t>
            </a: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76225" y="219075"/>
            <a:ext cx="85756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Define a test suite that provides </a:t>
            </a:r>
            <a:r>
              <a:rPr kumimoji="0" lang="en-US" sz="2800" b="0" i="0" u="sng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path coverage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4945059" y="2133600"/>
            <a:ext cx="40655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if month == 12 &amp;&amp; day == 25</a:t>
            </a: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return true</a:t>
            </a: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else</a:t>
            </a: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endParaRPr lang="en-US" b="1" dirty="0">
              <a:solidFill>
                <a:srgbClr val="FFFFFF"/>
              </a:solidFill>
              <a:latin typeface="Courier New"/>
              <a:cs typeface="Courier New"/>
            </a:endParaRPr>
          </a:p>
          <a:p>
            <a:r>
              <a:rPr lang="en-US" b="1" dirty="0">
                <a:solidFill>
                  <a:srgbClr val="FFFFFF"/>
                </a:solidFill>
                <a:latin typeface="Courier New"/>
                <a:cs typeface="Courier New"/>
              </a:rPr>
              <a:t>    return false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945059" y="2126934"/>
            <a:ext cx="3949697" cy="390584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486400" y="2956116"/>
            <a:ext cx="1790701" cy="377516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45059" y="3778030"/>
            <a:ext cx="769941" cy="377516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cxnSp>
        <p:nvCxnSpPr>
          <p:cNvPr id="22" name="Straight Arrow Connector 21"/>
          <p:cNvCxnSpPr>
            <a:cxnSpLocks/>
          </p:cNvCxnSpPr>
          <p:nvPr/>
        </p:nvCxnSpPr>
        <p:spPr>
          <a:xfrm flipH="1">
            <a:off x="5215255" y="2524184"/>
            <a:ext cx="1" cy="121633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cxnSpLocks/>
            <a:endCxn id="19" idx="0"/>
          </p:cNvCxnSpPr>
          <p:nvPr/>
        </p:nvCxnSpPr>
        <p:spPr>
          <a:xfrm>
            <a:off x="6381751" y="2522324"/>
            <a:ext cx="0" cy="43379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381750" y="2520931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true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77055" y="2869664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false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067935" y="1375390"/>
            <a:ext cx="320040" cy="751544"/>
            <a:chOff x="2164322" y="2393389"/>
            <a:chExt cx="320040" cy="751544"/>
          </a:xfrm>
        </p:grpSpPr>
        <p:sp>
          <p:nvSpPr>
            <p:cNvPr id="21" name="Oval 20"/>
            <p:cNvSpPr/>
            <p:nvPr/>
          </p:nvSpPr>
          <p:spPr>
            <a:xfrm>
              <a:off x="2164322" y="2393389"/>
              <a:ext cx="320040" cy="3200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Arrow Connector 23"/>
            <p:cNvCxnSpPr>
              <a:cxnSpLocks/>
            </p:cNvCxnSpPr>
            <p:nvPr/>
          </p:nvCxnSpPr>
          <p:spPr>
            <a:xfrm>
              <a:off x="2311642" y="2678002"/>
              <a:ext cx="0" cy="466931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8394700" y="5334000"/>
            <a:ext cx="457200" cy="457200"/>
            <a:chOff x="5715000" y="5117277"/>
            <a:chExt cx="457200" cy="457200"/>
          </a:xfrm>
          <a:solidFill>
            <a:schemeClr val="bg1"/>
          </a:solidFill>
        </p:grpSpPr>
        <p:sp>
          <p:nvSpPr>
            <p:cNvPr id="34" name="Oval 33"/>
            <p:cNvSpPr/>
            <p:nvPr/>
          </p:nvSpPr>
          <p:spPr>
            <a:xfrm>
              <a:off x="5715000" y="5117277"/>
              <a:ext cx="457200" cy="457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5791989" y="5187428"/>
              <a:ext cx="303222" cy="303222"/>
            </a:xfrm>
            <a:prstGeom prst="ellips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7182904C-4A83-6949-B956-84C0B9D98EFF}"/>
              </a:ext>
            </a:extLst>
          </p:cNvPr>
          <p:cNvSpPr/>
          <p:nvPr/>
        </p:nvSpPr>
        <p:spPr>
          <a:xfrm>
            <a:off x="5486400" y="4594144"/>
            <a:ext cx="1879600" cy="377516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cxnSp>
        <p:nvCxnSpPr>
          <p:cNvPr id="48" name="Elbow Connector 47">
            <a:extLst>
              <a:ext uri="{FF2B5EF4-FFF2-40B4-BE49-F238E27FC236}">
                <a16:creationId xmlns:a16="http://schemas.microsoft.com/office/drawing/2014/main" id="{C3F522F1-F5E6-B143-9ECD-41E6198C83BA}"/>
              </a:ext>
            </a:extLst>
          </p:cNvPr>
          <p:cNvCxnSpPr>
            <a:endCxn id="34" idx="0"/>
          </p:cNvCxnSpPr>
          <p:nvPr/>
        </p:nvCxnSpPr>
        <p:spPr>
          <a:xfrm rot="16200000" flipH="1">
            <a:off x="6855637" y="3566337"/>
            <a:ext cx="2189126" cy="1346199"/>
          </a:xfrm>
          <a:prstGeom prst="bentConnector3">
            <a:avLst>
              <a:gd name="adj1" fmla="val -184"/>
            </a:avLst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49">
            <a:extLst>
              <a:ext uri="{FF2B5EF4-FFF2-40B4-BE49-F238E27FC236}">
                <a16:creationId xmlns:a16="http://schemas.microsoft.com/office/drawing/2014/main" id="{97CBDF86-F703-F241-9848-BB59D3F67DEF}"/>
              </a:ext>
            </a:extLst>
          </p:cNvPr>
          <p:cNvCxnSpPr>
            <a:cxnSpLocks/>
            <a:stCxn id="20" idx="3"/>
            <a:endCxn id="40" idx="0"/>
          </p:cNvCxnSpPr>
          <p:nvPr/>
        </p:nvCxnSpPr>
        <p:spPr>
          <a:xfrm>
            <a:off x="5715000" y="3966788"/>
            <a:ext cx="711200" cy="627356"/>
          </a:xfrm>
          <a:prstGeom prst="bentConnector2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42DBF504-049C-E542-9C24-6E2ABEC23025}"/>
              </a:ext>
            </a:extLst>
          </p:cNvPr>
          <p:cNvCxnSpPr>
            <a:cxnSpLocks/>
            <a:stCxn id="40" idx="2"/>
            <a:endCxn id="34" idx="2"/>
          </p:cNvCxnSpPr>
          <p:nvPr/>
        </p:nvCxnSpPr>
        <p:spPr>
          <a:xfrm rot="16200000" flipH="1">
            <a:off x="7114980" y="4282880"/>
            <a:ext cx="590940" cy="1968500"/>
          </a:xfrm>
          <a:prstGeom prst="bentConnector2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5B68EAE1-B303-5643-A975-7607A0F74CFB}"/>
              </a:ext>
            </a:extLst>
          </p:cNvPr>
          <p:cNvSpPr/>
          <p:nvPr/>
        </p:nvSpPr>
        <p:spPr>
          <a:xfrm>
            <a:off x="6911722" y="2496192"/>
            <a:ext cx="76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/>
                <a:ea typeface="Zapf Dingbats"/>
                <a:cs typeface="Arial"/>
                <a:sym typeface="Zapf Dingbats"/>
              </a:rPr>
              <a:t>(b)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45FBE97-6BC9-0242-9D19-963CDBEF4B7B}"/>
              </a:ext>
            </a:extLst>
          </p:cNvPr>
          <p:cNvSpPr/>
          <p:nvPr/>
        </p:nvSpPr>
        <p:spPr>
          <a:xfrm>
            <a:off x="6418259" y="3930604"/>
            <a:ext cx="76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/>
                <a:ea typeface="Zapf Dingbats"/>
                <a:cs typeface="Arial"/>
                <a:sym typeface="Zapf Dingbats"/>
              </a:rPr>
              <a:t>(e)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64E0E60-E4D3-CB41-BCCD-367CCC41BFDB}"/>
              </a:ext>
            </a:extLst>
          </p:cNvPr>
          <p:cNvSpPr/>
          <p:nvPr/>
        </p:nvSpPr>
        <p:spPr>
          <a:xfrm>
            <a:off x="4084955" y="2866021"/>
            <a:ext cx="76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/>
                <a:ea typeface="Zapf Dingbats"/>
                <a:cs typeface="Arial"/>
                <a:sym typeface="Zapf Dingbats"/>
              </a:rPr>
              <a:t>(c)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ABF33AB-FFAF-8342-A3CB-674826116F08}"/>
              </a:ext>
            </a:extLst>
          </p:cNvPr>
          <p:cNvSpPr/>
          <p:nvPr/>
        </p:nvSpPr>
        <p:spPr>
          <a:xfrm>
            <a:off x="5227955" y="1671448"/>
            <a:ext cx="76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/>
                <a:ea typeface="Zapf Dingbats"/>
                <a:cs typeface="Arial"/>
                <a:sym typeface="Zapf Dingbats"/>
              </a:rPr>
              <a:t>(a)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8085094-13E5-614E-B4EA-0E8C983F82F3}"/>
              </a:ext>
            </a:extLst>
          </p:cNvPr>
          <p:cNvSpPr/>
          <p:nvPr/>
        </p:nvSpPr>
        <p:spPr>
          <a:xfrm>
            <a:off x="6977853" y="5158459"/>
            <a:ext cx="76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/>
                <a:ea typeface="Zapf Dingbats"/>
                <a:cs typeface="Arial"/>
                <a:sym typeface="Zapf Dingbats"/>
              </a:rPr>
              <a:t>(f)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45094E8-E6A9-394B-9D63-3116734B1B9D}"/>
              </a:ext>
            </a:extLst>
          </p:cNvPr>
          <p:cNvSpPr/>
          <p:nvPr/>
        </p:nvSpPr>
        <p:spPr>
          <a:xfrm>
            <a:off x="8156126" y="3869847"/>
            <a:ext cx="76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/>
                <a:ea typeface="Zapf Dingbats"/>
                <a:cs typeface="Arial"/>
                <a:sym typeface="Zapf Dingbats"/>
              </a:rPr>
              <a:t>(d)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80A6B36-0FA6-0944-97F8-F2816107F063}"/>
              </a:ext>
            </a:extLst>
          </p:cNvPr>
          <p:cNvSpPr txBox="1"/>
          <p:nvPr/>
        </p:nvSpPr>
        <p:spPr>
          <a:xfrm>
            <a:off x="5467345" y="5755118"/>
            <a:ext cx="29051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a, b, 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a, c, e, f</a:t>
            </a:r>
          </a:p>
        </p:txBody>
      </p:sp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65883A0E-CB01-0241-A4F6-81AA8F63B8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6015372"/>
              </p:ext>
            </p:extLst>
          </p:nvPr>
        </p:nvGraphicFramePr>
        <p:xfrm>
          <a:off x="506411" y="4343400"/>
          <a:ext cx="4065589" cy="2286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59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9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65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input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expected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month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day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CC0099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E0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12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25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true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false</a:t>
                      </a: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2" marR="914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ECB535AF-A78D-1A43-9D4D-1ECEF356A525}"/>
              </a:ext>
            </a:extLst>
          </p:cNvPr>
          <p:cNvSpPr/>
          <p:nvPr/>
        </p:nvSpPr>
        <p:spPr>
          <a:xfrm>
            <a:off x="5412461" y="5717789"/>
            <a:ext cx="48895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FA79"/>
                </a:solidFill>
              </a:rPr>
              <a:t>✓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B83DDF7-3351-4740-BEAF-3D952CF2FC03}"/>
              </a:ext>
            </a:extLst>
          </p:cNvPr>
          <p:cNvSpPr/>
          <p:nvPr/>
        </p:nvSpPr>
        <p:spPr>
          <a:xfrm>
            <a:off x="5412461" y="6124449"/>
            <a:ext cx="48895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FA79"/>
                </a:solidFill>
              </a:rPr>
              <a:t>✓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FCED8C3-8A35-9248-B943-FA8078BEC3AA}"/>
              </a:ext>
            </a:extLst>
          </p:cNvPr>
          <p:cNvSpPr txBox="1"/>
          <p:nvPr/>
        </p:nvSpPr>
        <p:spPr>
          <a:xfrm>
            <a:off x="7146669" y="5456952"/>
            <a:ext cx="1968501" cy="1384995"/>
          </a:xfrm>
          <a:prstGeom prst="rect">
            <a:avLst/>
          </a:prstGeom>
          <a:solidFill>
            <a:schemeClr val="tx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40FF"/>
                </a:solidFill>
              </a:rPr>
              <a:t>Now, we have path coverage!</a:t>
            </a:r>
          </a:p>
        </p:txBody>
      </p:sp>
    </p:spTree>
    <p:extLst>
      <p:ext uri="{BB962C8B-B14F-4D97-AF65-F5344CB8AC3E}">
        <p14:creationId xmlns:p14="http://schemas.microsoft.com/office/powerpoint/2010/main" val="312237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1437"/>
            <a:ext cx="8229600" cy="4525963"/>
          </a:xfrm>
        </p:spPr>
        <p:txBody>
          <a:bodyPr/>
          <a:lstStyle/>
          <a:p>
            <a:r>
              <a:rPr lang="en-US" dirty="0"/>
              <a:t>Control flow graphs</a:t>
            </a:r>
          </a:p>
          <a:p>
            <a:r>
              <a:rPr lang="en-US" dirty="0"/>
              <a:t>Statement, condition, and path coverage</a:t>
            </a:r>
          </a:p>
          <a:p>
            <a:endParaRPr lang="en-US" dirty="0"/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89B9AA5F-F28B-5E45-9272-CA7ED2A1FEEE}"/>
              </a:ext>
            </a:extLst>
          </p:cNvPr>
          <p:cNvGrpSpPr>
            <a:grpSpLocks/>
          </p:cNvGrpSpPr>
          <p:nvPr/>
        </p:nvGrpSpPr>
        <p:grpSpPr bwMode="auto">
          <a:xfrm>
            <a:off x="0" y="4737100"/>
            <a:ext cx="9215438" cy="2139950"/>
            <a:chOff x="0" y="4737100"/>
            <a:chExt cx="9215438" cy="213995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46A7BD67-828F-F043-939B-3571C5B46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523" b="12630"/>
            <a:stretch>
              <a:fillRect/>
            </a:stretch>
          </p:blipFill>
          <p:spPr bwMode="auto">
            <a:xfrm>
              <a:off x="0" y="4737100"/>
              <a:ext cx="9144000" cy="2120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B22ECF6-257B-7444-B88B-95E28C64AB58}"/>
                </a:ext>
              </a:extLst>
            </p:cNvPr>
            <p:cNvSpPr txBox="1"/>
            <p:nvPr/>
          </p:nvSpPr>
          <p:spPr>
            <a:xfrm>
              <a:off x="7632700" y="6599238"/>
              <a:ext cx="1582738" cy="2778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chemeClr val="bg1">
                      <a:lumMod val="65000"/>
                      <a:lumOff val="35000"/>
                    </a:schemeClr>
                  </a:solidFill>
                  <a:latin typeface="+mn-lt"/>
                  <a:ea typeface="+mn-ea"/>
                </a:rPr>
                <a:t>http://flic.kr/p/aCLor3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2744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How to construct a CFG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1600199"/>
          </a:xfrm>
        </p:spPr>
        <p:txBody>
          <a:bodyPr/>
          <a:lstStyle/>
          <a:p>
            <a:r>
              <a:rPr lang="en-US" dirty="0"/>
              <a:t>Step 1: Create graph node for each line of code</a:t>
            </a:r>
          </a:p>
          <a:p>
            <a:pPr lvl="1"/>
            <a:r>
              <a:rPr lang="en-US" dirty="0"/>
              <a:t>Ignore method headers and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  <a:r>
              <a:rPr lang="en-US" dirty="0"/>
              <a:t> markers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76400" y="3066395"/>
            <a:ext cx="6750050" cy="440120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2000" b="1" dirty="0">
                <a:solidFill>
                  <a:schemeClr val="bg1"/>
                </a:solidFill>
                <a:latin typeface="Courier New"/>
                <a:ea typeface="ＭＳ Ｐゴシック" charset="0"/>
                <a:cs typeface="Courier New"/>
              </a:rPr>
              <a:t>def create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2000" b="1" dirty="0">
                <a:solidFill>
                  <a:schemeClr val="bg1"/>
                </a:solidFill>
                <a:latin typeface="Courier New"/>
                <a:ea typeface="ＭＳ Ｐゴシック" charset="0"/>
                <a:cs typeface="Courier New"/>
              </a:rPr>
              <a:t>   @profile = </a:t>
            </a:r>
            <a:r>
              <a:rPr lang="en-US" sz="2000" b="1" dirty="0" err="1">
                <a:solidFill>
                  <a:schemeClr val="bg1"/>
                </a:solidFill>
                <a:latin typeface="Courier New"/>
                <a:ea typeface="ＭＳ Ｐゴシック" charset="0"/>
                <a:cs typeface="Courier New"/>
              </a:rPr>
              <a:t>profile.new</a:t>
            </a:r>
            <a:r>
              <a:rPr lang="en-US" sz="2000" b="1" dirty="0">
                <a:solidFill>
                  <a:schemeClr val="bg1"/>
                </a:solidFill>
                <a:latin typeface="Courier New"/>
                <a:ea typeface="ＭＳ Ｐゴシック" charset="0"/>
                <a:cs typeface="Courier New"/>
              </a:rPr>
              <a:t>(</a:t>
            </a:r>
            <a:r>
              <a:rPr lang="en-US" sz="2000" b="1" dirty="0" err="1">
                <a:solidFill>
                  <a:schemeClr val="bg1"/>
                </a:solidFill>
                <a:latin typeface="Courier New"/>
                <a:ea typeface="ＭＳ Ｐゴシック" charset="0"/>
                <a:cs typeface="Courier New"/>
              </a:rPr>
              <a:t>params</a:t>
            </a:r>
            <a:r>
              <a:rPr lang="en-US" sz="2000" b="1" dirty="0">
                <a:solidFill>
                  <a:schemeClr val="bg1"/>
                </a:solidFill>
                <a:latin typeface="Courier New"/>
                <a:ea typeface="ＭＳ Ｐゴシック" charset="0"/>
                <a:cs typeface="Courier New"/>
              </a:rPr>
              <a:t>)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2000" b="1" dirty="0">
                <a:solidFill>
                  <a:schemeClr val="bg1"/>
                </a:solidFill>
                <a:latin typeface="Courier New"/>
                <a:ea typeface="ＭＳ Ｐゴシック" charset="0"/>
                <a:cs typeface="Courier New"/>
              </a:rPr>
              <a:t>   if @</a:t>
            </a:r>
            <a:r>
              <a:rPr lang="en-US" sz="2000" b="1" dirty="0" err="1">
                <a:solidFill>
                  <a:schemeClr val="bg1"/>
                </a:solidFill>
                <a:latin typeface="Courier New"/>
                <a:ea typeface="ＭＳ Ｐゴシック" charset="0"/>
                <a:cs typeface="Courier New"/>
              </a:rPr>
              <a:t>profile.save</a:t>
            </a:r>
            <a:endParaRPr lang="en-US" sz="2000" b="1" dirty="0">
              <a:solidFill>
                <a:schemeClr val="bg1"/>
              </a:solidFill>
              <a:latin typeface="Courier New"/>
              <a:ea typeface="ＭＳ Ｐゴシック" charset="0"/>
              <a:cs typeface="Courier New"/>
            </a:endParaRP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2000" b="1" dirty="0">
                <a:solidFill>
                  <a:schemeClr val="bg1"/>
                </a:solidFill>
                <a:latin typeface="Courier New"/>
                <a:ea typeface="ＭＳ Ｐゴシック" charset="0"/>
                <a:cs typeface="Courier New"/>
              </a:rPr>
              <a:t>     redirect_to </a:t>
            </a:r>
            <a:r>
              <a:rPr lang="en-US" sz="2000" b="1" dirty="0" err="1">
                <a:solidFill>
                  <a:schemeClr val="bg1"/>
                </a:solidFill>
                <a:latin typeface="Courier New"/>
                <a:ea typeface="ＭＳ Ｐゴシック" charset="0"/>
                <a:cs typeface="Courier New"/>
              </a:rPr>
              <a:t>show_prof_url</a:t>
            </a:r>
            <a:r>
              <a:rPr lang="en-US" sz="2000" b="1" dirty="0">
                <a:solidFill>
                  <a:schemeClr val="bg1"/>
                </a:solidFill>
                <a:latin typeface="Courier New"/>
                <a:ea typeface="ＭＳ Ｐゴシック" charset="0"/>
                <a:cs typeface="Courier New"/>
              </a:rPr>
              <a:t>(@profile)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2000" b="1" dirty="0">
                <a:solidFill>
                  <a:schemeClr val="bg1"/>
                </a:solidFill>
                <a:latin typeface="Courier New"/>
                <a:ea typeface="ＭＳ Ｐゴシック" charset="0"/>
                <a:cs typeface="Courier New"/>
              </a:rPr>
              <a:t>   else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2000" b="1" dirty="0">
                <a:solidFill>
                  <a:schemeClr val="bg1"/>
                </a:solidFill>
                <a:latin typeface="Courier New"/>
                <a:ea typeface="ＭＳ Ｐゴシック" charset="0"/>
                <a:cs typeface="Courier New"/>
              </a:rPr>
              <a:t>     render ‘new’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2000" b="1" dirty="0">
                <a:solidFill>
                  <a:schemeClr val="bg1"/>
                </a:solidFill>
                <a:latin typeface="Courier New"/>
                <a:ea typeface="ＭＳ Ｐゴシック" charset="0"/>
                <a:cs typeface="Courier New"/>
              </a:rPr>
              <a:t>   end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2000" b="1" dirty="0">
                <a:solidFill>
                  <a:schemeClr val="bg1"/>
                </a:solidFill>
                <a:latin typeface="Courier New"/>
                <a:ea typeface="ＭＳ Ｐゴシック" charset="0"/>
                <a:cs typeface="Courier New"/>
              </a:rPr>
              <a:t>end</a:t>
            </a:r>
          </a:p>
          <a:p>
            <a:pPr>
              <a:spcBef>
                <a:spcPts val="0"/>
              </a:spcBef>
              <a:defRPr/>
            </a:pPr>
            <a:endParaRPr lang="en-US" sz="2000" b="1" dirty="0">
              <a:solidFill>
                <a:schemeClr val="bg1"/>
              </a:solidFill>
              <a:latin typeface="Courier New"/>
              <a:ea typeface="ＭＳ Ｐゴシック" charset="0"/>
              <a:cs typeface="Courier New"/>
            </a:endParaRPr>
          </a:p>
          <a:p>
            <a:pPr>
              <a:spcBef>
                <a:spcPts val="0"/>
              </a:spcBef>
              <a:defRPr/>
            </a:pPr>
            <a:r>
              <a:rPr lang="en-US" sz="2000" b="1" dirty="0">
                <a:latin typeface="Courier New"/>
                <a:ea typeface="ＭＳ Ｐゴシック" charset="0"/>
                <a:cs typeface="Courier New"/>
              </a:rPr>
              <a:t>} </a:t>
            </a:r>
          </a:p>
        </p:txBody>
      </p:sp>
      <p:sp>
        <p:nvSpPr>
          <p:cNvPr id="3" name="Rectangle 2"/>
          <p:cNvSpPr/>
          <p:nvPr/>
        </p:nvSpPr>
        <p:spPr>
          <a:xfrm>
            <a:off x="2133600" y="3657600"/>
            <a:ext cx="4724400" cy="381000"/>
          </a:xfrm>
          <a:prstGeom prst="rect">
            <a:avLst/>
          </a:prstGeom>
          <a:noFill/>
          <a:ln w="38100" cmpd="sng">
            <a:solidFill>
              <a:srgbClr val="FF4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38400" y="4495800"/>
            <a:ext cx="5486400" cy="533400"/>
          </a:xfrm>
          <a:prstGeom prst="rect">
            <a:avLst/>
          </a:prstGeom>
          <a:noFill/>
          <a:ln w="38100" cmpd="sng">
            <a:solidFill>
              <a:srgbClr val="FF4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33600" y="5029200"/>
            <a:ext cx="838200" cy="381000"/>
          </a:xfrm>
          <a:prstGeom prst="rect">
            <a:avLst/>
          </a:prstGeom>
          <a:noFill/>
          <a:ln w="38100" cmpd="sng">
            <a:solidFill>
              <a:srgbClr val="FF4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757844-9BD9-5B4B-85E2-74337C22119D}"/>
              </a:ext>
            </a:extLst>
          </p:cNvPr>
          <p:cNvSpPr/>
          <p:nvPr/>
        </p:nvSpPr>
        <p:spPr>
          <a:xfrm>
            <a:off x="2133600" y="4038600"/>
            <a:ext cx="2667000" cy="457200"/>
          </a:xfrm>
          <a:prstGeom prst="rect">
            <a:avLst/>
          </a:prstGeom>
          <a:noFill/>
          <a:ln w="38100" cmpd="sng">
            <a:solidFill>
              <a:srgbClr val="FF4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C41D24-08C1-4D4D-AFD6-20184926E1AD}"/>
              </a:ext>
            </a:extLst>
          </p:cNvPr>
          <p:cNvSpPr/>
          <p:nvPr/>
        </p:nvSpPr>
        <p:spPr>
          <a:xfrm>
            <a:off x="2438400" y="5410200"/>
            <a:ext cx="1981200" cy="457200"/>
          </a:xfrm>
          <a:prstGeom prst="rect">
            <a:avLst/>
          </a:prstGeom>
          <a:noFill/>
          <a:ln w="38100" cmpd="sng">
            <a:solidFill>
              <a:srgbClr val="FF4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0099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15770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How to construct a CFG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1600199"/>
          </a:xfrm>
        </p:spPr>
        <p:txBody>
          <a:bodyPr/>
          <a:lstStyle/>
          <a:p>
            <a:r>
              <a:rPr lang="en-US" dirty="0"/>
              <a:t>Step 1: Create graph node for each line of code</a:t>
            </a:r>
          </a:p>
          <a:p>
            <a:pPr lvl="1"/>
            <a:r>
              <a:rPr lang="en-US" dirty="0"/>
              <a:t>Ignore method headers and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  <a:r>
              <a:rPr lang="en-US" dirty="0"/>
              <a:t> markers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99865B-2B9D-2D42-8D6F-A0E535A14D92}"/>
              </a:ext>
            </a:extLst>
          </p:cNvPr>
          <p:cNvSpPr txBox="1"/>
          <p:nvPr/>
        </p:nvSpPr>
        <p:spPr>
          <a:xfrm>
            <a:off x="2307771" y="3403736"/>
            <a:ext cx="2632515" cy="40011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2000" b="1" dirty="0">
                <a:solidFill>
                  <a:schemeClr val="bg1"/>
                </a:solidFill>
                <a:latin typeface="Courier New" pitchFamily="49" charset="0"/>
                <a:ea typeface="ＭＳ Ｐゴシック" charset="0"/>
                <a:cs typeface="Courier New" pitchFamily="49" charset="0"/>
              </a:rPr>
              <a:t>if @</a:t>
            </a:r>
            <a:r>
              <a:rPr lang="en-US" sz="2000" b="1" dirty="0" err="1">
                <a:solidFill>
                  <a:schemeClr val="bg1"/>
                </a:solidFill>
                <a:latin typeface="Courier New" pitchFamily="49" charset="0"/>
                <a:ea typeface="ＭＳ Ｐゴシック" charset="0"/>
                <a:cs typeface="Courier New" pitchFamily="49" charset="0"/>
              </a:rPr>
              <a:t>profile.save</a:t>
            </a:r>
            <a:endParaRPr lang="en-US" sz="2000" b="1" dirty="0">
              <a:solidFill>
                <a:schemeClr val="bg1"/>
              </a:solidFill>
              <a:latin typeface="Courier New" pitchFamily="49" charset="0"/>
              <a:ea typeface="ＭＳ Ｐゴシック" charset="0"/>
              <a:cs typeface="Courier New" pitchFamily="49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C86CB5-CA3A-DB4E-94FB-1712CC20A620}"/>
              </a:ext>
            </a:extLst>
          </p:cNvPr>
          <p:cNvSpPr txBox="1"/>
          <p:nvPr/>
        </p:nvSpPr>
        <p:spPr>
          <a:xfrm>
            <a:off x="2612572" y="4320187"/>
            <a:ext cx="5686872" cy="40011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ourier New" pitchFamily="49" charset="0"/>
                <a:ea typeface="ＭＳ Ｐゴシック" charset="0"/>
                <a:cs typeface="Courier New" pitchFamily="49" charset="0"/>
              </a:rPr>
              <a:t> redirect_to </a:t>
            </a:r>
            <a:r>
              <a:rPr lang="en-US" sz="2000" b="1" dirty="0" err="1">
                <a:solidFill>
                  <a:schemeClr val="bg1"/>
                </a:solidFill>
                <a:latin typeface="Courier New" pitchFamily="49" charset="0"/>
                <a:ea typeface="ＭＳ Ｐゴシック" charset="0"/>
                <a:cs typeface="Courier New" pitchFamily="49" charset="0"/>
              </a:rPr>
              <a:t>show_prof_url</a:t>
            </a:r>
            <a:r>
              <a:rPr lang="en-US" sz="2000" b="1" dirty="0">
                <a:solidFill>
                  <a:schemeClr val="bg1"/>
                </a:solidFill>
                <a:latin typeface="Courier New" pitchFamily="49" charset="0"/>
                <a:ea typeface="ＭＳ Ｐゴシック" charset="0"/>
                <a:cs typeface="Courier New" pitchFamily="49" charset="0"/>
              </a:rPr>
              <a:t>(@profile)</a:t>
            </a:r>
            <a:endParaRPr lang="en-US" sz="20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AD9529-69EC-084B-AC56-7B076F15EA79}"/>
              </a:ext>
            </a:extLst>
          </p:cNvPr>
          <p:cNvSpPr txBox="1"/>
          <p:nvPr/>
        </p:nvSpPr>
        <p:spPr>
          <a:xfrm>
            <a:off x="2307771" y="5236638"/>
            <a:ext cx="816429" cy="40011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ourier New" pitchFamily="49" charset="0"/>
                <a:ea typeface="ＭＳ Ｐゴシック" charset="0"/>
                <a:cs typeface="Courier New" pitchFamily="49" charset="0"/>
              </a:rPr>
              <a:t>else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76CEE7-6C8C-6A46-8C5B-B03AF5D085F7}"/>
              </a:ext>
            </a:extLst>
          </p:cNvPr>
          <p:cNvSpPr txBox="1"/>
          <p:nvPr/>
        </p:nvSpPr>
        <p:spPr>
          <a:xfrm>
            <a:off x="2307771" y="2495490"/>
            <a:ext cx="4800600" cy="40011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2000" b="1" dirty="0">
                <a:solidFill>
                  <a:schemeClr val="bg1"/>
                </a:solidFill>
                <a:latin typeface="Courier New" pitchFamily="49" charset="0"/>
                <a:ea typeface="ＭＳ Ｐゴシック" charset="0"/>
                <a:cs typeface="Courier New" pitchFamily="49" charset="0"/>
              </a:rPr>
              <a:t>@profile = </a:t>
            </a:r>
            <a:r>
              <a:rPr lang="en-US" sz="2000" b="1" dirty="0" err="1">
                <a:solidFill>
                  <a:schemeClr val="bg1"/>
                </a:solidFill>
                <a:latin typeface="Courier New" pitchFamily="49" charset="0"/>
                <a:ea typeface="ＭＳ Ｐゴシック" charset="0"/>
                <a:cs typeface="Courier New" pitchFamily="49" charset="0"/>
              </a:rPr>
              <a:t>profile.new</a:t>
            </a:r>
            <a:r>
              <a:rPr lang="en-US" sz="2000" b="1" dirty="0">
                <a:solidFill>
                  <a:schemeClr val="bg1"/>
                </a:solidFill>
                <a:latin typeface="Courier New" pitchFamily="49" charset="0"/>
                <a:ea typeface="ＭＳ Ｐゴシック" charset="0"/>
                <a:cs typeface="Courier New" pitchFamily="49" charset="0"/>
              </a:rPr>
              <a:t>(params)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198AE2-8CE6-5641-A3C0-A36F0AF9481E}"/>
              </a:ext>
            </a:extLst>
          </p:cNvPr>
          <p:cNvSpPr txBox="1"/>
          <p:nvPr/>
        </p:nvSpPr>
        <p:spPr>
          <a:xfrm>
            <a:off x="2515539" y="6153090"/>
            <a:ext cx="2056461" cy="40011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render ‘new’</a:t>
            </a:r>
          </a:p>
        </p:txBody>
      </p:sp>
    </p:spTree>
    <p:extLst>
      <p:ext uri="{BB962C8B-B14F-4D97-AF65-F5344CB8AC3E}">
        <p14:creationId xmlns:p14="http://schemas.microsoft.com/office/powerpoint/2010/main" val="3577239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How to construct a CFG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923837"/>
          </a:xfrm>
        </p:spPr>
        <p:txBody>
          <a:bodyPr/>
          <a:lstStyle/>
          <a:p>
            <a:r>
              <a:rPr lang="en-US" dirty="0"/>
              <a:t>Step 2: Model entry and exit (return) points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99865B-2B9D-2D42-8D6F-A0E535A14D92}"/>
              </a:ext>
            </a:extLst>
          </p:cNvPr>
          <p:cNvSpPr txBox="1"/>
          <p:nvPr/>
        </p:nvSpPr>
        <p:spPr>
          <a:xfrm>
            <a:off x="2307771" y="3403736"/>
            <a:ext cx="2632515" cy="40011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2000" b="1" dirty="0">
                <a:solidFill>
                  <a:schemeClr val="bg1"/>
                </a:solidFill>
                <a:latin typeface="Courier New" pitchFamily="49" charset="0"/>
                <a:ea typeface="ＭＳ Ｐゴシック" charset="0"/>
                <a:cs typeface="Courier New" pitchFamily="49" charset="0"/>
              </a:rPr>
              <a:t>if @</a:t>
            </a:r>
            <a:r>
              <a:rPr lang="en-US" sz="2000" b="1" dirty="0" err="1">
                <a:solidFill>
                  <a:schemeClr val="bg1"/>
                </a:solidFill>
                <a:latin typeface="Courier New" pitchFamily="49" charset="0"/>
                <a:ea typeface="ＭＳ Ｐゴシック" charset="0"/>
                <a:cs typeface="Courier New" pitchFamily="49" charset="0"/>
              </a:rPr>
              <a:t>profile.save</a:t>
            </a:r>
            <a:endParaRPr lang="en-US" sz="2000" b="1" dirty="0">
              <a:solidFill>
                <a:schemeClr val="bg1"/>
              </a:solidFill>
              <a:latin typeface="Courier New" pitchFamily="49" charset="0"/>
              <a:ea typeface="ＭＳ Ｐゴシック" charset="0"/>
              <a:cs typeface="Courier New" pitchFamily="49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C86CB5-CA3A-DB4E-94FB-1712CC20A620}"/>
              </a:ext>
            </a:extLst>
          </p:cNvPr>
          <p:cNvSpPr txBox="1"/>
          <p:nvPr/>
        </p:nvSpPr>
        <p:spPr>
          <a:xfrm>
            <a:off x="2612572" y="4320187"/>
            <a:ext cx="5686872" cy="40011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ourier New" pitchFamily="49" charset="0"/>
                <a:ea typeface="ＭＳ Ｐゴシック" charset="0"/>
                <a:cs typeface="Courier New" pitchFamily="49" charset="0"/>
              </a:rPr>
              <a:t> redirect_to </a:t>
            </a:r>
            <a:r>
              <a:rPr lang="en-US" sz="2000" b="1" dirty="0" err="1">
                <a:solidFill>
                  <a:schemeClr val="bg1"/>
                </a:solidFill>
                <a:latin typeface="Courier New" pitchFamily="49" charset="0"/>
                <a:ea typeface="ＭＳ Ｐゴシック" charset="0"/>
                <a:cs typeface="Courier New" pitchFamily="49" charset="0"/>
              </a:rPr>
              <a:t>show_prof_url</a:t>
            </a:r>
            <a:r>
              <a:rPr lang="en-US" sz="2000" b="1" dirty="0">
                <a:solidFill>
                  <a:schemeClr val="bg1"/>
                </a:solidFill>
                <a:latin typeface="Courier New" pitchFamily="49" charset="0"/>
                <a:ea typeface="ＭＳ Ｐゴシック" charset="0"/>
                <a:cs typeface="Courier New" pitchFamily="49" charset="0"/>
              </a:rPr>
              <a:t>(@profile)</a:t>
            </a:r>
            <a:endParaRPr lang="en-US" sz="20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AD9529-69EC-084B-AC56-7B076F15EA79}"/>
              </a:ext>
            </a:extLst>
          </p:cNvPr>
          <p:cNvSpPr txBox="1"/>
          <p:nvPr/>
        </p:nvSpPr>
        <p:spPr>
          <a:xfrm>
            <a:off x="2307771" y="5236638"/>
            <a:ext cx="816429" cy="40011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ourier New" pitchFamily="49" charset="0"/>
                <a:ea typeface="ＭＳ Ｐゴシック" charset="0"/>
                <a:cs typeface="Courier New" pitchFamily="49" charset="0"/>
              </a:rPr>
              <a:t>else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76CEE7-6C8C-6A46-8C5B-B03AF5D085F7}"/>
              </a:ext>
            </a:extLst>
          </p:cNvPr>
          <p:cNvSpPr txBox="1"/>
          <p:nvPr/>
        </p:nvSpPr>
        <p:spPr>
          <a:xfrm>
            <a:off x="2307771" y="2495490"/>
            <a:ext cx="4800600" cy="40011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2000" b="1" dirty="0">
                <a:solidFill>
                  <a:schemeClr val="bg1"/>
                </a:solidFill>
                <a:latin typeface="Courier New" pitchFamily="49" charset="0"/>
                <a:ea typeface="ＭＳ Ｐゴシック" charset="0"/>
                <a:cs typeface="Courier New" pitchFamily="49" charset="0"/>
              </a:rPr>
              <a:t>@profile = </a:t>
            </a:r>
            <a:r>
              <a:rPr lang="en-US" sz="2000" b="1" dirty="0" err="1">
                <a:solidFill>
                  <a:schemeClr val="bg1"/>
                </a:solidFill>
                <a:latin typeface="Courier New" pitchFamily="49" charset="0"/>
                <a:ea typeface="ＭＳ Ｐゴシック" charset="0"/>
                <a:cs typeface="Courier New" pitchFamily="49" charset="0"/>
              </a:rPr>
              <a:t>profile.new</a:t>
            </a:r>
            <a:r>
              <a:rPr lang="en-US" sz="2000" b="1" dirty="0">
                <a:solidFill>
                  <a:schemeClr val="bg1"/>
                </a:solidFill>
                <a:latin typeface="Courier New" pitchFamily="49" charset="0"/>
                <a:ea typeface="ＭＳ Ｐゴシック" charset="0"/>
                <a:cs typeface="Courier New" pitchFamily="49" charset="0"/>
              </a:rPr>
              <a:t>(params)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198AE2-8CE6-5641-A3C0-A36F0AF9481E}"/>
              </a:ext>
            </a:extLst>
          </p:cNvPr>
          <p:cNvSpPr txBox="1"/>
          <p:nvPr/>
        </p:nvSpPr>
        <p:spPr>
          <a:xfrm>
            <a:off x="2515539" y="6153090"/>
            <a:ext cx="2056461" cy="40011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render 'new'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19C47DE-C727-1C45-9D96-F384B5684962}"/>
              </a:ext>
            </a:extLst>
          </p:cNvPr>
          <p:cNvSpPr/>
          <p:nvPr/>
        </p:nvSpPr>
        <p:spPr>
          <a:xfrm>
            <a:off x="297180" y="2527320"/>
            <a:ext cx="320040" cy="320040"/>
          </a:xfrm>
          <a:prstGeom prst="ellipse">
            <a:avLst/>
          </a:prstGeom>
          <a:solidFill>
            <a:srgbClr val="FF4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27B3489-2B72-3948-B48B-4DA32E86BC4B}"/>
              </a:ext>
            </a:extLst>
          </p:cNvPr>
          <p:cNvGrpSpPr/>
          <p:nvPr/>
        </p:nvGrpSpPr>
        <p:grpSpPr>
          <a:xfrm>
            <a:off x="8458200" y="6124545"/>
            <a:ext cx="457200" cy="457200"/>
            <a:chOff x="6778480" y="6000709"/>
            <a:chExt cx="457200" cy="4572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130CC0B-0B05-A343-AA4A-CABDAEECE69D}"/>
                </a:ext>
              </a:extLst>
            </p:cNvPr>
            <p:cNvSpPr/>
            <p:nvPr/>
          </p:nvSpPr>
          <p:spPr>
            <a:xfrm>
              <a:off x="6778480" y="6000709"/>
              <a:ext cx="457200" cy="457200"/>
            </a:xfrm>
            <a:prstGeom prst="ellipse">
              <a:avLst/>
            </a:prstGeom>
            <a:solidFill>
              <a:srgbClr val="FF4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9BD9FF3-EED7-074C-B302-68689687DAF4}"/>
                </a:ext>
              </a:extLst>
            </p:cNvPr>
            <p:cNvSpPr/>
            <p:nvPr/>
          </p:nvSpPr>
          <p:spPr>
            <a:xfrm>
              <a:off x="6855469" y="6070860"/>
              <a:ext cx="303222" cy="303222"/>
            </a:xfrm>
            <a:prstGeom prst="ellipse">
              <a:avLst/>
            </a:prstGeom>
            <a:solidFill>
              <a:srgbClr val="FF40FF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38327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How to construct a CFG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686800" cy="1251340"/>
          </a:xfrm>
        </p:spPr>
        <p:txBody>
          <a:bodyPr/>
          <a:lstStyle/>
          <a:p>
            <a:r>
              <a:rPr lang="en-US" dirty="0"/>
              <a:t>Step 3: Model jumps (control branches) as directed lines</a:t>
            </a:r>
          </a:p>
          <a:p>
            <a:pPr lvl="1"/>
            <a:r>
              <a:rPr lang="en-US" dirty="0"/>
              <a:t>Go line by line from first to last to ensure you don't miss any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07771" y="3403736"/>
            <a:ext cx="2632515" cy="40011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2000" b="1" dirty="0">
                <a:solidFill>
                  <a:schemeClr val="bg1"/>
                </a:solidFill>
                <a:latin typeface="Courier New" pitchFamily="49" charset="0"/>
                <a:ea typeface="ＭＳ Ｐゴシック" charset="0"/>
                <a:cs typeface="Courier New" pitchFamily="49" charset="0"/>
              </a:rPr>
              <a:t>if @</a:t>
            </a:r>
            <a:r>
              <a:rPr lang="en-US" sz="2000" b="1" dirty="0" err="1">
                <a:solidFill>
                  <a:schemeClr val="bg1"/>
                </a:solidFill>
                <a:latin typeface="Courier New" pitchFamily="49" charset="0"/>
                <a:ea typeface="ＭＳ Ｐゴシック" charset="0"/>
                <a:cs typeface="Courier New" pitchFamily="49" charset="0"/>
              </a:rPr>
              <a:t>profile.save</a:t>
            </a:r>
            <a:endParaRPr lang="en-US" sz="2000" b="1" dirty="0">
              <a:solidFill>
                <a:schemeClr val="bg1"/>
              </a:solidFill>
              <a:latin typeface="Courier New" pitchFamily="49" charset="0"/>
              <a:ea typeface="ＭＳ Ｐゴシック" charset="0"/>
              <a:cs typeface="Courier New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12572" y="4320187"/>
            <a:ext cx="5686872" cy="40011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ourier New" pitchFamily="49" charset="0"/>
                <a:ea typeface="ＭＳ Ｐゴシック" charset="0"/>
                <a:cs typeface="Courier New" pitchFamily="49" charset="0"/>
              </a:rPr>
              <a:t> redirect_to </a:t>
            </a:r>
            <a:r>
              <a:rPr lang="en-US" sz="2000" b="1" dirty="0" err="1">
                <a:solidFill>
                  <a:schemeClr val="bg1"/>
                </a:solidFill>
                <a:latin typeface="Courier New" pitchFamily="49" charset="0"/>
                <a:ea typeface="ＭＳ Ｐゴシック" charset="0"/>
                <a:cs typeface="Courier New" pitchFamily="49" charset="0"/>
              </a:rPr>
              <a:t>show_prof_url</a:t>
            </a:r>
            <a:r>
              <a:rPr lang="en-US" sz="2000" b="1" dirty="0">
                <a:solidFill>
                  <a:schemeClr val="bg1"/>
                </a:solidFill>
                <a:latin typeface="Courier New" pitchFamily="49" charset="0"/>
                <a:ea typeface="ＭＳ Ｐゴシック" charset="0"/>
                <a:cs typeface="Courier New" pitchFamily="49" charset="0"/>
              </a:rPr>
              <a:t>(@profile)</a:t>
            </a:r>
            <a:endParaRPr lang="en-US" sz="20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07771" y="5236638"/>
            <a:ext cx="816429" cy="40011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ourier New" pitchFamily="49" charset="0"/>
                <a:ea typeface="ＭＳ Ｐゴシック" charset="0"/>
                <a:cs typeface="Courier New" pitchFamily="49" charset="0"/>
              </a:rPr>
              <a:t>else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E31B637-3B21-A647-B493-958039387399}"/>
              </a:ext>
            </a:extLst>
          </p:cNvPr>
          <p:cNvGrpSpPr/>
          <p:nvPr/>
        </p:nvGrpSpPr>
        <p:grpSpPr>
          <a:xfrm>
            <a:off x="3624028" y="3803846"/>
            <a:ext cx="947972" cy="516341"/>
            <a:chOff x="3624028" y="3803846"/>
            <a:chExt cx="947972" cy="516341"/>
          </a:xfrm>
        </p:grpSpPr>
        <p:cxnSp>
          <p:nvCxnSpPr>
            <p:cNvPr id="13" name="Straight Arrow Connector 12"/>
            <p:cNvCxnSpPr>
              <a:cxnSpLocks/>
              <a:stCxn id="4" idx="2"/>
            </p:cNvCxnSpPr>
            <p:nvPr/>
          </p:nvCxnSpPr>
          <p:spPr>
            <a:xfrm flipH="1">
              <a:off x="3624028" y="3803846"/>
              <a:ext cx="1" cy="516341"/>
            </a:xfrm>
            <a:prstGeom prst="straightConnector1">
              <a:avLst/>
            </a:prstGeom>
            <a:ln w="38100">
              <a:solidFill>
                <a:srgbClr val="FF4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3657600" y="3810000"/>
              <a:ext cx="914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40FF"/>
                  </a:solidFill>
                  <a:latin typeface="Arial" charset="0"/>
                  <a:ea typeface="Arial" charset="0"/>
                  <a:cs typeface="Arial" charset="0"/>
                </a:rPr>
                <a:t>true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578E296-814E-C14F-B48C-CA8B07843FD4}"/>
              </a:ext>
            </a:extLst>
          </p:cNvPr>
          <p:cNvGrpSpPr/>
          <p:nvPr/>
        </p:nvGrpSpPr>
        <p:grpSpPr>
          <a:xfrm>
            <a:off x="228600" y="3603791"/>
            <a:ext cx="2091871" cy="1832902"/>
            <a:chOff x="228600" y="3603791"/>
            <a:chExt cx="2091871" cy="1832902"/>
          </a:xfrm>
        </p:grpSpPr>
        <p:cxnSp>
          <p:nvCxnSpPr>
            <p:cNvPr id="15" name="Curved Connector 14"/>
            <p:cNvCxnSpPr>
              <a:cxnSpLocks/>
              <a:stCxn id="4" idx="1"/>
              <a:endCxn id="11" idx="1"/>
            </p:cNvCxnSpPr>
            <p:nvPr/>
          </p:nvCxnSpPr>
          <p:spPr>
            <a:xfrm rot="10800000" flipV="1">
              <a:off x="2307771" y="3603791"/>
              <a:ext cx="12700" cy="1832902"/>
            </a:xfrm>
            <a:prstGeom prst="curvedConnector3">
              <a:avLst>
                <a:gd name="adj1" fmla="val 9155402"/>
              </a:avLst>
            </a:prstGeom>
            <a:ln w="38100">
              <a:solidFill>
                <a:srgbClr val="FF4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228600" y="4226749"/>
              <a:ext cx="94887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b="1" dirty="0">
                  <a:solidFill>
                    <a:srgbClr val="FF40FF"/>
                  </a:solidFill>
                  <a:latin typeface="Arial" charset="0"/>
                  <a:ea typeface="Arial" charset="0"/>
                  <a:cs typeface="Arial" charset="0"/>
                </a:rPr>
                <a:t>false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F9ED4E3-5CCE-E246-8DF4-4712010D037C}"/>
              </a:ext>
            </a:extLst>
          </p:cNvPr>
          <p:cNvSpPr txBox="1"/>
          <p:nvPr/>
        </p:nvSpPr>
        <p:spPr>
          <a:xfrm>
            <a:off x="2307770" y="2495490"/>
            <a:ext cx="4800600" cy="40011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2000" b="1" dirty="0">
                <a:solidFill>
                  <a:schemeClr val="bg1"/>
                </a:solidFill>
                <a:latin typeface="Courier New" pitchFamily="49" charset="0"/>
                <a:ea typeface="ＭＳ Ｐゴシック" charset="0"/>
                <a:cs typeface="Courier New" pitchFamily="49" charset="0"/>
              </a:rPr>
              <a:t>@profile = </a:t>
            </a:r>
            <a:r>
              <a:rPr lang="en-US" sz="2000" b="1" dirty="0" err="1">
                <a:solidFill>
                  <a:schemeClr val="bg1"/>
                </a:solidFill>
                <a:latin typeface="Courier New" pitchFamily="49" charset="0"/>
                <a:ea typeface="ＭＳ Ｐゴシック" charset="0"/>
                <a:cs typeface="Courier New" pitchFamily="49" charset="0"/>
              </a:rPr>
              <a:t>profile.new</a:t>
            </a:r>
            <a:r>
              <a:rPr lang="en-US" sz="2000" b="1" dirty="0">
                <a:solidFill>
                  <a:schemeClr val="bg1"/>
                </a:solidFill>
                <a:latin typeface="Courier New" pitchFamily="49" charset="0"/>
                <a:ea typeface="ＭＳ Ｐゴシック" charset="0"/>
                <a:cs typeface="Courier New" pitchFamily="49" charset="0"/>
              </a:rPr>
              <a:t>(params)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C6D6F1-4C7E-1B44-A4A2-D17BCD724FC9}"/>
              </a:ext>
            </a:extLst>
          </p:cNvPr>
          <p:cNvSpPr txBox="1"/>
          <p:nvPr/>
        </p:nvSpPr>
        <p:spPr>
          <a:xfrm>
            <a:off x="2515539" y="6153090"/>
            <a:ext cx="2056461" cy="40011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render 'new'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6A928D6-459B-944A-A243-1020E70F79AF}"/>
              </a:ext>
            </a:extLst>
          </p:cNvPr>
          <p:cNvCxnSpPr>
            <a:cxnSpLocks/>
          </p:cNvCxnSpPr>
          <p:nvPr/>
        </p:nvCxnSpPr>
        <p:spPr>
          <a:xfrm>
            <a:off x="3581400" y="2894811"/>
            <a:ext cx="0" cy="508925"/>
          </a:xfrm>
          <a:prstGeom prst="straightConnector1">
            <a:avLst/>
          </a:prstGeom>
          <a:ln w="38100">
            <a:solidFill>
              <a:srgbClr val="FF4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C225F3B-5B9A-EA4B-8593-A4F96D56DD2C}"/>
              </a:ext>
            </a:extLst>
          </p:cNvPr>
          <p:cNvCxnSpPr>
            <a:cxnSpLocks/>
          </p:cNvCxnSpPr>
          <p:nvPr/>
        </p:nvCxnSpPr>
        <p:spPr>
          <a:xfrm>
            <a:off x="2719822" y="5644165"/>
            <a:ext cx="0" cy="508925"/>
          </a:xfrm>
          <a:prstGeom prst="straightConnector1">
            <a:avLst/>
          </a:prstGeom>
          <a:ln w="38100">
            <a:solidFill>
              <a:srgbClr val="FF4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2A7AA28E-13D2-434E-8E31-A4CADF788802}"/>
              </a:ext>
            </a:extLst>
          </p:cNvPr>
          <p:cNvSpPr/>
          <p:nvPr/>
        </p:nvSpPr>
        <p:spPr>
          <a:xfrm>
            <a:off x="297180" y="2528042"/>
            <a:ext cx="320040" cy="3200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DC92A53-E613-9441-AD25-6DA7531189F2}"/>
              </a:ext>
            </a:extLst>
          </p:cNvPr>
          <p:cNvGrpSpPr/>
          <p:nvPr/>
        </p:nvGrpSpPr>
        <p:grpSpPr>
          <a:xfrm>
            <a:off x="8458200" y="6124545"/>
            <a:ext cx="457200" cy="457200"/>
            <a:chOff x="6778480" y="6000709"/>
            <a:chExt cx="457200" cy="4572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073FD56-71F4-FA49-BCEF-E75043719DD2}"/>
                </a:ext>
              </a:extLst>
            </p:cNvPr>
            <p:cNvSpPr/>
            <p:nvPr/>
          </p:nvSpPr>
          <p:spPr>
            <a:xfrm>
              <a:off x="6778480" y="6000709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457EE3D-979C-DD4B-80F4-894D07DD9816}"/>
                </a:ext>
              </a:extLst>
            </p:cNvPr>
            <p:cNvSpPr/>
            <p:nvPr/>
          </p:nvSpPr>
          <p:spPr>
            <a:xfrm>
              <a:off x="6855469" y="6070860"/>
              <a:ext cx="303222" cy="30322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3056818-36CA-004C-8D8C-A94DFFCE525C}"/>
              </a:ext>
            </a:extLst>
          </p:cNvPr>
          <p:cNvCxnSpPr>
            <a:cxnSpLocks/>
            <a:stCxn id="32" idx="6"/>
            <a:endCxn id="12" idx="1"/>
          </p:cNvCxnSpPr>
          <p:nvPr/>
        </p:nvCxnSpPr>
        <p:spPr>
          <a:xfrm>
            <a:off x="617220" y="2688062"/>
            <a:ext cx="1690550" cy="7483"/>
          </a:xfrm>
          <a:prstGeom prst="straightConnector1">
            <a:avLst/>
          </a:prstGeom>
          <a:ln w="38100">
            <a:solidFill>
              <a:srgbClr val="FF4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779BA7C-1D63-F04B-A45B-1782905A0D52}"/>
              </a:ext>
            </a:extLst>
          </p:cNvPr>
          <p:cNvCxnSpPr>
            <a:cxnSpLocks/>
            <a:stCxn id="14" idx="3"/>
            <a:endCxn id="34" idx="2"/>
          </p:cNvCxnSpPr>
          <p:nvPr/>
        </p:nvCxnSpPr>
        <p:spPr>
          <a:xfrm>
            <a:off x="4572000" y="6353145"/>
            <a:ext cx="3886200" cy="0"/>
          </a:xfrm>
          <a:prstGeom prst="straightConnector1">
            <a:avLst/>
          </a:prstGeom>
          <a:ln w="38100">
            <a:solidFill>
              <a:srgbClr val="FF4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urved Connector 43">
            <a:extLst>
              <a:ext uri="{FF2B5EF4-FFF2-40B4-BE49-F238E27FC236}">
                <a16:creationId xmlns:a16="http://schemas.microsoft.com/office/drawing/2014/main" id="{1B1833ED-7A6C-8142-B033-5D3C73185956}"/>
              </a:ext>
            </a:extLst>
          </p:cNvPr>
          <p:cNvCxnSpPr>
            <a:cxnSpLocks/>
            <a:stCxn id="9" idx="3"/>
            <a:endCxn id="34" idx="0"/>
          </p:cNvCxnSpPr>
          <p:nvPr/>
        </p:nvCxnSpPr>
        <p:spPr>
          <a:xfrm>
            <a:off x="8299444" y="4520242"/>
            <a:ext cx="387356" cy="1604303"/>
          </a:xfrm>
          <a:prstGeom prst="curvedConnector2">
            <a:avLst/>
          </a:prstGeom>
          <a:ln w="38100">
            <a:solidFill>
              <a:srgbClr val="FF4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886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4"/>
            <a:ext cx="8229600" cy="1143000"/>
          </a:xfrm>
        </p:spPr>
        <p:txBody>
          <a:bodyPr/>
          <a:lstStyle/>
          <a:p>
            <a:r>
              <a:rPr lang="en-US" dirty="0"/>
              <a:t>How to construct a CFG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3213"/>
            <a:ext cx="8229600" cy="934187"/>
          </a:xfrm>
        </p:spPr>
        <p:txBody>
          <a:bodyPr/>
          <a:lstStyle/>
          <a:p>
            <a:r>
              <a:rPr lang="en-US" dirty="0"/>
              <a:t>Now you have a CFG!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AC8E20D-BDE1-E745-A5F1-87CF9745AF87}"/>
              </a:ext>
            </a:extLst>
          </p:cNvPr>
          <p:cNvSpPr txBox="1"/>
          <p:nvPr/>
        </p:nvSpPr>
        <p:spPr>
          <a:xfrm>
            <a:off x="2307771" y="3403736"/>
            <a:ext cx="2632515" cy="40011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2000" b="1" dirty="0">
                <a:solidFill>
                  <a:schemeClr val="bg1"/>
                </a:solidFill>
                <a:latin typeface="Courier New" pitchFamily="49" charset="0"/>
                <a:ea typeface="ＭＳ Ｐゴシック" charset="0"/>
                <a:cs typeface="Courier New" pitchFamily="49" charset="0"/>
              </a:rPr>
              <a:t>if @</a:t>
            </a:r>
            <a:r>
              <a:rPr lang="en-US" sz="2000" b="1" dirty="0" err="1">
                <a:solidFill>
                  <a:schemeClr val="bg1"/>
                </a:solidFill>
                <a:latin typeface="Courier New" pitchFamily="49" charset="0"/>
                <a:ea typeface="ＭＳ Ｐゴシック" charset="0"/>
                <a:cs typeface="Courier New" pitchFamily="49" charset="0"/>
              </a:rPr>
              <a:t>profile.save</a:t>
            </a:r>
            <a:endParaRPr lang="en-US" sz="2000" b="1" dirty="0">
              <a:solidFill>
                <a:schemeClr val="bg1"/>
              </a:solidFill>
              <a:latin typeface="Courier New" pitchFamily="49" charset="0"/>
              <a:ea typeface="ＭＳ Ｐゴシック" charset="0"/>
              <a:cs typeface="Courier New" pitchFamily="49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651ACB-26CF-5045-84FF-B9EC5F3F25DD}"/>
              </a:ext>
            </a:extLst>
          </p:cNvPr>
          <p:cNvSpPr txBox="1"/>
          <p:nvPr/>
        </p:nvSpPr>
        <p:spPr>
          <a:xfrm>
            <a:off x="2612572" y="4320187"/>
            <a:ext cx="5686872" cy="40011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ourier New" pitchFamily="49" charset="0"/>
                <a:ea typeface="ＭＳ Ｐゴシック" charset="0"/>
                <a:cs typeface="Courier New" pitchFamily="49" charset="0"/>
              </a:rPr>
              <a:t> redirect_to </a:t>
            </a:r>
            <a:r>
              <a:rPr lang="en-US" sz="2000" b="1" dirty="0" err="1">
                <a:solidFill>
                  <a:schemeClr val="bg1"/>
                </a:solidFill>
                <a:latin typeface="Courier New" pitchFamily="49" charset="0"/>
                <a:ea typeface="ＭＳ Ｐゴシック" charset="0"/>
                <a:cs typeface="Courier New" pitchFamily="49" charset="0"/>
              </a:rPr>
              <a:t>show_prof_url</a:t>
            </a:r>
            <a:r>
              <a:rPr lang="en-US" sz="2000" b="1" dirty="0">
                <a:solidFill>
                  <a:schemeClr val="bg1"/>
                </a:solidFill>
                <a:latin typeface="Courier New" pitchFamily="49" charset="0"/>
                <a:ea typeface="ＭＳ Ｐゴシック" charset="0"/>
                <a:cs typeface="Courier New" pitchFamily="49" charset="0"/>
              </a:rPr>
              <a:t>(@profile)</a:t>
            </a:r>
            <a:endParaRPr lang="en-US" sz="20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5B60D25-9BA0-7A40-BAE1-4A30E635F993}"/>
              </a:ext>
            </a:extLst>
          </p:cNvPr>
          <p:cNvSpPr txBox="1"/>
          <p:nvPr/>
        </p:nvSpPr>
        <p:spPr>
          <a:xfrm>
            <a:off x="2307771" y="5236638"/>
            <a:ext cx="816429" cy="40011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ourier New" pitchFamily="49" charset="0"/>
                <a:ea typeface="ＭＳ Ｐゴシック" charset="0"/>
                <a:cs typeface="Courier New" pitchFamily="49" charset="0"/>
              </a:rPr>
              <a:t>else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EC090FB-CBC9-0746-9BF7-0C6A7C7110F7}"/>
              </a:ext>
            </a:extLst>
          </p:cNvPr>
          <p:cNvGrpSpPr/>
          <p:nvPr/>
        </p:nvGrpSpPr>
        <p:grpSpPr>
          <a:xfrm>
            <a:off x="3624028" y="3803846"/>
            <a:ext cx="947972" cy="516341"/>
            <a:chOff x="3624028" y="3803846"/>
            <a:chExt cx="947972" cy="516341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4019E94E-B288-754E-85F0-47E6FEC5BB32}"/>
                </a:ext>
              </a:extLst>
            </p:cNvPr>
            <p:cNvCxnSpPr>
              <a:cxnSpLocks/>
              <a:stCxn id="21" idx="2"/>
            </p:cNvCxnSpPr>
            <p:nvPr/>
          </p:nvCxnSpPr>
          <p:spPr>
            <a:xfrm flipH="1">
              <a:off x="3624028" y="3803846"/>
              <a:ext cx="1" cy="516341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24406C5-047C-5E4F-AA92-53F44D4D051E}"/>
                </a:ext>
              </a:extLst>
            </p:cNvPr>
            <p:cNvSpPr txBox="1"/>
            <p:nvPr/>
          </p:nvSpPr>
          <p:spPr>
            <a:xfrm>
              <a:off x="3657600" y="3810000"/>
              <a:ext cx="914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true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A4C9EF2-C020-9147-866C-41D1D86E3A67}"/>
              </a:ext>
            </a:extLst>
          </p:cNvPr>
          <p:cNvGrpSpPr/>
          <p:nvPr/>
        </p:nvGrpSpPr>
        <p:grpSpPr>
          <a:xfrm>
            <a:off x="228600" y="3603791"/>
            <a:ext cx="2091871" cy="1832902"/>
            <a:chOff x="228600" y="3603791"/>
            <a:chExt cx="2091871" cy="1832902"/>
          </a:xfrm>
        </p:grpSpPr>
        <p:cxnSp>
          <p:nvCxnSpPr>
            <p:cNvPr id="28" name="Curved Connector 27">
              <a:extLst>
                <a:ext uri="{FF2B5EF4-FFF2-40B4-BE49-F238E27FC236}">
                  <a16:creationId xmlns:a16="http://schemas.microsoft.com/office/drawing/2014/main" id="{4A5044CD-FF58-CC44-A7A0-7D8076A4AF56}"/>
                </a:ext>
              </a:extLst>
            </p:cNvPr>
            <p:cNvCxnSpPr>
              <a:cxnSpLocks/>
              <a:stCxn id="21" idx="1"/>
              <a:endCxn id="23" idx="1"/>
            </p:cNvCxnSpPr>
            <p:nvPr/>
          </p:nvCxnSpPr>
          <p:spPr>
            <a:xfrm rot="10800000" flipV="1">
              <a:off x="2307771" y="3603791"/>
              <a:ext cx="12700" cy="1832902"/>
            </a:xfrm>
            <a:prstGeom prst="curvedConnector3">
              <a:avLst>
                <a:gd name="adj1" fmla="val 9155402"/>
              </a:avLst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1337EFC-0F6D-014E-AF42-3D208575E01E}"/>
                </a:ext>
              </a:extLst>
            </p:cNvPr>
            <p:cNvSpPr txBox="1"/>
            <p:nvPr/>
          </p:nvSpPr>
          <p:spPr>
            <a:xfrm>
              <a:off x="228600" y="4226749"/>
              <a:ext cx="94887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false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F4FAB439-88BD-D642-93B8-C83A603ADAA4}"/>
              </a:ext>
            </a:extLst>
          </p:cNvPr>
          <p:cNvSpPr txBox="1"/>
          <p:nvPr/>
        </p:nvSpPr>
        <p:spPr>
          <a:xfrm>
            <a:off x="2307770" y="2495490"/>
            <a:ext cx="4800600" cy="40011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2000" b="1" dirty="0">
                <a:solidFill>
                  <a:schemeClr val="bg1"/>
                </a:solidFill>
                <a:latin typeface="Courier New" pitchFamily="49" charset="0"/>
                <a:ea typeface="ＭＳ Ｐゴシック" charset="0"/>
                <a:cs typeface="Courier New" pitchFamily="49" charset="0"/>
              </a:rPr>
              <a:t>@profile = </a:t>
            </a:r>
            <a:r>
              <a:rPr lang="en-US" sz="2000" b="1" dirty="0" err="1">
                <a:solidFill>
                  <a:schemeClr val="bg1"/>
                </a:solidFill>
                <a:latin typeface="Courier New" pitchFamily="49" charset="0"/>
                <a:ea typeface="ＭＳ Ｐゴシック" charset="0"/>
                <a:cs typeface="Courier New" pitchFamily="49" charset="0"/>
              </a:rPr>
              <a:t>profile.new</a:t>
            </a:r>
            <a:r>
              <a:rPr lang="en-US" sz="2000" b="1" dirty="0">
                <a:solidFill>
                  <a:schemeClr val="bg1"/>
                </a:solidFill>
                <a:latin typeface="Courier New" pitchFamily="49" charset="0"/>
                <a:ea typeface="ＭＳ Ｐゴシック" charset="0"/>
                <a:cs typeface="Courier New" pitchFamily="49" charset="0"/>
              </a:rPr>
              <a:t>(params)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4F3FA21-7549-7244-BDE5-AA9E8094D983}"/>
              </a:ext>
            </a:extLst>
          </p:cNvPr>
          <p:cNvSpPr txBox="1"/>
          <p:nvPr/>
        </p:nvSpPr>
        <p:spPr>
          <a:xfrm>
            <a:off x="2515539" y="6153090"/>
            <a:ext cx="2056461" cy="40011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render 'new'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91FAED6-2767-2E4C-B0C0-CFBF16A77F06}"/>
              </a:ext>
            </a:extLst>
          </p:cNvPr>
          <p:cNvCxnSpPr>
            <a:cxnSpLocks/>
          </p:cNvCxnSpPr>
          <p:nvPr/>
        </p:nvCxnSpPr>
        <p:spPr>
          <a:xfrm>
            <a:off x="3581400" y="2894811"/>
            <a:ext cx="0" cy="508925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7074BAE-D90F-A24D-A341-CAB025643AAF}"/>
              </a:ext>
            </a:extLst>
          </p:cNvPr>
          <p:cNvCxnSpPr>
            <a:cxnSpLocks/>
          </p:cNvCxnSpPr>
          <p:nvPr/>
        </p:nvCxnSpPr>
        <p:spPr>
          <a:xfrm>
            <a:off x="2719822" y="5644165"/>
            <a:ext cx="0" cy="508925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CFDEA6C8-E824-1440-A521-87AB029F2EB1}"/>
              </a:ext>
            </a:extLst>
          </p:cNvPr>
          <p:cNvSpPr/>
          <p:nvPr/>
        </p:nvSpPr>
        <p:spPr>
          <a:xfrm>
            <a:off x="297180" y="2528042"/>
            <a:ext cx="320040" cy="3200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90F3AAD-DBF3-6843-BDD3-DDBE70753C82}"/>
              </a:ext>
            </a:extLst>
          </p:cNvPr>
          <p:cNvGrpSpPr/>
          <p:nvPr/>
        </p:nvGrpSpPr>
        <p:grpSpPr>
          <a:xfrm>
            <a:off x="8458200" y="6124545"/>
            <a:ext cx="457200" cy="457200"/>
            <a:chOff x="6778480" y="6000709"/>
            <a:chExt cx="457200" cy="45720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EF2FCFB-0A0C-8344-9999-ABC99B293338}"/>
                </a:ext>
              </a:extLst>
            </p:cNvPr>
            <p:cNvSpPr/>
            <p:nvPr/>
          </p:nvSpPr>
          <p:spPr>
            <a:xfrm>
              <a:off x="6778480" y="6000709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EAEA55C-5E0D-544C-A4EA-59FAB56A92AC}"/>
                </a:ext>
              </a:extLst>
            </p:cNvPr>
            <p:cNvSpPr/>
            <p:nvPr/>
          </p:nvSpPr>
          <p:spPr>
            <a:xfrm>
              <a:off x="6855469" y="6070860"/>
              <a:ext cx="303222" cy="30322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212CC66-3EFB-9A4D-8485-8917E615DDE7}"/>
              </a:ext>
            </a:extLst>
          </p:cNvPr>
          <p:cNvCxnSpPr>
            <a:cxnSpLocks/>
            <a:stCxn id="34" idx="6"/>
            <a:endCxn id="30" idx="1"/>
          </p:cNvCxnSpPr>
          <p:nvPr/>
        </p:nvCxnSpPr>
        <p:spPr>
          <a:xfrm>
            <a:off x="617220" y="2688062"/>
            <a:ext cx="1690550" cy="7483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885CDC6-E57B-0145-932D-AF0487708C2F}"/>
              </a:ext>
            </a:extLst>
          </p:cNvPr>
          <p:cNvCxnSpPr>
            <a:cxnSpLocks/>
            <a:stCxn id="31" idx="3"/>
            <a:endCxn id="36" idx="2"/>
          </p:cNvCxnSpPr>
          <p:nvPr/>
        </p:nvCxnSpPr>
        <p:spPr>
          <a:xfrm>
            <a:off x="4572000" y="6353145"/>
            <a:ext cx="3886200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urved Connector 39">
            <a:extLst>
              <a:ext uri="{FF2B5EF4-FFF2-40B4-BE49-F238E27FC236}">
                <a16:creationId xmlns:a16="http://schemas.microsoft.com/office/drawing/2014/main" id="{50FF5F60-33FE-2C46-B0F1-8AF6A8178EDD}"/>
              </a:ext>
            </a:extLst>
          </p:cNvPr>
          <p:cNvCxnSpPr>
            <a:cxnSpLocks/>
            <a:stCxn id="22" idx="3"/>
            <a:endCxn id="36" idx="0"/>
          </p:cNvCxnSpPr>
          <p:nvPr/>
        </p:nvCxnSpPr>
        <p:spPr>
          <a:xfrm>
            <a:off x="8299444" y="4520242"/>
            <a:ext cx="387356" cy="1604303"/>
          </a:xfrm>
          <a:prstGeom prst="curvedConnector2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98981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ctr">
          <a:defRPr sz="2800">
            <a:solidFill>
              <a:srgbClr val="FF40FF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8140</TotalTime>
  <Words>2397</Words>
  <Application>Microsoft Macintosh PowerPoint</Application>
  <PresentationFormat>On-screen Show (4:3)</PresentationFormat>
  <Paragraphs>846</Paragraphs>
  <Slides>41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Arial</vt:lpstr>
      <vt:lpstr>Calibri</vt:lpstr>
      <vt:lpstr>Courier New</vt:lpstr>
      <vt:lpstr>Office Theme</vt:lpstr>
      <vt:lpstr>PowerPoint Presentation</vt:lpstr>
      <vt:lpstr>White-Box Testing Aka glass box testing, clear box testing</vt:lpstr>
      <vt:lpstr>Example Code Coverage Levels</vt:lpstr>
      <vt:lpstr>Control Flow Graph (CFG)</vt:lpstr>
      <vt:lpstr>How to construct a CFG</vt:lpstr>
      <vt:lpstr>How to construct a CFG</vt:lpstr>
      <vt:lpstr>How to construct a CFG</vt:lpstr>
      <vt:lpstr>How to construct a CFG</vt:lpstr>
      <vt:lpstr>How to construct a CFG</vt:lpstr>
      <vt:lpstr>Code Coverage Levels</vt:lpstr>
      <vt:lpstr>Statement Coverage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Code Coverage Levels</vt:lpstr>
      <vt:lpstr>Branch Coverage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Code Coverage Levels</vt:lpstr>
      <vt:lpstr>Path Coverage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Testing</dc:title>
  <dc:creator>Maria Luong (mluong)</dc:creator>
  <cp:lastModifiedBy>Scott Fleming (sdflming)</cp:lastModifiedBy>
  <cp:revision>303</cp:revision>
  <dcterms:created xsi:type="dcterms:W3CDTF">2015-09-15T16:42:42Z</dcterms:created>
  <dcterms:modified xsi:type="dcterms:W3CDTF">2020-04-21T11:57:48Z</dcterms:modified>
</cp:coreProperties>
</file>