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306" r:id="rId3"/>
    <p:sldId id="536" r:id="rId4"/>
    <p:sldId id="540" r:id="rId5"/>
    <p:sldId id="539" r:id="rId6"/>
    <p:sldId id="535" r:id="rId7"/>
    <p:sldId id="537" r:id="rId8"/>
    <p:sldId id="281" r:id="rId9"/>
    <p:sldId id="282" r:id="rId10"/>
    <p:sldId id="283" r:id="rId11"/>
    <p:sldId id="285" r:id="rId12"/>
    <p:sldId id="286" r:id="rId13"/>
    <p:sldId id="292" r:id="rId14"/>
    <p:sldId id="532" r:id="rId15"/>
    <p:sldId id="53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40FF"/>
    <a:srgbClr val="FF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5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13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BB347-FED0-A746-AF4A-B826E15B9E48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4F157-4E62-7E40-984C-416D40E20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8BC558E-E938-A149-8E7E-03B5ABD870C9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88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04F4C-AE40-B249-BA01-E50BC33376CC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79DE-665F-E54F-ACFA-0B3BF6982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9B9FD-FC9C-7A4C-BB6A-F67E4425A77F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D9848-F8F6-ED46-A7DD-CD81E32C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2CECF-939A-FF48-A088-B5E6CC359D18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5330-9CEF-6B4A-B72D-A21F9A47D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43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A53274-4147-924D-AC15-B7C34031246D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972F-8F13-CE4A-8FF9-77A1D92DB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F400C-66F4-914F-9AB0-2FD5876806E8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A9D3-AC33-6D40-BCDB-8A8BF9AD6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5FCCD-37EC-7F4C-A7F8-BAF1719B9374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069AE-25F7-7941-A761-70A2F309A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6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A6710-A922-3047-BA5E-7E67A3A2C4DE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F2FF-7803-CA4A-95DB-BF01CBB1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7E4DE-B117-6F4D-B2EB-B136F3AD5E6D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953D-778B-9842-8E2D-C82261839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5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12164-FA6D-FB49-9B40-7070E589C3C6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E586-2C66-4242-B749-5B753CFB1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1A95C-E81E-5248-800F-B3F446BD64DF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DACA-A201-2941-93FE-E0C2657D6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D1269-01BC-6844-B5EB-56B21378D8FF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5B9D-1C57-A649-8C81-C53954590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0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62426ADC-27CF-7D4D-8F6B-7D016A8C4908}" type="datetimeFigureOut">
              <a:rPr lang="en-US" altLang="en-US"/>
              <a:pPr/>
              <a:t>3/12/21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A30BA6A-21EB-754C-9823-8C7A1C4F0B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4"/>
          <a:stretch>
            <a:fillRect/>
          </a:stretch>
        </p:blipFill>
        <p:spPr bwMode="auto">
          <a:xfrm>
            <a:off x="0" y="0"/>
            <a:ext cx="91440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3238" y="5703888"/>
            <a:ext cx="5592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99FF99"/>
                </a:solidFill>
              </a:rPr>
              <a:t>Software Requirements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195469" y="4526756"/>
            <a:ext cx="16208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http://flic.kr/p/6sdZDR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815976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Flight-Booking System 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5DC61C-DC74-0046-B7DD-694BA00CB883}"/>
              </a:ext>
            </a:extLst>
          </p:cNvPr>
          <p:cNvGrpSpPr/>
          <p:nvPr/>
        </p:nvGrpSpPr>
        <p:grpSpPr>
          <a:xfrm>
            <a:off x="0" y="814388"/>
            <a:ext cx="9144000" cy="5292725"/>
            <a:chOff x="0" y="814388"/>
            <a:chExt cx="9144000" cy="5292725"/>
          </a:xfrm>
        </p:grpSpPr>
        <p:sp>
          <p:nvSpPr>
            <p:cNvPr id="9" name="Rectangle 8"/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48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71500" y="1665288"/>
            <a:ext cx="6092825" cy="4983162"/>
            <a:chOff x="571711" y="1665450"/>
            <a:chExt cx="6092614" cy="4983000"/>
          </a:xfrm>
        </p:grpSpPr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2479675" y="6186488"/>
              <a:ext cx="41846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Two parts: title and description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598698" y="1665450"/>
              <a:ext cx="455596" cy="1270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98698" y="1986115"/>
              <a:ext cx="1019140" cy="11112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16557" y="1682911"/>
              <a:ext cx="455597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027670" y="2003576"/>
              <a:ext cx="1019140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7035" y="4618622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711" y="4326655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88301" y="4557664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72977" y="4265697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>
          <a:xfrm>
            <a:off x="457200" y="132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 Description Template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457200" y="1433944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i="1" dirty="0">
                <a:ea typeface="ＭＳ Ｐゴシック" charset="-128"/>
              </a:rPr>
              <a:t>As a </a:t>
            </a:r>
            <a:r>
              <a:rPr lang="en-US" altLang="en-US" sz="3600" dirty="0">
                <a:solidFill>
                  <a:srgbClr val="00FFFF"/>
                </a:solidFill>
                <a:ea typeface="ＭＳ Ｐゴシック" charset="-128"/>
              </a:rPr>
              <a:t>&lt;who&gt;</a:t>
            </a:r>
            <a:r>
              <a:rPr lang="en-US" altLang="en-US" sz="3600" i="1" dirty="0">
                <a:ea typeface="ＭＳ Ｐゴシック" charset="-128"/>
              </a:rPr>
              <a:t>, I want </a:t>
            </a:r>
            <a:r>
              <a:rPr lang="en-US" altLang="en-US" sz="3600" dirty="0">
                <a:solidFill>
                  <a:srgbClr val="FF00FF"/>
                </a:solidFill>
                <a:ea typeface="ＭＳ Ｐゴシック" charset="-128"/>
              </a:rPr>
              <a:t>&lt;what&gt; </a:t>
            </a:r>
            <a:r>
              <a:rPr lang="en-US" altLang="en-US" sz="3600" i="1" dirty="0">
                <a:ea typeface="ＭＳ Ｐゴシック" charset="-128"/>
              </a:rPr>
              <a:t>so that</a:t>
            </a:r>
            <a:r>
              <a:rPr lang="en-US" altLang="en-US" sz="3600" dirty="0">
                <a:ea typeface="ＭＳ Ｐゴシック" charset="-128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ea typeface="ＭＳ Ｐゴシック" charset="-128"/>
              </a:rPr>
              <a:t>&lt;why&gt;</a:t>
            </a:r>
            <a:r>
              <a:rPr lang="en-US" altLang="en-US" sz="3600" i="1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endParaRPr lang="en-US" altLang="en-US" sz="1200" i="1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en-US" b="1" dirty="0">
                <a:ea typeface="ＭＳ Ｐゴシック" charset="-128"/>
              </a:rPr>
              <a:t>Examples 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user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backup my entire hard drive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won't lose data if my system breaks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an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Editor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review content before it is published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assure it is optimized with correct grammar and tone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Content Owner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be able to create product content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provide information and market to customers</a:t>
            </a:r>
            <a:r>
              <a:rPr lang="en-US" altLang="en-US" dirty="0"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Description Examples: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Who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What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797050" y="2397125"/>
            <a:ext cx="576263" cy="190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83313" y="2428875"/>
            <a:ext cx="631825" cy="1270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16088" y="5005388"/>
            <a:ext cx="595312" cy="317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38863" y="4951413"/>
            <a:ext cx="636587" cy="23812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4838" y="2670175"/>
            <a:ext cx="3173412" cy="7778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5000" y="2998788"/>
            <a:ext cx="1465263" cy="349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49838" y="2689225"/>
            <a:ext cx="3159125" cy="4603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30788" y="2998788"/>
            <a:ext cx="779462" cy="174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8963" y="5259388"/>
            <a:ext cx="2973387" cy="936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73650" y="5178425"/>
            <a:ext cx="3109913" cy="112713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80000" y="5500688"/>
            <a:ext cx="1908175" cy="682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US Title Template: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Verb</a:t>
            </a:r>
            <a:r>
              <a:rPr lang="en-US" altLang="en-US" dirty="0">
                <a:ea typeface="ＭＳ Ｐゴシック" charset="-128"/>
              </a:rPr>
              <a:t> + </a:t>
            </a:r>
            <a:r>
              <a:rPr lang="en-US" altLang="en-US" dirty="0">
                <a:solidFill>
                  <a:srgbClr val="99FF99"/>
                </a:solidFill>
                <a:ea typeface="ＭＳ Ｐゴシック" charset="-128"/>
              </a:rPr>
              <a:t>Noun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1624013" y="2063750"/>
            <a:ext cx="884237" cy="317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43625" y="2112963"/>
            <a:ext cx="528638" cy="1111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62113" y="4689475"/>
            <a:ext cx="685800" cy="222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76950" y="4646613"/>
            <a:ext cx="558800" cy="190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27300" y="2019300"/>
            <a:ext cx="1654175" cy="4445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724650" y="2093913"/>
            <a:ext cx="957263" cy="28575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79663" y="4652963"/>
            <a:ext cx="730250" cy="3810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57975" y="4608513"/>
            <a:ext cx="1376363" cy="42862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124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User Story Dos &amp; Don’ts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1FFA9A8-B8C6-E147-B051-668374A66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425756"/>
              </p:ext>
            </p:extLst>
          </p:nvPr>
        </p:nvGraphicFramePr>
        <p:xfrm>
          <a:off x="130628" y="1203592"/>
          <a:ext cx="8864930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32465">
                  <a:extLst>
                    <a:ext uri="{9D8B030D-6E8A-4147-A177-3AD203B41FA5}">
                      <a16:colId xmlns:a16="http://schemas.microsoft.com/office/drawing/2014/main" val="514717478"/>
                    </a:ext>
                  </a:extLst>
                </a:gridCol>
                <a:gridCol w="4432465">
                  <a:extLst>
                    <a:ext uri="{9D8B030D-6E8A-4147-A177-3AD203B41FA5}">
                      <a16:colId xmlns:a16="http://schemas.microsoft.com/office/drawing/2014/main" val="1663544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Do...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Don't...</a:t>
                      </a:r>
                    </a:p>
                  </a:txBody>
                  <a:tcPr marL="79608" marR="7960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5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Describe </a:t>
                      </a:r>
                      <a:r>
                        <a:rPr lang="en-US" sz="2000" u="sng" dirty="0"/>
                        <a:t>one</a:t>
                      </a:r>
                      <a:r>
                        <a:rPr lang="en-US" sz="2000" dirty="0"/>
                        <a:t> thing that the software needs to do for the customer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Include what essentially amount to groups of features (even if all are related)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7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Use language that </a:t>
                      </a:r>
                      <a:r>
                        <a:rPr lang="en-US" sz="2000" u="sng" dirty="0"/>
                        <a:t>the customer understands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 technical terms that are unfamiliar to the customer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0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Ensure "</a:t>
                      </a:r>
                      <a:r>
                        <a:rPr lang="en-US" sz="2000" u="sng" dirty="0"/>
                        <a:t>written by the customer</a:t>
                      </a:r>
                      <a:r>
                        <a:rPr lang="en-US" sz="2000" dirty="0"/>
                        <a:t>" (at least figuratively speaking)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Invent requirements that the customer never actually asked for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6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Keep short – generally no more than three sentences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Write a long essay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Capture only requirements (not design)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Mention specific implementation technologies or user-interface elements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69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9063" y="5489961"/>
            <a:ext cx="636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FF"/>
                </a:solidFill>
              </a:rPr>
              <a:t>Principle: Keep requirements customer-oriented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E47EE-B070-574E-B4D6-AA172B43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356" y="6056721"/>
            <a:ext cx="6129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FF"/>
                </a:solidFill>
              </a:rPr>
              <a:t>Note: USs are for </a:t>
            </a:r>
            <a:r>
              <a:rPr lang="en-US" altLang="en-US" b="1" i="1" dirty="0">
                <a:solidFill>
                  <a:srgbClr val="FF00FF"/>
                </a:solidFill>
              </a:rPr>
              <a:t>functional</a:t>
            </a:r>
            <a:r>
              <a:rPr lang="en-US" altLang="en-US" b="1" dirty="0">
                <a:solidFill>
                  <a:srgbClr val="FF00FF"/>
                </a:solidFill>
              </a:rPr>
              <a:t> requirements only</a:t>
            </a:r>
          </a:p>
        </p:txBody>
      </p:sp>
    </p:spTree>
    <p:extLst>
      <p:ext uri="{BB962C8B-B14F-4D97-AF65-F5344CB8AC3E}">
        <p14:creationId xmlns:p14="http://schemas.microsoft.com/office/powerpoint/2010/main" val="25997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definition and types</a:t>
            </a:r>
          </a:p>
          <a:p>
            <a:r>
              <a:rPr lang="en-US" dirty="0"/>
              <a:t>User stories</a:t>
            </a:r>
          </a:p>
          <a:p>
            <a:r>
              <a:rPr lang="en-US" dirty="0"/>
              <a:t>US title and description templates</a:t>
            </a:r>
          </a:p>
          <a:p>
            <a:r>
              <a:rPr lang="en-US" dirty="0"/>
              <a:t>Qualities of good USs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5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What customers want...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Meets their needs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time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budget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BC19A6-E6A7-8B45-BBE0-0B781E4BD3B4}"/>
              </a:ext>
            </a:extLst>
          </p:cNvPr>
          <p:cNvGrpSpPr/>
          <p:nvPr/>
        </p:nvGrpSpPr>
        <p:grpSpPr>
          <a:xfrm>
            <a:off x="2692400" y="2868460"/>
            <a:ext cx="5982293" cy="1901891"/>
            <a:chOff x="2692400" y="2868460"/>
            <a:chExt cx="5982293" cy="190189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443EE69-2B8A-6D47-AED5-8DC843BC322C}"/>
                </a:ext>
              </a:extLst>
            </p:cNvPr>
            <p:cNvSpPr/>
            <p:nvPr/>
          </p:nvSpPr>
          <p:spPr>
            <a:xfrm>
              <a:off x="2692400" y="2868460"/>
              <a:ext cx="3759200" cy="713984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C97A5BB-3864-6F4B-9FEB-893AA47C3B55}"/>
                </a:ext>
              </a:extLst>
            </p:cNvPr>
            <p:cNvCxnSpPr>
              <a:cxnSpLocks/>
            </p:cNvCxnSpPr>
            <p:nvPr/>
          </p:nvCxnSpPr>
          <p:spPr>
            <a:xfrm>
              <a:off x="5974915" y="3582444"/>
              <a:ext cx="476685" cy="654050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8CEF4D-4033-2544-A644-2D6AF5C57B3A}"/>
                </a:ext>
              </a:extLst>
            </p:cNvPr>
            <p:cNvSpPr txBox="1"/>
            <p:nvPr/>
          </p:nvSpPr>
          <p:spPr>
            <a:xfrm>
              <a:off x="5974915" y="4185576"/>
              <a:ext cx="26997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40FF"/>
                  </a:solidFill>
                </a:rPr>
                <a:t>Requirements</a:t>
              </a:r>
              <a:r>
                <a:rPr lang="en-US" sz="3200" dirty="0">
                  <a:solidFill>
                    <a:srgbClr val="FF40FF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52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"express the </a:t>
            </a:r>
            <a:r>
              <a:rPr lang="en-US" dirty="0">
                <a:solidFill>
                  <a:srgbClr val="00FFFF"/>
                </a:solidFill>
              </a:rPr>
              <a:t>needs</a:t>
            </a:r>
            <a:r>
              <a:rPr lang="en-US" dirty="0"/>
              <a:t> and </a:t>
            </a:r>
            <a:r>
              <a:rPr lang="en-US" dirty="0">
                <a:solidFill>
                  <a:srgbClr val="00FFFF"/>
                </a:solidFill>
              </a:rPr>
              <a:t>constraints</a:t>
            </a:r>
            <a:br>
              <a:rPr lang="en-US" dirty="0"/>
            </a:br>
            <a:r>
              <a:rPr lang="en-US" dirty="0"/>
              <a:t>placed on a </a:t>
            </a:r>
            <a:r>
              <a:rPr lang="en-US" dirty="0">
                <a:solidFill>
                  <a:srgbClr val="00FFFF"/>
                </a:solidFill>
              </a:rPr>
              <a:t>software product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contribute to the solution </a:t>
            </a:r>
            <a:br>
              <a:rPr lang="en-US" dirty="0"/>
            </a:br>
            <a:r>
              <a:rPr lang="en-US" dirty="0"/>
              <a:t>of some real-world problem"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28707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1FA1-87DE-AD4C-AE21-6083944E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7CC9-8FE2-7842-8351-885D658C6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24374" cy="4525963"/>
          </a:xfrm>
        </p:spPr>
        <p:txBody>
          <a:bodyPr/>
          <a:lstStyle/>
          <a:p>
            <a:r>
              <a:rPr lang="en-US" dirty="0"/>
              <a:t>Missing/incorrect requirements</a:t>
            </a:r>
          </a:p>
          <a:p>
            <a:r>
              <a:rPr lang="en-US" dirty="0"/>
              <a:t>Changing requirements</a:t>
            </a:r>
          </a:p>
          <a:p>
            <a:r>
              <a:rPr lang="en-US" dirty="0"/>
              <a:t>Ambiguous/conflicting requirements</a:t>
            </a:r>
          </a:p>
          <a:p>
            <a:r>
              <a:rPr lang="en-US" dirty="0"/>
              <a:t>Untestable requirements</a:t>
            </a:r>
          </a:p>
          <a:p>
            <a:r>
              <a:rPr lang="en-US" dirty="0"/>
              <a:t>Too many requirements </a:t>
            </a:r>
            <a:r>
              <a:rPr lang="en-US" sz="2000" dirty="0"/>
              <a:t>("bag of leaves")</a:t>
            </a:r>
          </a:p>
          <a:p>
            <a:r>
              <a:rPr lang="en-US" dirty="0"/>
              <a:t>Loss of traceability </a:t>
            </a:r>
            <a:r>
              <a:rPr lang="en-US" sz="2000" dirty="0"/>
              <a:t>(back to source and forward to 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93885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  <a:br>
              <a:rPr lang="en-US" dirty="0"/>
            </a:br>
            <a:r>
              <a:rPr lang="en-US" dirty="0"/>
              <a:t>SWEBOK Knowledge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Elicitation</a:t>
            </a:r>
            <a:r>
              <a:rPr lang="en-US" dirty="0"/>
              <a:t>: Where to get them, how to gather</a:t>
            </a:r>
          </a:p>
          <a:p>
            <a:r>
              <a:rPr lang="en-US" dirty="0">
                <a:solidFill>
                  <a:srgbClr val="00FFFF"/>
                </a:solidFill>
              </a:rPr>
              <a:t>Analysis</a:t>
            </a:r>
            <a:r>
              <a:rPr lang="en-US" dirty="0"/>
              <a:t>: Categorizing, modeling, resolving conflicts</a:t>
            </a:r>
          </a:p>
          <a:p>
            <a:r>
              <a:rPr lang="en-US" dirty="0">
                <a:solidFill>
                  <a:srgbClr val="00FFFF"/>
                </a:solidFill>
              </a:rPr>
              <a:t>Specification</a:t>
            </a:r>
            <a:r>
              <a:rPr lang="en-US" dirty="0"/>
              <a:t>: Documenting</a:t>
            </a:r>
          </a:p>
          <a:p>
            <a:r>
              <a:rPr lang="en-US" dirty="0">
                <a:solidFill>
                  <a:srgbClr val="00FFFF"/>
                </a:solidFill>
              </a:rPr>
              <a:t>Validation</a:t>
            </a:r>
            <a:r>
              <a:rPr lang="en-US" dirty="0"/>
              <a:t>: Checking correctness</a:t>
            </a:r>
          </a:p>
          <a:p>
            <a:r>
              <a:rPr lang="en-US" dirty="0">
                <a:solidFill>
                  <a:srgbClr val="00FFFF"/>
                </a:solidFill>
              </a:rPr>
              <a:t>Management</a:t>
            </a:r>
            <a:r>
              <a:rPr lang="en-US" dirty="0"/>
              <a:t>: Coping with change, traceability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59735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44EA-FFC0-FF44-A946-9C4E9C07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6434-56F2-7D45-B1AE-E05BA4A9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Functional</a:t>
            </a:r>
            <a:r>
              <a:rPr lang="en-US" dirty="0"/>
              <a:t>: "functions that the software is to execute"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capabilities</a:t>
            </a:r>
            <a:r>
              <a:rPr lang="en-US" dirty="0"/>
              <a:t> or </a:t>
            </a:r>
            <a:r>
              <a:rPr lang="en-US" i="1" dirty="0"/>
              <a:t>features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00FFFF"/>
                </a:solidFill>
              </a:rPr>
              <a:t>Non-functional</a:t>
            </a:r>
            <a:r>
              <a:rPr lang="en-US" dirty="0"/>
              <a:t>: "act to constrain the solution"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constraints</a:t>
            </a:r>
            <a:r>
              <a:rPr lang="en-US" dirty="0"/>
              <a:t> or </a:t>
            </a:r>
            <a:r>
              <a:rPr lang="en-US" i="1" dirty="0"/>
              <a:t>quality requirements</a:t>
            </a:r>
          </a:p>
          <a:p>
            <a:pPr lvl="1"/>
            <a:r>
              <a:rPr lang="en-US" dirty="0"/>
              <a:t>Examples: usability, reliability,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2B1D1-1D08-E043-93E5-3F6818BCCE44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20119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A50F-D7E9-6A49-ADB6-7C169387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FURPS</a:t>
            </a:r>
            <a:r>
              <a:rPr lang="en-US" dirty="0"/>
              <a:t>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C2FF-8E8B-A64E-97F7-FFD1B71D7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FFFF"/>
                </a:solidFill>
              </a:rPr>
              <a:t>F</a:t>
            </a:r>
            <a:r>
              <a:rPr lang="en-US" dirty="0">
                <a:solidFill>
                  <a:srgbClr val="00FFFF"/>
                </a:solidFill>
              </a:rPr>
              <a:t>unctional</a:t>
            </a:r>
            <a:r>
              <a:rPr lang="en-US" dirty="0"/>
              <a:t>: features, capabilities, security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U</a:t>
            </a:r>
            <a:r>
              <a:rPr lang="en-US" dirty="0">
                <a:solidFill>
                  <a:srgbClr val="00FFFF"/>
                </a:solidFill>
              </a:rPr>
              <a:t>sability</a:t>
            </a:r>
            <a:r>
              <a:rPr lang="en-US" dirty="0"/>
              <a:t>: human factors, help, documentation</a:t>
            </a:r>
          </a:p>
          <a:p>
            <a:r>
              <a:rPr lang="en-US" u="sng" dirty="0">
                <a:solidFill>
                  <a:srgbClr val="00FFFF"/>
                </a:solidFill>
              </a:rPr>
              <a:t>R</a:t>
            </a:r>
            <a:r>
              <a:rPr lang="en-US" dirty="0">
                <a:solidFill>
                  <a:srgbClr val="00FFFF"/>
                </a:solidFill>
              </a:rPr>
              <a:t>eliability</a:t>
            </a:r>
            <a:r>
              <a:rPr lang="en-US" dirty="0"/>
              <a:t>: frequency of failure, recoverability, predictability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P</a:t>
            </a:r>
            <a:r>
              <a:rPr lang="en-US" dirty="0">
                <a:solidFill>
                  <a:srgbClr val="00FFFF"/>
                </a:solidFill>
              </a:rPr>
              <a:t>erformance</a:t>
            </a:r>
            <a:r>
              <a:rPr lang="en-US" dirty="0"/>
              <a:t>: response times, throughput, accuracy, availability, resource usage</a:t>
            </a:r>
          </a:p>
          <a:p>
            <a:r>
              <a:rPr lang="en-US" u="sng" dirty="0">
                <a:solidFill>
                  <a:srgbClr val="00FFFF"/>
                </a:solidFill>
              </a:rPr>
              <a:t>S</a:t>
            </a:r>
            <a:r>
              <a:rPr lang="en-US" dirty="0">
                <a:solidFill>
                  <a:srgbClr val="00FFFF"/>
                </a:solidFill>
              </a:rPr>
              <a:t>upportability</a:t>
            </a:r>
            <a:r>
              <a:rPr lang="en-US" dirty="0"/>
              <a:t>: adaptability, maintainability, internationalization, configurability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B2ADBD-6C5C-FB42-A8EB-B4C781916618}"/>
              </a:ext>
            </a:extLst>
          </p:cNvPr>
          <p:cNvGrpSpPr/>
          <p:nvPr/>
        </p:nvGrpSpPr>
        <p:grpSpPr>
          <a:xfrm>
            <a:off x="263047" y="2141951"/>
            <a:ext cx="8423753" cy="4643827"/>
            <a:chOff x="263047" y="2141951"/>
            <a:chExt cx="8423753" cy="4643827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9B5C935-1164-9245-91D7-EF3590B9134A}"/>
                </a:ext>
              </a:extLst>
            </p:cNvPr>
            <p:cNvSpPr/>
            <p:nvPr/>
          </p:nvSpPr>
          <p:spPr>
            <a:xfrm>
              <a:off x="263047" y="2141951"/>
              <a:ext cx="8423753" cy="3331923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342FEF-BED4-E648-B40D-103B7014184C}"/>
                </a:ext>
              </a:extLst>
            </p:cNvPr>
            <p:cNvSpPr txBox="1"/>
            <p:nvPr/>
          </p:nvSpPr>
          <p:spPr>
            <a:xfrm>
              <a:off x="2261785" y="5831671"/>
              <a:ext cx="44262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Non-functional requirements</a:t>
              </a:r>
            </a:p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AKA the "-</a:t>
              </a:r>
              <a:r>
                <a:rPr lang="en-US" sz="2800" dirty="0" err="1">
                  <a:solidFill>
                    <a:srgbClr val="FF40FF"/>
                  </a:solidFill>
                </a:rPr>
                <a:t>ilities</a:t>
              </a:r>
              <a:r>
                <a:rPr lang="en-US" sz="2800" dirty="0">
                  <a:solidFill>
                    <a:srgbClr val="FF40FF"/>
                  </a:solidFill>
                </a:rPr>
                <a:t>"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913C9A-18FE-F045-941C-0825DCA0BD4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4474923" y="5473874"/>
              <a:ext cx="1" cy="357797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68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Functional Requirements: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Key Problems of Interest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Figure out what features customers want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Not make false/incorrect assumptions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Document requirements to facilitate communication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Within team and with customers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Chunk work into bite-sized pieces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work can be divided up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system can be built incrementally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estimates are remotely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467400"/>
            <a:ext cx="9144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Solution: User Stories (USs)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“... a chunk of functionality (some people use the</a:t>
            </a:r>
          </a:p>
          <a:p>
            <a:pPr algn="ctr" eaLnBrk="1" hangingPunct="1"/>
            <a:r>
              <a:rPr lang="en-US" altLang="en-US" sz="2800" dirty="0"/>
              <a:t>word </a:t>
            </a:r>
            <a:r>
              <a:rPr lang="en-US" altLang="en-US" sz="2800" i="1" dirty="0"/>
              <a:t>feature</a:t>
            </a:r>
            <a:r>
              <a:rPr lang="en-US" altLang="en-US" sz="2800" dirty="0"/>
              <a:t>) that is of value to the customer.”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"/>
          <a:stretch/>
        </p:blipFill>
        <p:spPr bwMode="auto">
          <a:xfrm>
            <a:off x="1543050" y="2528888"/>
            <a:ext cx="6057900" cy="39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 rot="5400000">
            <a:off x="6917531" y="5529025"/>
            <a:ext cx="164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http://flic.kr/p/884GBP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6B50D-822E-194F-9E75-0FDEFD127A3D}"/>
              </a:ext>
            </a:extLst>
          </p:cNvPr>
          <p:cNvSpPr txBox="1"/>
          <p:nvPr/>
        </p:nvSpPr>
        <p:spPr>
          <a:xfrm>
            <a:off x="0" y="6488668"/>
            <a:ext cx="650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Kent Beck &amp; Martin Fowler,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Planning Extreme Programming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8073</TotalTime>
  <Words>591</Words>
  <Application>Microsoft Macintosh PowerPoint</Application>
  <PresentationFormat>On-screen Show (4:3)</PresentationFormat>
  <Paragraphs>92</Paragraphs>
  <Slides>15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 Black </vt:lpstr>
      <vt:lpstr>PowerPoint Presentation</vt:lpstr>
      <vt:lpstr>PowerPoint Presentation</vt:lpstr>
      <vt:lpstr>Software Requirements</vt:lpstr>
      <vt:lpstr>Requirements Problems</vt:lpstr>
      <vt:lpstr>Software Requirements SWEBOK Knowledge Area</vt:lpstr>
      <vt:lpstr>Types of Requirements</vt:lpstr>
      <vt:lpstr>FURPS Classification</vt:lpstr>
      <vt:lpstr>Functional Requirements: Key Problems of Interest</vt:lpstr>
      <vt:lpstr>PowerPoint Presentation</vt:lpstr>
      <vt:lpstr>Flight-Booking System Example</vt:lpstr>
      <vt:lpstr>US Description Template</vt:lpstr>
      <vt:lpstr>Description Examples: Who and What</vt:lpstr>
      <vt:lpstr>US Title Template: Verb + Noun</vt:lpstr>
      <vt:lpstr>User Story Dos &amp; Don’ts</vt:lpstr>
      <vt:lpstr>Summary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156</cp:revision>
  <dcterms:created xsi:type="dcterms:W3CDTF">2013-09-29T23:43:57Z</dcterms:created>
  <dcterms:modified xsi:type="dcterms:W3CDTF">2021-03-12T18:56:01Z</dcterms:modified>
</cp:coreProperties>
</file>