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77" r:id="rId2"/>
    <p:sldId id="304" r:id="rId3"/>
    <p:sldId id="306" r:id="rId4"/>
    <p:sldId id="307" r:id="rId5"/>
    <p:sldId id="308" r:id="rId6"/>
    <p:sldId id="309" r:id="rId7"/>
    <p:sldId id="310" r:id="rId8"/>
    <p:sldId id="311" r:id="rId9"/>
    <p:sldId id="312" r:id="rId10"/>
    <p:sldId id="313" r:id="rId11"/>
    <p:sldId id="314" r:id="rId12"/>
    <p:sldId id="315" r:id="rId13"/>
    <p:sldId id="316" r:id="rId14"/>
    <p:sldId id="317" r:id="rId15"/>
    <p:sldId id="318" r:id="rId16"/>
    <p:sldId id="305" r:id="rId17"/>
    <p:sldId id="289" r:id="rId18"/>
    <p:sldId id="319" r:id="rId19"/>
    <p:sldId id="320" r:id="rId20"/>
    <p:sldId id="280" r:id="rId21"/>
    <p:sldId id="293" r:id="rId22"/>
    <p:sldId id="292" r:id="rId23"/>
    <p:sldId id="285" r:id="rId24"/>
    <p:sldId id="295" r:id="rId25"/>
    <p:sldId id="294" r:id="rId26"/>
    <p:sldId id="286" r:id="rId27"/>
    <p:sldId id="287" r:id="rId28"/>
    <p:sldId id="288" r:id="rId29"/>
    <p:sldId id="281" r:id="rId30"/>
    <p:sldId id="303" r:id="rId31"/>
    <p:sldId id="296" r:id="rId32"/>
    <p:sldId id="282" r:id="rId33"/>
    <p:sldId id="302" r:id="rId34"/>
    <p:sldId id="298" r:id="rId35"/>
    <p:sldId id="283" r:id="rId36"/>
    <p:sldId id="284" r:id="rId37"/>
    <p:sldId id="300" r:id="rId3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93939"/>
    <a:srgbClr val="3C3C3C"/>
    <a:srgbClr val="363636"/>
    <a:srgbClr val="333333"/>
    <a:srgbClr val="666666"/>
    <a:srgbClr val="CCCCCC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610"/>
    <p:restoredTop sz="96197"/>
  </p:normalViewPr>
  <p:slideViewPr>
    <p:cSldViewPr snapToGrid="0" snapToObjects="1">
      <p:cViewPr varScale="1">
        <p:scale>
          <a:sx n="121" d="100"/>
          <a:sy n="121" d="100"/>
        </p:scale>
        <p:origin x="200" y="2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49251-414F-754A-8F9E-282EC6F4B727}" type="datetimeFigureOut">
              <a:rPr lang="en-US" smtClean="0"/>
              <a:t>2/4/21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C3EE7-888C-CC44-86DE-34B000840F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060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49251-414F-754A-8F9E-282EC6F4B727}" type="datetimeFigureOut">
              <a:rPr lang="en-US" smtClean="0"/>
              <a:t>2/4/21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C3EE7-888C-CC44-86DE-34B000840F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849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49251-414F-754A-8F9E-282EC6F4B727}" type="datetimeFigureOut">
              <a:rPr lang="en-US" smtClean="0"/>
              <a:t>2/4/21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C3EE7-888C-CC44-86DE-34B000840F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361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49251-414F-754A-8F9E-282EC6F4B727}" type="datetimeFigureOut">
              <a:rPr lang="en-US" smtClean="0"/>
              <a:t>2/4/21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C3EE7-888C-CC44-86DE-34B000840F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1047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49251-414F-754A-8F9E-282EC6F4B727}" type="datetimeFigureOut">
              <a:rPr lang="en-US" smtClean="0"/>
              <a:t>2/4/21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C3EE7-888C-CC44-86DE-34B000840F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64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49251-414F-754A-8F9E-282EC6F4B727}" type="datetimeFigureOut">
              <a:rPr lang="en-US" smtClean="0"/>
              <a:t>2/4/21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C3EE7-888C-CC44-86DE-34B000840F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5535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49251-414F-754A-8F9E-282EC6F4B727}" type="datetimeFigureOut">
              <a:rPr lang="en-US" smtClean="0"/>
              <a:t>2/4/21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C3EE7-888C-CC44-86DE-34B000840F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4527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49251-414F-754A-8F9E-282EC6F4B727}" type="datetimeFigureOut">
              <a:rPr lang="en-US" smtClean="0"/>
              <a:t>2/4/21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C3EE7-888C-CC44-86DE-34B000840F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583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49251-414F-754A-8F9E-282EC6F4B727}" type="datetimeFigureOut">
              <a:rPr lang="en-US" smtClean="0"/>
              <a:t>2/4/21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C3EE7-888C-CC44-86DE-34B000840F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4963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49251-414F-754A-8F9E-282EC6F4B727}" type="datetimeFigureOut">
              <a:rPr lang="en-US" smtClean="0"/>
              <a:t>2/4/21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C3EE7-888C-CC44-86DE-34B000840F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9137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49251-414F-754A-8F9E-282EC6F4B727}" type="datetimeFigureOut">
              <a:rPr lang="en-US" smtClean="0"/>
              <a:t>2/4/21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C3EE7-888C-CC44-86DE-34B000840F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6840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649251-414F-754A-8F9E-282EC6F4B727}" type="datetimeFigureOut">
              <a:rPr lang="en-US" smtClean="0"/>
              <a:t>2/4/21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EC3EE7-888C-CC44-86DE-34B000840F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79464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E6751F0-4090-E04A-B9A9-C4D9D15000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How an index page request is processed</a:t>
            </a:r>
            <a:br>
              <a:rPr lang="en-US" dirty="0"/>
            </a:br>
            <a:br>
              <a:rPr lang="en-US" sz="1300" dirty="0"/>
            </a:br>
            <a:r>
              <a:rPr lang="en-US" sz="3200" dirty="0">
                <a:solidFill>
                  <a:schemeClr val="tx1">
                    <a:lumMod val="75000"/>
                  </a:schemeClr>
                </a:solidFill>
              </a:rPr>
              <a:t>Dataflow view</a:t>
            </a:r>
          </a:p>
        </p:txBody>
      </p:sp>
    </p:spTree>
    <p:extLst>
      <p:ext uri="{BB962C8B-B14F-4D97-AF65-F5344CB8AC3E}">
        <p14:creationId xmlns:p14="http://schemas.microsoft.com/office/powerpoint/2010/main" val="38332366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7707042-04A3-704A-AFE9-00482E002D34}"/>
              </a:ext>
            </a:extLst>
          </p:cNvPr>
          <p:cNvGrpSpPr/>
          <p:nvPr/>
        </p:nvGrpSpPr>
        <p:grpSpPr>
          <a:xfrm>
            <a:off x="2208807" y="352171"/>
            <a:ext cx="1639187" cy="5076442"/>
            <a:chOff x="2180231" y="352171"/>
            <a:chExt cx="1639187" cy="5076442"/>
          </a:xfrm>
        </p:grpSpPr>
        <p:sp>
          <p:nvSpPr>
            <p:cNvPr id="8" name="Cloud 7">
              <a:extLst>
                <a:ext uri="{FF2B5EF4-FFF2-40B4-BE49-F238E27FC236}">
                  <a16:creationId xmlns:a16="http://schemas.microsoft.com/office/drawing/2014/main" id="{24A1FB98-7873-7D46-B4B6-C2F0DF0E5EB2}"/>
                </a:ext>
              </a:extLst>
            </p:cNvPr>
            <p:cNvSpPr/>
            <p:nvPr/>
          </p:nvSpPr>
          <p:spPr bwMode="auto">
            <a:xfrm rot="5400000">
              <a:off x="784770" y="2393964"/>
              <a:ext cx="4430110" cy="1639187"/>
            </a:xfrm>
            <a:prstGeom prst="cloud">
              <a:avLst/>
            </a:prstGeom>
            <a:solidFill>
              <a:schemeClr val="bg1">
                <a:lumMod val="85000"/>
                <a:lumOff val="15000"/>
              </a:schemeClr>
            </a:solidFill>
            <a:ln w="38100" cmpd="sng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3942C041-8305-0B4F-9FBB-6A1D4DE8835A}"/>
                </a:ext>
              </a:extLst>
            </p:cNvPr>
            <p:cNvSpPr txBox="1"/>
            <p:nvPr/>
          </p:nvSpPr>
          <p:spPr>
            <a:xfrm>
              <a:off x="2496103" y="352171"/>
              <a:ext cx="100059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dirty="0">
                  <a:solidFill>
                    <a:schemeClr val="bg1">
                      <a:lumMod val="50000"/>
                      <a:lumOff val="50000"/>
                    </a:schemeClr>
                  </a:solidFill>
                  <a:latin typeface="Lucida Blackletter" charset="0"/>
                  <a:ea typeface="Lucida Blackletter" charset="0"/>
                  <a:cs typeface="Lucida Blackletter" charset="0"/>
                </a:rPr>
                <a:t>Ye Olde</a:t>
              </a:r>
              <a:br>
                <a:rPr lang="en-US" altLang="en-US" dirty="0">
                  <a:solidFill>
                    <a:schemeClr val="bg1">
                      <a:lumMod val="50000"/>
                      <a:lumOff val="50000"/>
                    </a:schemeClr>
                  </a:solidFill>
                  <a:latin typeface="Lucida Blackletter" charset="0"/>
                  <a:ea typeface="Lucida Blackletter" charset="0"/>
                  <a:cs typeface="Lucida Blackletter" charset="0"/>
                </a:rPr>
              </a:br>
              <a:r>
                <a:rPr lang="en-US" altLang="en-US" dirty="0">
                  <a:solidFill>
                    <a:schemeClr val="bg1">
                      <a:lumMod val="50000"/>
                      <a:lumOff val="50000"/>
                    </a:schemeClr>
                  </a:solidFill>
                  <a:latin typeface="Lucida Blackletter" charset="0"/>
                  <a:ea typeface="Lucida Blackletter" charset="0"/>
                  <a:cs typeface="Lucida Blackletter" charset="0"/>
                </a:rPr>
                <a:t>Internet</a:t>
              </a: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3FDDEA61-8B5B-7144-AD8D-EBB2B217ABBD}"/>
              </a:ext>
            </a:extLst>
          </p:cNvPr>
          <p:cNvSpPr/>
          <p:nvPr/>
        </p:nvSpPr>
        <p:spPr bwMode="auto">
          <a:xfrm>
            <a:off x="4568512" y="1195776"/>
            <a:ext cx="7497430" cy="4064504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4C6CB6D-B996-1442-A823-68A46730BC31}"/>
              </a:ext>
            </a:extLst>
          </p:cNvPr>
          <p:cNvGrpSpPr/>
          <p:nvPr/>
        </p:nvGrpSpPr>
        <p:grpSpPr>
          <a:xfrm>
            <a:off x="3937918" y="417431"/>
            <a:ext cx="1523956" cy="1638797"/>
            <a:chOff x="5056352" y="189109"/>
            <a:chExt cx="1523956" cy="1638797"/>
          </a:xfrm>
        </p:grpSpPr>
        <p:pic>
          <p:nvPicPr>
            <p:cNvPr id="12" name="Picture 2" descr="server-white.png">
              <a:extLst>
                <a:ext uri="{FF2B5EF4-FFF2-40B4-BE49-F238E27FC236}">
                  <a16:creationId xmlns:a16="http://schemas.microsoft.com/office/drawing/2014/main" id="{3E9CA7CB-BA50-8040-9D26-BF3779C995E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67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56352" y="304305"/>
              <a:ext cx="1523956" cy="1523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TextBox 27">
              <a:extLst>
                <a:ext uri="{FF2B5EF4-FFF2-40B4-BE49-F238E27FC236}">
                  <a16:creationId xmlns:a16="http://schemas.microsoft.com/office/drawing/2014/main" id="{CBE07520-FB77-E14A-97C7-1E895E10945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74506" y="189109"/>
              <a:ext cx="127252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 dirty="0">
                  <a:solidFill>
                    <a:schemeClr val="bg1">
                      <a:lumMod val="50000"/>
                      <a:lumOff val="50000"/>
                    </a:schemeClr>
                  </a:solidFill>
                </a:rPr>
                <a:t>Web Server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EF932AE4-1309-E348-86FA-BD776C1D0A82}"/>
              </a:ext>
            </a:extLst>
          </p:cNvPr>
          <p:cNvGrpSpPr/>
          <p:nvPr/>
        </p:nvGrpSpPr>
        <p:grpSpPr>
          <a:xfrm>
            <a:off x="179347" y="1600157"/>
            <a:ext cx="1523956" cy="1433185"/>
            <a:chOff x="250787" y="1843053"/>
            <a:chExt cx="1523956" cy="1433185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219041F-56A7-4343-99B8-E288499C281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5777" t="10392" r="5719" b="9724"/>
            <a:stretch/>
          </p:blipFill>
          <p:spPr>
            <a:xfrm>
              <a:off x="346437" y="2326625"/>
              <a:ext cx="1309807" cy="949613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</p:pic>
        <p:sp>
          <p:nvSpPr>
            <p:cNvPr id="14" name="TextBox 27">
              <a:extLst>
                <a:ext uri="{FF2B5EF4-FFF2-40B4-BE49-F238E27FC236}">
                  <a16:creationId xmlns:a16="http://schemas.microsoft.com/office/drawing/2014/main" id="{03122465-1220-EE4D-B6A7-D096EE2A53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0787" y="1843053"/>
              <a:ext cx="152395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 dirty="0"/>
                <a:t>Browser</a:t>
              </a:r>
            </a:p>
          </p:txBody>
        </p:sp>
      </p:grpSp>
      <p:grpSp>
        <p:nvGrpSpPr>
          <p:cNvPr id="16" name="Group 7">
            <a:extLst>
              <a:ext uri="{FF2B5EF4-FFF2-40B4-BE49-F238E27FC236}">
                <a16:creationId xmlns:a16="http://schemas.microsoft.com/office/drawing/2014/main" id="{CB754E11-25A2-344A-AC8A-16CCEC0F1E44}"/>
              </a:ext>
            </a:extLst>
          </p:cNvPr>
          <p:cNvGrpSpPr>
            <a:grpSpLocks/>
          </p:cNvGrpSpPr>
          <p:nvPr/>
        </p:nvGrpSpPr>
        <p:grpSpPr bwMode="auto">
          <a:xfrm>
            <a:off x="5836669" y="1566204"/>
            <a:ext cx="984250" cy="517525"/>
            <a:chOff x="1031875" y="3846513"/>
            <a:chExt cx="1528762" cy="517525"/>
          </a:xfrm>
          <a:solidFill>
            <a:schemeClr val="bg1"/>
          </a:solidFill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CF9F94F-B2F6-5E4E-8456-856DC5B84695}"/>
                </a:ext>
              </a:extLst>
            </p:cNvPr>
            <p:cNvSpPr/>
            <p:nvPr/>
          </p:nvSpPr>
          <p:spPr bwMode="auto">
            <a:xfrm>
              <a:off x="1031875" y="3846513"/>
              <a:ext cx="1528762" cy="517525"/>
            </a:xfrm>
            <a:prstGeom prst="rect">
              <a:avLst/>
            </a:prstGeom>
            <a:grp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" name="TextBox 28">
              <a:extLst>
                <a:ext uri="{FF2B5EF4-FFF2-40B4-BE49-F238E27FC236}">
                  <a16:creationId xmlns:a16="http://schemas.microsoft.com/office/drawing/2014/main" id="{118745EA-3070-BA47-9455-E44D62F46BE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92921" y="3890355"/>
              <a:ext cx="825867" cy="36933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Router</a:t>
              </a:r>
            </a:p>
          </p:txBody>
        </p:sp>
      </p:grpSp>
      <p:grpSp>
        <p:nvGrpSpPr>
          <p:cNvPr id="19" name="Group 8">
            <a:extLst>
              <a:ext uri="{FF2B5EF4-FFF2-40B4-BE49-F238E27FC236}">
                <a16:creationId xmlns:a16="http://schemas.microsoft.com/office/drawing/2014/main" id="{E522020D-C86B-1B4C-A046-96753BE6637E}"/>
              </a:ext>
            </a:extLst>
          </p:cNvPr>
          <p:cNvGrpSpPr>
            <a:grpSpLocks/>
          </p:cNvGrpSpPr>
          <p:nvPr/>
        </p:nvGrpSpPr>
        <p:grpSpPr bwMode="auto">
          <a:xfrm>
            <a:off x="7500928" y="2592024"/>
            <a:ext cx="1639887" cy="627062"/>
            <a:chOff x="3402013" y="3846513"/>
            <a:chExt cx="1639887" cy="627062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AD83199-8503-6041-BAE9-1BC0A5AB84DC}"/>
                </a:ext>
              </a:extLst>
            </p:cNvPr>
            <p:cNvSpPr/>
            <p:nvPr/>
          </p:nvSpPr>
          <p:spPr bwMode="auto">
            <a:xfrm>
              <a:off x="3514725" y="3957638"/>
              <a:ext cx="1527175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8E2206F0-C57B-784E-BA76-3613ADB22D18}"/>
                </a:ext>
              </a:extLst>
            </p:cNvPr>
            <p:cNvSpPr/>
            <p:nvPr/>
          </p:nvSpPr>
          <p:spPr bwMode="auto">
            <a:xfrm>
              <a:off x="3457575" y="3902075"/>
              <a:ext cx="1527175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5EBC1272-3A7F-E747-9FFD-A2B3BDC91058}"/>
                </a:ext>
              </a:extLst>
            </p:cNvPr>
            <p:cNvSpPr/>
            <p:nvPr/>
          </p:nvSpPr>
          <p:spPr bwMode="auto">
            <a:xfrm>
              <a:off x="3402013" y="3846513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3" name="TextBox 29">
              <a:extLst>
                <a:ext uri="{FF2B5EF4-FFF2-40B4-BE49-F238E27FC236}">
                  <a16:creationId xmlns:a16="http://schemas.microsoft.com/office/drawing/2014/main" id="{8FDF9298-3F27-964C-8B9E-68DC2E571A7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04246" y="3915252"/>
              <a:ext cx="112620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Controller</a:t>
              </a:r>
            </a:p>
          </p:txBody>
        </p:sp>
      </p:grpSp>
      <p:grpSp>
        <p:nvGrpSpPr>
          <p:cNvPr id="29" name="Group 31">
            <a:extLst>
              <a:ext uri="{FF2B5EF4-FFF2-40B4-BE49-F238E27FC236}">
                <a16:creationId xmlns:a16="http://schemas.microsoft.com/office/drawing/2014/main" id="{AFED7EEC-200E-444B-B750-C11CD4E1D6D2}"/>
              </a:ext>
            </a:extLst>
          </p:cNvPr>
          <p:cNvGrpSpPr>
            <a:grpSpLocks/>
          </p:cNvGrpSpPr>
          <p:nvPr/>
        </p:nvGrpSpPr>
        <p:grpSpPr bwMode="auto">
          <a:xfrm>
            <a:off x="10205675" y="2592024"/>
            <a:ext cx="1639888" cy="627062"/>
            <a:chOff x="3402013" y="3846513"/>
            <a:chExt cx="1639887" cy="627062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1EDCA91E-8FE9-FD4B-8649-FC62FC01039C}"/>
                </a:ext>
              </a:extLst>
            </p:cNvPr>
            <p:cNvSpPr/>
            <p:nvPr/>
          </p:nvSpPr>
          <p:spPr bwMode="auto">
            <a:xfrm>
              <a:off x="3514726" y="3957638"/>
              <a:ext cx="1527174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4629B688-51B5-1C4B-9F68-97E06E82D2EC}"/>
                </a:ext>
              </a:extLst>
            </p:cNvPr>
            <p:cNvSpPr/>
            <p:nvPr/>
          </p:nvSpPr>
          <p:spPr bwMode="auto">
            <a:xfrm>
              <a:off x="3457576" y="3902075"/>
              <a:ext cx="1527174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FE80D897-654F-9E44-8EBB-23624F066F42}"/>
                </a:ext>
              </a:extLst>
            </p:cNvPr>
            <p:cNvSpPr/>
            <p:nvPr/>
          </p:nvSpPr>
          <p:spPr bwMode="auto">
            <a:xfrm>
              <a:off x="3402013" y="3846513"/>
              <a:ext cx="1527174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3" name="TextBox 29">
              <a:extLst>
                <a:ext uri="{FF2B5EF4-FFF2-40B4-BE49-F238E27FC236}">
                  <a16:creationId xmlns:a16="http://schemas.microsoft.com/office/drawing/2014/main" id="{908B999C-A59F-B841-A5E7-B37887A1C9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3114" y="3915252"/>
              <a:ext cx="64847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View</a:t>
              </a:r>
            </a:p>
          </p:txBody>
        </p:sp>
      </p:grpSp>
      <p:grpSp>
        <p:nvGrpSpPr>
          <p:cNvPr id="34" name="Group 24">
            <a:extLst>
              <a:ext uri="{FF2B5EF4-FFF2-40B4-BE49-F238E27FC236}">
                <a16:creationId xmlns:a16="http://schemas.microsoft.com/office/drawing/2014/main" id="{CC0158E8-A043-9D44-B241-C22F59ADBB06}"/>
              </a:ext>
            </a:extLst>
          </p:cNvPr>
          <p:cNvGrpSpPr>
            <a:grpSpLocks/>
          </p:cNvGrpSpPr>
          <p:nvPr/>
        </p:nvGrpSpPr>
        <p:grpSpPr bwMode="auto">
          <a:xfrm>
            <a:off x="7503685" y="4379658"/>
            <a:ext cx="1639887" cy="627062"/>
            <a:chOff x="3402013" y="3846513"/>
            <a:chExt cx="1639887" cy="627062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3C714829-8943-1146-A85A-F4F42E5A09B3}"/>
                </a:ext>
              </a:extLst>
            </p:cNvPr>
            <p:cNvSpPr/>
            <p:nvPr/>
          </p:nvSpPr>
          <p:spPr bwMode="auto">
            <a:xfrm>
              <a:off x="3514725" y="3957638"/>
              <a:ext cx="1527175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rgbClr val="FFFF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4876310A-01DB-BD46-95F8-1E6AE2239080}"/>
                </a:ext>
              </a:extLst>
            </p:cNvPr>
            <p:cNvSpPr/>
            <p:nvPr/>
          </p:nvSpPr>
          <p:spPr bwMode="auto">
            <a:xfrm>
              <a:off x="3457575" y="3902075"/>
              <a:ext cx="1527175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rgbClr val="FFFF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E1E4B0CA-1E2C-6147-9E14-A842D492C307}"/>
                </a:ext>
              </a:extLst>
            </p:cNvPr>
            <p:cNvSpPr/>
            <p:nvPr/>
          </p:nvSpPr>
          <p:spPr bwMode="auto">
            <a:xfrm>
              <a:off x="3402013" y="3846513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rgbClr val="FFFF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38" name="TextBox 29">
              <a:extLst>
                <a:ext uri="{FF2B5EF4-FFF2-40B4-BE49-F238E27FC236}">
                  <a16:creationId xmlns:a16="http://schemas.microsoft.com/office/drawing/2014/main" id="{7819D926-FBA1-F349-A2C2-4F2F4091A9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70922" y="3915252"/>
              <a:ext cx="792855" cy="369332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>
                  <a:solidFill>
                    <a:srgbClr val="FFFF00"/>
                  </a:solidFill>
                </a:rPr>
                <a:t>Model</a:t>
              </a:r>
            </a:p>
          </p:txBody>
        </p:sp>
      </p:grpSp>
      <p:grpSp>
        <p:nvGrpSpPr>
          <p:cNvPr id="39" name="Group 9">
            <a:extLst>
              <a:ext uri="{FF2B5EF4-FFF2-40B4-BE49-F238E27FC236}">
                <a16:creationId xmlns:a16="http://schemas.microsoft.com/office/drawing/2014/main" id="{6D376460-B28F-5946-8BDB-DE4D93A54958}"/>
              </a:ext>
            </a:extLst>
          </p:cNvPr>
          <p:cNvGrpSpPr>
            <a:grpSpLocks/>
          </p:cNvGrpSpPr>
          <p:nvPr/>
        </p:nvGrpSpPr>
        <p:grpSpPr bwMode="auto">
          <a:xfrm>
            <a:off x="7623958" y="6089899"/>
            <a:ext cx="1223962" cy="628650"/>
            <a:chOff x="6920301" y="1979160"/>
            <a:chExt cx="1223963" cy="628650"/>
          </a:xfrm>
        </p:grpSpPr>
        <p:sp>
          <p:nvSpPr>
            <p:cNvPr id="40" name="Can 39">
              <a:extLst>
                <a:ext uri="{FF2B5EF4-FFF2-40B4-BE49-F238E27FC236}">
                  <a16:creationId xmlns:a16="http://schemas.microsoft.com/office/drawing/2014/main" id="{DBAD760A-FA83-6648-AA44-CCD6E4684A33}"/>
                </a:ext>
              </a:extLst>
            </p:cNvPr>
            <p:cNvSpPr/>
            <p:nvPr/>
          </p:nvSpPr>
          <p:spPr bwMode="auto">
            <a:xfrm>
              <a:off x="6920301" y="1979160"/>
              <a:ext cx="1223963" cy="628650"/>
            </a:xfrm>
            <a:prstGeom prst="can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1" name="TextBox 32">
              <a:extLst>
                <a:ext uri="{FF2B5EF4-FFF2-40B4-BE49-F238E27FC236}">
                  <a16:creationId xmlns:a16="http://schemas.microsoft.com/office/drawing/2014/main" id="{2E58D386-103F-A04D-B072-E3A7926025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19934" y="2180622"/>
              <a:ext cx="597412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 dirty="0"/>
                <a:t>DB</a:t>
              </a:r>
            </a:p>
          </p:txBody>
        </p:sp>
      </p:grp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150EAD36-EFE2-4143-88F1-3C88EF47CF4B}"/>
              </a:ext>
            </a:extLst>
          </p:cNvPr>
          <p:cNvCxnSpPr>
            <a:cxnSpLocks/>
            <a:stCxn id="49" idx="2"/>
          </p:cNvCxnSpPr>
          <p:nvPr/>
        </p:nvCxnSpPr>
        <p:spPr bwMode="auto">
          <a:xfrm flipH="1">
            <a:off x="1667037" y="2824602"/>
            <a:ext cx="2798709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13BBCFCD-4AB7-F44A-9702-09F6EBB02D82}"/>
              </a:ext>
            </a:extLst>
          </p:cNvPr>
          <p:cNvCxnSpPr>
            <a:cxnSpLocks/>
          </p:cNvCxnSpPr>
          <p:nvPr/>
        </p:nvCxnSpPr>
        <p:spPr bwMode="auto">
          <a:xfrm>
            <a:off x="9140815" y="2776308"/>
            <a:ext cx="1064860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2EA9139E-75C5-884E-A14F-1AF161BE5430}"/>
              </a:ext>
            </a:extLst>
          </p:cNvPr>
          <p:cNvCxnSpPr>
            <a:cxnSpLocks/>
          </p:cNvCxnSpPr>
          <p:nvPr/>
        </p:nvCxnSpPr>
        <p:spPr bwMode="auto">
          <a:xfrm flipV="1">
            <a:off x="8477479" y="3261472"/>
            <a:ext cx="0" cy="1118186"/>
          </a:xfrm>
          <a:prstGeom prst="straightConnector1">
            <a:avLst/>
          </a:prstGeom>
          <a:ln w="38100" cmpd="sng">
            <a:solidFill>
              <a:srgbClr val="FFFF00"/>
            </a:solidFill>
            <a:headEnd type="non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389B882D-4857-AB4D-BF4C-423E428147A5}"/>
              </a:ext>
            </a:extLst>
          </p:cNvPr>
          <p:cNvCxnSpPr>
            <a:cxnSpLocks/>
          </p:cNvCxnSpPr>
          <p:nvPr/>
        </p:nvCxnSpPr>
        <p:spPr bwMode="auto">
          <a:xfrm flipV="1">
            <a:off x="8477479" y="5044981"/>
            <a:ext cx="0" cy="1044918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1953052D-1032-D74A-9131-BB851DF6BB66}"/>
              </a:ext>
            </a:extLst>
          </p:cNvPr>
          <p:cNvCxnSpPr>
            <a:cxnSpLocks/>
          </p:cNvCxnSpPr>
          <p:nvPr/>
        </p:nvCxnSpPr>
        <p:spPr bwMode="auto">
          <a:xfrm>
            <a:off x="9140815" y="3016837"/>
            <a:ext cx="1064860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2395A387-1117-8148-A3B8-7C6C759A3897}"/>
              </a:ext>
            </a:extLst>
          </p:cNvPr>
          <p:cNvCxnSpPr>
            <a:cxnSpLocks/>
          </p:cNvCxnSpPr>
          <p:nvPr/>
        </p:nvCxnSpPr>
        <p:spPr bwMode="auto">
          <a:xfrm flipV="1">
            <a:off x="8083856" y="3261472"/>
            <a:ext cx="0" cy="1118186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A774941C-FDD9-6249-AF11-911169719E34}"/>
              </a:ext>
            </a:extLst>
          </p:cNvPr>
          <p:cNvCxnSpPr>
            <a:cxnSpLocks/>
          </p:cNvCxnSpPr>
          <p:nvPr/>
        </p:nvCxnSpPr>
        <p:spPr bwMode="auto">
          <a:xfrm flipV="1">
            <a:off x="8083856" y="5006721"/>
            <a:ext cx="0" cy="1045082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Oval 14">
            <a:extLst>
              <a:ext uri="{FF2B5EF4-FFF2-40B4-BE49-F238E27FC236}">
                <a16:creationId xmlns:a16="http://schemas.microsoft.com/office/drawing/2014/main" id="{A74E70E2-D7E2-BC44-A9D5-A1BE39461779}"/>
              </a:ext>
            </a:extLst>
          </p:cNvPr>
          <p:cNvSpPr/>
          <p:nvPr/>
        </p:nvSpPr>
        <p:spPr>
          <a:xfrm>
            <a:off x="4486279" y="2157176"/>
            <a:ext cx="205125" cy="20512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84B7E28A-EF09-574F-AE9C-1A0A082D3D5F}"/>
              </a:ext>
            </a:extLst>
          </p:cNvPr>
          <p:cNvSpPr/>
          <p:nvPr/>
        </p:nvSpPr>
        <p:spPr>
          <a:xfrm>
            <a:off x="4465746" y="2722039"/>
            <a:ext cx="205125" cy="20512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925EDEBE-ADC3-5344-9483-12CE75A043B7}"/>
              </a:ext>
            </a:extLst>
          </p:cNvPr>
          <p:cNvCxnSpPr>
            <a:cxnSpLocks/>
            <a:endCxn id="15" idx="2"/>
          </p:cNvCxnSpPr>
          <p:nvPr/>
        </p:nvCxnSpPr>
        <p:spPr bwMode="auto">
          <a:xfrm>
            <a:off x="1667037" y="2259739"/>
            <a:ext cx="2819242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C2EBAFAC-CE07-D34A-9402-04B77F6A6475}"/>
              </a:ext>
            </a:extLst>
          </p:cNvPr>
          <p:cNvCxnSpPr>
            <a:cxnSpLocks/>
            <a:stCxn id="49" idx="6"/>
            <a:endCxn id="22" idx="1"/>
          </p:cNvCxnSpPr>
          <p:nvPr/>
        </p:nvCxnSpPr>
        <p:spPr bwMode="auto">
          <a:xfrm>
            <a:off x="4670871" y="2824602"/>
            <a:ext cx="2830057" cy="26185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Elbow Connector 71">
            <a:extLst>
              <a:ext uri="{FF2B5EF4-FFF2-40B4-BE49-F238E27FC236}">
                <a16:creationId xmlns:a16="http://schemas.microsoft.com/office/drawing/2014/main" id="{EC4A0D39-7905-F94F-8565-C4298C336087}"/>
              </a:ext>
            </a:extLst>
          </p:cNvPr>
          <p:cNvCxnSpPr>
            <a:cxnSpLocks/>
            <a:stCxn id="15" idx="6"/>
            <a:endCxn id="17" idx="1"/>
          </p:cNvCxnSpPr>
          <p:nvPr/>
        </p:nvCxnSpPr>
        <p:spPr>
          <a:xfrm flipV="1">
            <a:off x="4691404" y="1824967"/>
            <a:ext cx="1145265" cy="434772"/>
          </a:xfrm>
          <a:prstGeom prst="bentConnector3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Elbow Connector 74">
            <a:extLst>
              <a:ext uri="{FF2B5EF4-FFF2-40B4-BE49-F238E27FC236}">
                <a16:creationId xmlns:a16="http://schemas.microsoft.com/office/drawing/2014/main" id="{0A65D0B6-0DFD-3844-9E7E-666138C3E382}"/>
              </a:ext>
            </a:extLst>
          </p:cNvPr>
          <p:cNvCxnSpPr>
            <a:cxnSpLocks/>
            <a:stCxn id="17" idx="3"/>
            <a:endCxn id="22" idx="0"/>
          </p:cNvCxnSpPr>
          <p:nvPr/>
        </p:nvCxnSpPr>
        <p:spPr>
          <a:xfrm>
            <a:off x="6820919" y="1824967"/>
            <a:ext cx="1443597" cy="767057"/>
          </a:xfrm>
          <a:prstGeom prst="bentConnector2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Folded Corner 45">
            <a:extLst>
              <a:ext uri="{FF2B5EF4-FFF2-40B4-BE49-F238E27FC236}">
                <a16:creationId xmlns:a16="http://schemas.microsoft.com/office/drawing/2014/main" id="{A1ACAB89-81F3-2A4A-83A2-E4669852F827}"/>
              </a:ext>
            </a:extLst>
          </p:cNvPr>
          <p:cNvSpPr/>
          <p:nvPr/>
        </p:nvSpPr>
        <p:spPr>
          <a:xfrm>
            <a:off x="4946293" y="4151689"/>
            <a:ext cx="2337258" cy="678187"/>
          </a:xfrm>
          <a:prstGeom prst="foldedCorner">
            <a:avLst/>
          </a:prstGeom>
          <a:solidFill>
            <a:srgbClr val="000000">
              <a:alpha val="74902"/>
            </a:srgb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0" rtlCol="0" anchor="ctr"/>
          <a:lstStyle/>
          <a:p>
            <a:r>
              <a:rPr lang="en-US" dirty="0">
                <a:solidFill>
                  <a:srgbClr val="FFFF00"/>
                </a:solidFill>
              </a:rPr>
              <a:t>Model method returns</a:t>
            </a:r>
          </a:p>
        </p:txBody>
      </p:sp>
    </p:spTree>
    <p:extLst>
      <p:ext uri="{BB962C8B-B14F-4D97-AF65-F5344CB8AC3E}">
        <p14:creationId xmlns:p14="http://schemas.microsoft.com/office/powerpoint/2010/main" val="29485224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7707042-04A3-704A-AFE9-00482E002D34}"/>
              </a:ext>
            </a:extLst>
          </p:cNvPr>
          <p:cNvGrpSpPr/>
          <p:nvPr/>
        </p:nvGrpSpPr>
        <p:grpSpPr>
          <a:xfrm>
            <a:off x="2208807" y="352171"/>
            <a:ext cx="1639187" cy="5076442"/>
            <a:chOff x="2180231" y="352171"/>
            <a:chExt cx="1639187" cy="5076442"/>
          </a:xfrm>
        </p:grpSpPr>
        <p:sp>
          <p:nvSpPr>
            <p:cNvPr id="8" name="Cloud 7">
              <a:extLst>
                <a:ext uri="{FF2B5EF4-FFF2-40B4-BE49-F238E27FC236}">
                  <a16:creationId xmlns:a16="http://schemas.microsoft.com/office/drawing/2014/main" id="{24A1FB98-7873-7D46-B4B6-C2F0DF0E5EB2}"/>
                </a:ext>
              </a:extLst>
            </p:cNvPr>
            <p:cNvSpPr/>
            <p:nvPr/>
          </p:nvSpPr>
          <p:spPr bwMode="auto">
            <a:xfrm rot="5400000">
              <a:off x="784770" y="2393964"/>
              <a:ext cx="4430110" cy="1639187"/>
            </a:xfrm>
            <a:prstGeom prst="cloud">
              <a:avLst/>
            </a:prstGeom>
            <a:solidFill>
              <a:schemeClr val="bg1">
                <a:lumMod val="85000"/>
                <a:lumOff val="15000"/>
              </a:schemeClr>
            </a:solidFill>
            <a:ln w="38100" cmpd="sng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3942C041-8305-0B4F-9FBB-6A1D4DE8835A}"/>
                </a:ext>
              </a:extLst>
            </p:cNvPr>
            <p:cNvSpPr txBox="1"/>
            <p:nvPr/>
          </p:nvSpPr>
          <p:spPr>
            <a:xfrm>
              <a:off x="2496103" y="352171"/>
              <a:ext cx="100059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dirty="0">
                  <a:solidFill>
                    <a:schemeClr val="bg1">
                      <a:lumMod val="50000"/>
                      <a:lumOff val="50000"/>
                    </a:schemeClr>
                  </a:solidFill>
                  <a:latin typeface="Lucida Blackletter" charset="0"/>
                  <a:ea typeface="Lucida Blackletter" charset="0"/>
                  <a:cs typeface="Lucida Blackletter" charset="0"/>
                </a:rPr>
                <a:t>Ye Olde</a:t>
              </a:r>
              <a:br>
                <a:rPr lang="en-US" altLang="en-US" dirty="0">
                  <a:solidFill>
                    <a:schemeClr val="bg1">
                      <a:lumMod val="50000"/>
                      <a:lumOff val="50000"/>
                    </a:schemeClr>
                  </a:solidFill>
                  <a:latin typeface="Lucida Blackletter" charset="0"/>
                  <a:ea typeface="Lucida Blackletter" charset="0"/>
                  <a:cs typeface="Lucida Blackletter" charset="0"/>
                </a:rPr>
              </a:br>
              <a:r>
                <a:rPr lang="en-US" altLang="en-US" dirty="0">
                  <a:solidFill>
                    <a:schemeClr val="bg1">
                      <a:lumMod val="50000"/>
                      <a:lumOff val="50000"/>
                    </a:schemeClr>
                  </a:solidFill>
                  <a:latin typeface="Lucida Blackletter" charset="0"/>
                  <a:ea typeface="Lucida Blackletter" charset="0"/>
                  <a:cs typeface="Lucida Blackletter" charset="0"/>
                </a:rPr>
                <a:t>Internet</a:t>
              </a: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3FDDEA61-8B5B-7144-AD8D-EBB2B217ABBD}"/>
              </a:ext>
            </a:extLst>
          </p:cNvPr>
          <p:cNvSpPr/>
          <p:nvPr/>
        </p:nvSpPr>
        <p:spPr bwMode="auto">
          <a:xfrm>
            <a:off x="4568512" y="1195776"/>
            <a:ext cx="7497430" cy="4064504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4C6CB6D-B996-1442-A823-68A46730BC31}"/>
              </a:ext>
            </a:extLst>
          </p:cNvPr>
          <p:cNvGrpSpPr/>
          <p:nvPr/>
        </p:nvGrpSpPr>
        <p:grpSpPr>
          <a:xfrm>
            <a:off x="3937918" y="417431"/>
            <a:ext cx="1523956" cy="1638797"/>
            <a:chOff x="5056352" y="189109"/>
            <a:chExt cx="1523956" cy="1638797"/>
          </a:xfrm>
        </p:grpSpPr>
        <p:pic>
          <p:nvPicPr>
            <p:cNvPr id="12" name="Picture 2" descr="server-white.png">
              <a:extLst>
                <a:ext uri="{FF2B5EF4-FFF2-40B4-BE49-F238E27FC236}">
                  <a16:creationId xmlns:a16="http://schemas.microsoft.com/office/drawing/2014/main" id="{3E9CA7CB-BA50-8040-9D26-BF3779C995E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67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56352" y="304305"/>
              <a:ext cx="1523956" cy="1523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TextBox 27">
              <a:extLst>
                <a:ext uri="{FF2B5EF4-FFF2-40B4-BE49-F238E27FC236}">
                  <a16:creationId xmlns:a16="http://schemas.microsoft.com/office/drawing/2014/main" id="{CBE07520-FB77-E14A-97C7-1E895E10945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74506" y="189109"/>
              <a:ext cx="127252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 dirty="0">
                  <a:solidFill>
                    <a:schemeClr val="bg1">
                      <a:lumMod val="50000"/>
                      <a:lumOff val="50000"/>
                    </a:schemeClr>
                  </a:solidFill>
                </a:rPr>
                <a:t>Web Server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EF932AE4-1309-E348-86FA-BD776C1D0A82}"/>
              </a:ext>
            </a:extLst>
          </p:cNvPr>
          <p:cNvGrpSpPr/>
          <p:nvPr/>
        </p:nvGrpSpPr>
        <p:grpSpPr>
          <a:xfrm>
            <a:off x="179347" y="1600157"/>
            <a:ext cx="1523956" cy="1433185"/>
            <a:chOff x="250787" y="1843053"/>
            <a:chExt cx="1523956" cy="1433185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219041F-56A7-4343-99B8-E288499C281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5777" t="10392" r="5719" b="9724"/>
            <a:stretch/>
          </p:blipFill>
          <p:spPr>
            <a:xfrm>
              <a:off x="346437" y="2326625"/>
              <a:ext cx="1309807" cy="949613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</p:pic>
        <p:sp>
          <p:nvSpPr>
            <p:cNvPr id="14" name="TextBox 27">
              <a:extLst>
                <a:ext uri="{FF2B5EF4-FFF2-40B4-BE49-F238E27FC236}">
                  <a16:creationId xmlns:a16="http://schemas.microsoft.com/office/drawing/2014/main" id="{03122465-1220-EE4D-B6A7-D096EE2A53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0787" y="1843053"/>
              <a:ext cx="152395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 dirty="0"/>
                <a:t>Browser</a:t>
              </a:r>
            </a:p>
          </p:txBody>
        </p:sp>
      </p:grpSp>
      <p:grpSp>
        <p:nvGrpSpPr>
          <p:cNvPr id="16" name="Group 7">
            <a:extLst>
              <a:ext uri="{FF2B5EF4-FFF2-40B4-BE49-F238E27FC236}">
                <a16:creationId xmlns:a16="http://schemas.microsoft.com/office/drawing/2014/main" id="{CB754E11-25A2-344A-AC8A-16CCEC0F1E44}"/>
              </a:ext>
            </a:extLst>
          </p:cNvPr>
          <p:cNvGrpSpPr>
            <a:grpSpLocks/>
          </p:cNvGrpSpPr>
          <p:nvPr/>
        </p:nvGrpSpPr>
        <p:grpSpPr bwMode="auto">
          <a:xfrm>
            <a:off x="5836669" y="1566204"/>
            <a:ext cx="984250" cy="517525"/>
            <a:chOff x="1031875" y="3846513"/>
            <a:chExt cx="1528762" cy="517525"/>
          </a:xfrm>
          <a:solidFill>
            <a:schemeClr val="bg1"/>
          </a:solidFill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CF9F94F-B2F6-5E4E-8456-856DC5B84695}"/>
                </a:ext>
              </a:extLst>
            </p:cNvPr>
            <p:cNvSpPr/>
            <p:nvPr/>
          </p:nvSpPr>
          <p:spPr bwMode="auto">
            <a:xfrm>
              <a:off x="1031875" y="3846513"/>
              <a:ext cx="1528762" cy="517525"/>
            </a:xfrm>
            <a:prstGeom prst="rect">
              <a:avLst/>
            </a:prstGeom>
            <a:grp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" name="TextBox 28">
              <a:extLst>
                <a:ext uri="{FF2B5EF4-FFF2-40B4-BE49-F238E27FC236}">
                  <a16:creationId xmlns:a16="http://schemas.microsoft.com/office/drawing/2014/main" id="{118745EA-3070-BA47-9455-E44D62F46BE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92921" y="3890355"/>
              <a:ext cx="825867" cy="36933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Router</a:t>
              </a:r>
            </a:p>
          </p:txBody>
        </p:sp>
      </p:grpSp>
      <p:grpSp>
        <p:nvGrpSpPr>
          <p:cNvPr id="19" name="Group 8">
            <a:extLst>
              <a:ext uri="{FF2B5EF4-FFF2-40B4-BE49-F238E27FC236}">
                <a16:creationId xmlns:a16="http://schemas.microsoft.com/office/drawing/2014/main" id="{E522020D-C86B-1B4C-A046-96753BE6637E}"/>
              </a:ext>
            </a:extLst>
          </p:cNvPr>
          <p:cNvGrpSpPr>
            <a:grpSpLocks/>
          </p:cNvGrpSpPr>
          <p:nvPr/>
        </p:nvGrpSpPr>
        <p:grpSpPr bwMode="auto">
          <a:xfrm>
            <a:off x="7500928" y="2592024"/>
            <a:ext cx="1639887" cy="627062"/>
            <a:chOff x="3402013" y="3846513"/>
            <a:chExt cx="1639887" cy="627062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AD83199-8503-6041-BAE9-1BC0A5AB84DC}"/>
                </a:ext>
              </a:extLst>
            </p:cNvPr>
            <p:cNvSpPr/>
            <p:nvPr/>
          </p:nvSpPr>
          <p:spPr bwMode="auto">
            <a:xfrm>
              <a:off x="3514725" y="3957638"/>
              <a:ext cx="1527175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rgbClr val="FFFF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8E2206F0-C57B-784E-BA76-3613ADB22D18}"/>
                </a:ext>
              </a:extLst>
            </p:cNvPr>
            <p:cNvSpPr/>
            <p:nvPr/>
          </p:nvSpPr>
          <p:spPr bwMode="auto">
            <a:xfrm>
              <a:off x="3457575" y="3902075"/>
              <a:ext cx="1527175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rgbClr val="FFFF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5EBC1272-3A7F-E747-9FFD-A2B3BDC91058}"/>
                </a:ext>
              </a:extLst>
            </p:cNvPr>
            <p:cNvSpPr/>
            <p:nvPr/>
          </p:nvSpPr>
          <p:spPr bwMode="auto">
            <a:xfrm>
              <a:off x="3402013" y="3846513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rgbClr val="FFFF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23" name="TextBox 29">
              <a:extLst>
                <a:ext uri="{FF2B5EF4-FFF2-40B4-BE49-F238E27FC236}">
                  <a16:creationId xmlns:a16="http://schemas.microsoft.com/office/drawing/2014/main" id="{8FDF9298-3F27-964C-8B9E-68DC2E571A7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04246" y="3915252"/>
              <a:ext cx="1126206" cy="369332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>
                  <a:solidFill>
                    <a:srgbClr val="FFFF00"/>
                  </a:solidFill>
                </a:rPr>
                <a:t>Controller</a:t>
              </a:r>
            </a:p>
          </p:txBody>
        </p:sp>
      </p:grpSp>
      <p:grpSp>
        <p:nvGrpSpPr>
          <p:cNvPr id="29" name="Group 31">
            <a:extLst>
              <a:ext uri="{FF2B5EF4-FFF2-40B4-BE49-F238E27FC236}">
                <a16:creationId xmlns:a16="http://schemas.microsoft.com/office/drawing/2014/main" id="{AFED7EEC-200E-444B-B750-C11CD4E1D6D2}"/>
              </a:ext>
            </a:extLst>
          </p:cNvPr>
          <p:cNvGrpSpPr>
            <a:grpSpLocks/>
          </p:cNvGrpSpPr>
          <p:nvPr/>
        </p:nvGrpSpPr>
        <p:grpSpPr bwMode="auto">
          <a:xfrm>
            <a:off x="10205675" y="2592024"/>
            <a:ext cx="1639888" cy="627062"/>
            <a:chOff x="3402013" y="3846513"/>
            <a:chExt cx="1639887" cy="627062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1EDCA91E-8FE9-FD4B-8649-FC62FC01039C}"/>
                </a:ext>
              </a:extLst>
            </p:cNvPr>
            <p:cNvSpPr/>
            <p:nvPr/>
          </p:nvSpPr>
          <p:spPr bwMode="auto">
            <a:xfrm>
              <a:off x="3514726" y="3957638"/>
              <a:ext cx="1527174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4629B688-51B5-1C4B-9F68-97E06E82D2EC}"/>
                </a:ext>
              </a:extLst>
            </p:cNvPr>
            <p:cNvSpPr/>
            <p:nvPr/>
          </p:nvSpPr>
          <p:spPr bwMode="auto">
            <a:xfrm>
              <a:off x="3457576" y="3902075"/>
              <a:ext cx="1527174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FE80D897-654F-9E44-8EBB-23624F066F42}"/>
                </a:ext>
              </a:extLst>
            </p:cNvPr>
            <p:cNvSpPr/>
            <p:nvPr/>
          </p:nvSpPr>
          <p:spPr bwMode="auto">
            <a:xfrm>
              <a:off x="3402013" y="3846513"/>
              <a:ext cx="1527174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3" name="TextBox 29">
              <a:extLst>
                <a:ext uri="{FF2B5EF4-FFF2-40B4-BE49-F238E27FC236}">
                  <a16:creationId xmlns:a16="http://schemas.microsoft.com/office/drawing/2014/main" id="{908B999C-A59F-B841-A5E7-B37887A1C9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3114" y="3915252"/>
              <a:ext cx="64847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View</a:t>
              </a:r>
            </a:p>
          </p:txBody>
        </p:sp>
      </p:grpSp>
      <p:grpSp>
        <p:nvGrpSpPr>
          <p:cNvPr id="34" name="Group 24">
            <a:extLst>
              <a:ext uri="{FF2B5EF4-FFF2-40B4-BE49-F238E27FC236}">
                <a16:creationId xmlns:a16="http://schemas.microsoft.com/office/drawing/2014/main" id="{CC0158E8-A043-9D44-B241-C22F59ADBB06}"/>
              </a:ext>
            </a:extLst>
          </p:cNvPr>
          <p:cNvGrpSpPr>
            <a:grpSpLocks/>
          </p:cNvGrpSpPr>
          <p:nvPr/>
        </p:nvGrpSpPr>
        <p:grpSpPr bwMode="auto">
          <a:xfrm>
            <a:off x="7503685" y="4379658"/>
            <a:ext cx="1639887" cy="627062"/>
            <a:chOff x="3402013" y="3846513"/>
            <a:chExt cx="1639887" cy="627062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3C714829-8943-1146-A85A-F4F42E5A09B3}"/>
                </a:ext>
              </a:extLst>
            </p:cNvPr>
            <p:cNvSpPr/>
            <p:nvPr/>
          </p:nvSpPr>
          <p:spPr bwMode="auto">
            <a:xfrm>
              <a:off x="3514725" y="3957638"/>
              <a:ext cx="1527175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4876310A-01DB-BD46-95F8-1E6AE2239080}"/>
                </a:ext>
              </a:extLst>
            </p:cNvPr>
            <p:cNvSpPr/>
            <p:nvPr/>
          </p:nvSpPr>
          <p:spPr bwMode="auto">
            <a:xfrm>
              <a:off x="3457575" y="3902075"/>
              <a:ext cx="1527175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E1E4B0CA-1E2C-6147-9E14-A842D492C307}"/>
                </a:ext>
              </a:extLst>
            </p:cNvPr>
            <p:cNvSpPr/>
            <p:nvPr/>
          </p:nvSpPr>
          <p:spPr bwMode="auto">
            <a:xfrm>
              <a:off x="3402013" y="3846513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8" name="TextBox 29">
              <a:extLst>
                <a:ext uri="{FF2B5EF4-FFF2-40B4-BE49-F238E27FC236}">
                  <a16:creationId xmlns:a16="http://schemas.microsoft.com/office/drawing/2014/main" id="{7819D926-FBA1-F349-A2C2-4F2F4091A9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70922" y="3915252"/>
              <a:ext cx="79285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Model</a:t>
              </a:r>
            </a:p>
          </p:txBody>
        </p:sp>
      </p:grpSp>
      <p:grpSp>
        <p:nvGrpSpPr>
          <p:cNvPr id="39" name="Group 9">
            <a:extLst>
              <a:ext uri="{FF2B5EF4-FFF2-40B4-BE49-F238E27FC236}">
                <a16:creationId xmlns:a16="http://schemas.microsoft.com/office/drawing/2014/main" id="{6D376460-B28F-5946-8BDB-DE4D93A54958}"/>
              </a:ext>
            </a:extLst>
          </p:cNvPr>
          <p:cNvGrpSpPr>
            <a:grpSpLocks/>
          </p:cNvGrpSpPr>
          <p:nvPr/>
        </p:nvGrpSpPr>
        <p:grpSpPr bwMode="auto">
          <a:xfrm>
            <a:off x="7623958" y="6089899"/>
            <a:ext cx="1223962" cy="628650"/>
            <a:chOff x="6920301" y="1979160"/>
            <a:chExt cx="1223963" cy="628650"/>
          </a:xfrm>
        </p:grpSpPr>
        <p:sp>
          <p:nvSpPr>
            <p:cNvPr id="40" name="Can 39">
              <a:extLst>
                <a:ext uri="{FF2B5EF4-FFF2-40B4-BE49-F238E27FC236}">
                  <a16:creationId xmlns:a16="http://schemas.microsoft.com/office/drawing/2014/main" id="{DBAD760A-FA83-6648-AA44-CCD6E4684A33}"/>
                </a:ext>
              </a:extLst>
            </p:cNvPr>
            <p:cNvSpPr/>
            <p:nvPr/>
          </p:nvSpPr>
          <p:spPr bwMode="auto">
            <a:xfrm>
              <a:off x="6920301" y="1979160"/>
              <a:ext cx="1223963" cy="628650"/>
            </a:xfrm>
            <a:prstGeom prst="can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1" name="TextBox 32">
              <a:extLst>
                <a:ext uri="{FF2B5EF4-FFF2-40B4-BE49-F238E27FC236}">
                  <a16:creationId xmlns:a16="http://schemas.microsoft.com/office/drawing/2014/main" id="{2E58D386-103F-A04D-B072-E3A7926025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19934" y="2180622"/>
              <a:ext cx="597412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 dirty="0"/>
                <a:t>DB</a:t>
              </a:r>
            </a:p>
          </p:txBody>
        </p:sp>
      </p:grp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150EAD36-EFE2-4143-88F1-3C88EF47CF4B}"/>
              </a:ext>
            </a:extLst>
          </p:cNvPr>
          <p:cNvCxnSpPr>
            <a:cxnSpLocks/>
            <a:stCxn id="49" idx="2"/>
          </p:cNvCxnSpPr>
          <p:nvPr/>
        </p:nvCxnSpPr>
        <p:spPr bwMode="auto">
          <a:xfrm flipH="1">
            <a:off x="1667037" y="2824602"/>
            <a:ext cx="2798709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13BBCFCD-4AB7-F44A-9702-09F6EBB02D82}"/>
              </a:ext>
            </a:extLst>
          </p:cNvPr>
          <p:cNvCxnSpPr>
            <a:cxnSpLocks/>
          </p:cNvCxnSpPr>
          <p:nvPr/>
        </p:nvCxnSpPr>
        <p:spPr bwMode="auto">
          <a:xfrm>
            <a:off x="9140815" y="2776308"/>
            <a:ext cx="1064860" cy="0"/>
          </a:xfrm>
          <a:prstGeom prst="straightConnector1">
            <a:avLst/>
          </a:prstGeom>
          <a:ln w="38100" cmpd="sng">
            <a:solidFill>
              <a:srgbClr val="FFFF00"/>
            </a:solidFill>
            <a:headEnd type="non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2EA9139E-75C5-884E-A14F-1AF161BE5430}"/>
              </a:ext>
            </a:extLst>
          </p:cNvPr>
          <p:cNvCxnSpPr>
            <a:cxnSpLocks/>
          </p:cNvCxnSpPr>
          <p:nvPr/>
        </p:nvCxnSpPr>
        <p:spPr bwMode="auto">
          <a:xfrm flipV="1">
            <a:off x="8477479" y="3261472"/>
            <a:ext cx="0" cy="1118186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389B882D-4857-AB4D-BF4C-423E428147A5}"/>
              </a:ext>
            </a:extLst>
          </p:cNvPr>
          <p:cNvCxnSpPr>
            <a:cxnSpLocks/>
          </p:cNvCxnSpPr>
          <p:nvPr/>
        </p:nvCxnSpPr>
        <p:spPr bwMode="auto">
          <a:xfrm flipV="1">
            <a:off x="8477479" y="5044981"/>
            <a:ext cx="0" cy="1044918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1953052D-1032-D74A-9131-BB851DF6BB66}"/>
              </a:ext>
            </a:extLst>
          </p:cNvPr>
          <p:cNvCxnSpPr>
            <a:cxnSpLocks/>
          </p:cNvCxnSpPr>
          <p:nvPr/>
        </p:nvCxnSpPr>
        <p:spPr bwMode="auto">
          <a:xfrm>
            <a:off x="9140815" y="3016837"/>
            <a:ext cx="1064860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2395A387-1117-8148-A3B8-7C6C759A3897}"/>
              </a:ext>
            </a:extLst>
          </p:cNvPr>
          <p:cNvCxnSpPr>
            <a:cxnSpLocks/>
          </p:cNvCxnSpPr>
          <p:nvPr/>
        </p:nvCxnSpPr>
        <p:spPr bwMode="auto">
          <a:xfrm flipV="1">
            <a:off x="8083856" y="3261472"/>
            <a:ext cx="0" cy="1118186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A774941C-FDD9-6249-AF11-911169719E34}"/>
              </a:ext>
            </a:extLst>
          </p:cNvPr>
          <p:cNvCxnSpPr>
            <a:cxnSpLocks/>
          </p:cNvCxnSpPr>
          <p:nvPr/>
        </p:nvCxnSpPr>
        <p:spPr bwMode="auto">
          <a:xfrm flipV="1">
            <a:off x="8083856" y="5006721"/>
            <a:ext cx="0" cy="1045082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Oval 14">
            <a:extLst>
              <a:ext uri="{FF2B5EF4-FFF2-40B4-BE49-F238E27FC236}">
                <a16:creationId xmlns:a16="http://schemas.microsoft.com/office/drawing/2014/main" id="{A74E70E2-D7E2-BC44-A9D5-A1BE39461779}"/>
              </a:ext>
            </a:extLst>
          </p:cNvPr>
          <p:cNvSpPr/>
          <p:nvPr/>
        </p:nvSpPr>
        <p:spPr>
          <a:xfrm>
            <a:off x="4486279" y="2157176"/>
            <a:ext cx="205125" cy="20512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84B7E28A-EF09-574F-AE9C-1A0A082D3D5F}"/>
              </a:ext>
            </a:extLst>
          </p:cNvPr>
          <p:cNvSpPr/>
          <p:nvPr/>
        </p:nvSpPr>
        <p:spPr>
          <a:xfrm>
            <a:off x="4465746" y="2722039"/>
            <a:ext cx="205125" cy="20512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925EDEBE-ADC3-5344-9483-12CE75A043B7}"/>
              </a:ext>
            </a:extLst>
          </p:cNvPr>
          <p:cNvCxnSpPr>
            <a:cxnSpLocks/>
            <a:endCxn id="15" idx="2"/>
          </p:cNvCxnSpPr>
          <p:nvPr/>
        </p:nvCxnSpPr>
        <p:spPr bwMode="auto">
          <a:xfrm>
            <a:off x="1667037" y="2259739"/>
            <a:ext cx="2819242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C2EBAFAC-CE07-D34A-9402-04B77F6A6475}"/>
              </a:ext>
            </a:extLst>
          </p:cNvPr>
          <p:cNvCxnSpPr>
            <a:cxnSpLocks/>
            <a:stCxn id="49" idx="6"/>
            <a:endCxn id="22" idx="1"/>
          </p:cNvCxnSpPr>
          <p:nvPr/>
        </p:nvCxnSpPr>
        <p:spPr bwMode="auto">
          <a:xfrm>
            <a:off x="4670871" y="2824602"/>
            <a:ext cx="2830057" cy="26185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Elbow Connector 71">
            <a:extLst>
              <a:ext uri="{FF2B5EF4-FFF2-40B4-BE49-F238E27FC236}">
                <a16:creationId xmlns:a16="http://schemas.microsoft.com/office/drawing/2014/main" id="{EC4A0D39-7905-F94F-8565-C4298C336087}"/>
              </a:ext>
            </a:extLst>
          </p:cNvPr>
          <p:cNvCxnSpPr>
            <a:cxnSpLocks/>
            <a:stCxn id="15" idx="6"/>
            <a:endCxn id="17" idx="1"/>
          </p:cNvCxnSpPr>
          <p:nvPr/>
        </p:nvCxnSpPr>
        <p:spPr>
          <a:xfrm flipV="1">
            <a:off x="4691404" y="1824967"/>
            <a:ext cx="1145265" cy="434772"/>
          </a:xfrm>
          <a:prstGeom prst="bentConnector3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Elbow Connector 74">
            <a:extLst>
              <a:ext uri="{FF2B5EF4-FFF2-40B4-BE49-F238E27FC236}">
                <a16:creationId xmlns:a16="http://schemas.microsoft.com/office/drawing/2014/main" id="{0A65D0B6-0DFD-3844-9E7E-666138C3E382}"/>
              </a:ext>
            </a:extLst>
          </p:cNvPr>
          <p:cNvCxnSpPr>
            <a:cxnSpLocks/>
            <a:stCxn id="17" idx="3"/>
            <a:endCxn id="22" idx="0"/>
          </p:cNvCxnSpPr>
          <p:nvPr/>
        </p:nvCxnSpPr>
        <p:spPr>
          <a:xfrm>
            <a:off x="6820919" y="1824967"/>
            <a:ext cx="1443597" cy="767057"/>
          </a:xfrm>
          <a:prstGeom prst="bentConnector2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Folded Corner 45">
            <a:extLst>
              <a:ext uri="{FF2B5EF4-FFF2-40B4-BE49-F238E27FC236}">
                <a16:creationId xmlns:a16="http://schemas.microsoft.com/office/drawing/2014/main" id="{A1ACAB89-81F3-2A4A-83A2-E4669852F827}"/>
              </a:ext>
            </a:extLst>
          </p:cNvPr>
          <p:cNvSpPr/>
          <p:nvPr/>
        </p:nvSpPr>
        <p:spPr>
          <a:xfrm>
            <a:off x="7177769" y="1525105"/>
            <a:ext cx="2622128" cy="799754"/>
          </a:xfrm>
          <a:prstGeom prst="foldedCorner">
            <a:avLst/>
          </a:prstGeom>
          <a:solidFill>
            <a:srgbClr val="000000">
              <a:alpha val="74902"/>
            </a:srgb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0" rtlCol="0" anchor="ctr"/>
          <a:lstStyle/>
          <a:p>
            <a:r>
              <a:rPr lang="en-US" dirty="0">
                <a:solidFill>
                  <a:srgbClr val="FFFF00"/>
                </a:solidFill>
              </a:rPr>
              <a:t>Controller action renders a view template</a:t>
            </a:r>
          </a:p>
        </p:txBody>
      </p:sp>
    </p:spTree>
    <p:extLst>
      <p:ext uri="{BB962C8B-B14F-4D97-AF65-F5344CB8AC3E}">
        <p14:creationId xmlns:p14="http://schemas.microsoft.com/office/powerpoint/2010/main" val="42372250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7707042-04A3-704A-AFE9-00482E002D34}"/>
              </a:ext>
            </a:extLst>
          </p:cNvPr>
          <p:cNvGrpSpPr/>
          <p:nvPr/>
        </p:nvGrpSpPr>
        <p:grpSpPr>
          <a:xfrm>
            <a:off x="2208807" y="352171"/>
            <a:ext cx="1639187" cy="5076442"/>
            <a:chOff x="2180231" y="352171"/>
            <a:chExt cx="1639187" cy="5076442"/>
          </a:xfrm>
        </p:grpSpPr>
        <p:sp>
          <p:nvSpPr>
            <p:cNvPr id="8" name="Cloud 7">
              <a:extLst>
                <a:ext uri="{FF2B5EF4-FFF2-40B4-BE49-F238E27FC236}">
                  <a16:creationId xmlns:a16="http://schemas.microsoft.com/office/drawing/2014/main" id="{24A1FB98-7873-7D46-B4B6-C2F0DF0E5EB2}"/>
                </a:ext>
              </a:extLst>
            </p:cNvPr>
            <p:cNvSpPr/>
            <p:nvPr/>
          </p:nvSpPr>
          <p:spPr bwMode="auto">
            <a:xfrm rot="5400000">
              <a:off x="784770" y="2393964"/>
              <a:ext cx="4430110" cy="1639187"/>
            </a:xfrm>
            <a:prstGeom prst="cloud">
              <a:avLst/>
            </a:prstGeom>
            <a:solidFill>
              <a:schemeClr val="bg1">
                <a:lumMod val="85000"/>
                <a:lumOff val="15000"/>
              </a:schemeClr>
            </a:solidFill>
            <a:ln w="38100" cmpd="sng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3942C041-8305-0B4F-9FBB-6A1D4DE8835A}"/>
                </a:ext>
              </a:extLst>
            </p:cNvPr>
            <p:cNvSpPr txBox="1"/>
            <p:nvPr/>
          </p:nvSpPr>
          <p:spPr>
            <a:xfrm>
              <a:off x="2496103" y="352171"/>
              <a:ext cx="100059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dirty="0">
                  <a:solidFill>
                    <a:schemeClr val="bg1">
                      <a:lumMod val="50000"/>
                      <a:lumOff val="50000"/>
                    </a:schemeClr>
                  </a:solidFill>
                  <a:latin typeface="Lucida Blackletter" charset="0"/>
                  <a:ea typeface="Lucida Blackletter" charset="0"/>
                  <a:cs typeface="Lucida Blackletter" charset="0"/>
                </a:rPr>
                <a:t>Ye Olde</a:t>
              </a:r>
              <a:br>
                <a:rPr lang="en-US" altLang="en-US" dirty="0">
                  <a:solidFill>
                    <a:schemeClr val="bg1">
                      <a:lumMod val="50000"/>
                      <a:lumOff val="50000"/>
                    </a:schemeClr>
                  </a:solidFill>
                  <a:latin typeface="Lucida Blackletter" charset="0"/>
                  <a:ea typeface="Lucida Blackletter" charset="0"/>
                  <a:cs typeface="Lucida Blackletter" charset="0"/>
                </a:rPr>
              </a:br>
              <a:r>
                <a:rPr lang="en-US" altLang="en-US" dirty="0">
                  <a:solidFill>
                    <a:schemeClr val="bg1">
                      <a:lumMod val="50000"/>
                      <a:lumOff val="50000"/>
                    </a:schemeClr>
                  </a:solidFill>
                  <a:latin typeface="Lucida Blackletter" charset="0"/>
                  <a:ea typeface="Lucida Blackletter" charset="0"/>
                  <a:cs typeface="Lucida Blackletter" charset="0"/>
                </a:rPr>
                <a:t>Internet</a:t>
              </a: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3FDDEA61-8B5B-7144-AD8D-EBB2B217ABBD}"/>
              </a:ext>
            </a:extLst>
          </p:cNvPr>
          <p:cNvSpPr/>
          <p:nvPr/>
        </p:nvSpPr>
        <p:spPr bwMode="auto">
          <a:xfrm>
            <a:off x="4568512" y="1195776"/>
            <a:ext cx="7497430" cy="4064504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4C6CB6D-B996-1442-A823-68A46730BC31}"/>
              </a:ext>
            </a:extLst>
          </p:cNvPr>
          <p:cNvGrpSpPr/>
          <p:nvPr/>
        </p:nvGrpSpPr>
        <p:grpSpPr>
          <a:xfrm>
            <a:off x="3937918" y="417431"/>
            <a:ext cx="1523956" cy="1638797"/>
            <a:chOff x="5056352" y="189109"/>
            <a:chExt cx="1523956" cy="1638797"/>
          </a:xfrm>
        </p:grpSpPr>
        <p:pic>
          <p:nvPicPr>
            <p:cNvPr id="12" name="Picture 2" descr="server-white.png">
              <a:extLst>
                <a:ext uri="{FF2B5EF4-FFF2-40B4-BE49-F238E27FC236}">
                  <a16:creationId xmlns:a16="http://schemas.microsoft.com/office/drawing/2014/main" id="{3E9CA7CB-BA50-8040-9D26-BF3779C995E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67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56352" y="304305"/>
              <a:ext cx="1523956" cy="1523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TextBox 27">
              <a:extLst>
                <a:ext uri="{FF2B5EF4-FFF2-40B4-BE49-F238E27FC236}">
                  <a16:creationId xmlns:a16="http://schemas.microsoft.com/office/drawing/2014/main" id="{CBE07520-FB77-E14A-97C7-1E895E10945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74506" y="189109"/>
              <a:ext cx="127252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 dirty="0">
                  <a:solidFill>
                    <a:schemeClr val="bg1">
                      <a:lumMod val="50000"/>
                      <a:lumOff val="50000"/>
                    </a:schemeClr>
                  </a:solidFill>
                </a:rPr>
                <a:t>Web Server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EF932AE4-1309-E348-86FA-BD776C1D0A82}"/>
              </a:ext>
            </a:extLst>
          </p:cNvPr>
          <p:cNvGrpSpPr/>
          <p:nvPr/>
        </p:nvGrpSpPr>
        <p:grpSpPr>
          <a:xfrm>
            <a:off x="179347" y="1600157"/>
            <a:ext cx="1523956" cy="1433185"/>
            <a:chOff x="250787" y="1843053"/>
            <a:chExt cx="1523956" cy="1433185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219041F-56A7-4343-99B8-E288499C281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5777" t="10392" r="5719" b="9724"/>
            <a:stretch/>
          </p:blipFill>
          <p:spPr>
            <a:xfrm>
              <a:off x="346437" y="2326625"/>
              <a:ext cx="1309807" cy="949613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</p:pic>
        <p:sp>
          <p:nvSpPr>
            <p:cNvPr id="14" name="TextBox 27">
              <a:extLst>
                <a:ext uri="{FF2B5EF4-FFF2-40B4-BE49-F238E27FC236}">
                  <a16:creationId xmlns:a16="http://schemas.microsoft.com/office/drawing/2014/main" id="{03122465-1220-EE4D-B6A7-D096EE2A53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0787" y="1843053"/>
              <a:ext cx="152395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 dirty="0"/>
                <a:t>Browser</a:t>
              </a:r>
            </a:p>
          </p:txBody>
        </p:sp>
      </p:grpSp>
      <p:grpSp>
        <p:nvGrpSpPr>
          <p:cNvPr id="16" name="Group 7">
            <a:extLst>
              <a:ext uri="{FF2B5EF4-FFF2-40B4-BE49-F238E27FC236}">
                <a16:creationId xmlns:a16="http://schemas.microsoft.com/office/drawing/2014/main" id="{CB754E11-25A2-344A-AC8A-16CCEC0F1E44}"/>
              </a:ext>
            </a:extLst>
          </p:cNvPr>
          <p:cNvGrpSpPr>
            <a:grpSpLocks/>
          </p:cNvGrpSpPr>
          <p:nvPr/>
        </p:nvGrpSpPr>
        <p:grpSpPr bwMode="auto">
          <a:xfrm>
            <a:off x="5836669" y="1566204"/>
            <a:ext cx="984250" cy="517525"/>
            <a:chOff x="1031875" y="3846513"/>
            <a:chExt cx="1528762" cy="517525"/>
          </a:xfrm>
          <a:solidFill>
            <a:schemeClr val="bg1"/>
          </a:solidFill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CF9F94F-B2F6-5E4E-8456-856DC5B84695}"/>
                </a:ext>
              </a:extLst>
            </p:cNvPr>
            <p:cNvSpPr/>
            <p:nvPr/>
          </p:nvSpPr>
          <p:spPr bwMode="auto">
            <a:xfrm>
              <a:off x="1031875" y="3846513"/>
              <a:ext cx="1528762" cy="517525"/>
            </a:xfrm>
            <a:prstGeom prst="rect">
              <a:avLst/>
            </a:prstGeom>
            <a:grp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" name="TextBox 28">
              <a:extLst>
                <a:ext uri="{FF2B5EF4-FFF2-40B4-BE49-F238E27FC236}">
                  <a16:creationId xmlns:a16="http://schemas.microsoft.com/office/drawing/2014/main" id="{118745EA-3070-BA47-9455-E44D62F46BE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92921" y="3890355"/>
              <a:ext cx="825867" cy="36933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Router</a:t>
              </a:r>
            </a:p>
          </p:txBody>
        </p:sp>
      </p:grpSp>
      <p:grpSp>
        <p:nvGrpSpPr>
          <p:cNvPr id="19" name="Group 8">
            <a:extLst>
              <a:ext uri="{FF2B5EF4-FFF2-40B4-BE49-F238E27FC236}">
                <a16:creationId xmlns:a16="http://schemas.microsoft.com/office/drawing/2014/main" id="{E522020D-C86B-1B4C-A046-96753BE6637E}"/>
              </a:ext>
            </a:extLst>
          </p:cNvPr>
          <p:cNvGrpSpPr>
            <a:grpSpLocks/>
          </p:cNvGrpSpPr>
          <p:nvPr/>
        </p:nvGrpSpPr>
        <p:grpSpPr bwMode="auto">
          <a:xfrm>
            <a:off x="7500928" y="2592024"/>
            <a:ext cx="1639887" cy="627062"/>
            <a:chOff x="3402013" y="3846513"/>
            <a:chExt cx="1639887" cy="627062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AD83199-8503-6041-BAE9-1BC0A5AB84DC}"/>
                </a:ext>
              </a:extLst>
            </p:cNvPr>
            <p:cNvSpPr/>
            <p:nvPr/>
          </p:nvSpPr>
          <p:spPr bwMode="auto">
            <a:xfrm>
              <a:off x="3514725" y="3957638"/>
              <a:ext cx="1527175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8E2206F0-C57B-784E-BA76-3613ADB22D18}"/>
                </a:ext>
              </a:extLst>
            </p:cNvPr>
            <p:cNvSpPr/>
            <p:nvPr/>
          </p:nvSpPr>
          <p:spPr bwMode="auto">
            <a:xfrm>
              <a:off x="3457575" y="3902075"/>
              <a:ext cx="1527175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5EBC1272-3A7F-E747-9FFD-A2B3BDC91058}"/>
                </a:ext>
              </a:extLst>
            </p:cNvPr>
            <p:cNvSpPr/>
            <p:nvPr/>
          </p:nvSpPr>
          <p:spPr bwMode="auto">
            <a:xfrm>
              <a:off x="3402013" y="3846513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3" name="TextBox 29">
              <a:extLst>
                <a:ext uri="{FF2B5EF4-FFF2-40B4-BE49-F238E27FC236}">
                  <a16:creationId xmlns:a16="http://schemas.microsoft.com/office/drawing/2014/main" id="{8FDF9298-3F27-964C-8B9E-68DC2E571A7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21427" y="3915252"/>
              <a:ext cx="1491844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Controller</a:t>
              </a:r>
            </a:p>
          </p:txBody>
        </p:sp>
      </p:grpSp>
      <p:grpSp>
        <p:nvGrpSpPr>
          <p:cNvPr id="29" name="Group 31">
            <a:extLst>
              <a:ext uri="{FF2B5EF4-FFF2-40B4-BE49-F238E27FC236}">
                <a16:creationId xmlns:a16="http://schemas.microsoft.com/office/drawing/2014/main" id="{AFED7EEC-200E-444B-B750-C11CD4E1D6D2}"/>
              </a:ext>
            </a:extLst>
          </p:cNvPr>
          <p:cNvGrpSpPr>
            <a:grpSpLocks/>
          </p:cNvGrpSpPr>
          <p:nvPr/>
        </p:nvGrpSpPr>
        <p:grpSpPr bwMode="auto">
          <a:xfrm>
            <a:off x="10205675" y="2592024"/>
            <a:ext cx="1639888" cy="627062"/>
            <a:chOff x="3402013" y="3846513"/>
            <a:chExt cx="1639887" cy="627062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1EDCA91E-8FE9-FD4B-8649-FC62FC01039C}"/>
                </a:ext>
              </a:extLst>
            </p:cNvPr>
            <p:cNvSpPr/>
            <p:nvPr/>
          </p:nvSpPr>
          <p:spPr bwMode="auto">
            <a:xfrm>
              <a:off x="3514726" y="3957638"/>
              <a:ext cx="1527174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rgbClr val="FFFF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4629B688-51B5-1C4B-9F68-97E06E82D2EC}"/>
                </a:ext>
              </a:extLst>
            </p:cNvPr>
            <p:cNvSpPr/>
            <p:nvPr/>
          </p:nvSpPr>
          <p:spPr bwMode="auto">
            <a:xfrm>
              <a:off x="3457576" y="3902075"/>
              <a:ext cx="1527174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rgbClr val="FFFF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FE80D897-654F-9E44-8EBB-23624F066F42}"/>
                </a:ext>
              </a:extLst>
            </p:cNvPr>
            <p:cNvSpPr/>
            <p:nvPr/>
          </p:nvSpPr>
          <p:spPr bwMode="auto">
            <a:xfrm>
              <a:off x="3402013" y="3846513"/>
              <a:ext cx="1527174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rgbClr val="FFFF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33" name="TextBox 29">
              <a:extLst>
                <a:ext uri="{FF2B5EF4-FFF2-40B4-BE49-F238E27FC236}">
                  <a16:creationId xmlns:a16="http://schemas.microsoft.com/office/drawing/2014/main" id="{908B999C-A59F-B841-A5E7-B37887A1C9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3114" y="3915252"/>
              <a:ext cx="648472" cy="369332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>
                  <a:solidFill>
                    <a:srgbClr val="FFFF00"/>
                  </a:solidFill>
                </a:rPr>
                <a:t>View</a:t>
              </a:r>
            </a:p>
          </p:txBody>
        </p:sp>
      </p:grpSp>
      <p:grpSp>
        <p:nvGrpSpPr>
          <p:cNvPr id="34" name="Group 24">
            <a:extLst>
              <a:ext uri="{FF2B5EF4-FFF2-40B4-BE49-F238E27FC236}">
                <a16:creationId xmlns:a16="http://schemas.microsoft.com/office/drawing/2014/main" id="{CC0158E8-A043-9D44-B241-C22F59ADBB06}"/>
              </a:ext>
            </a:extLst>
          </p:cNvPr>
          <p:cNvGrpSpPr>
            <a:grpSpLocks/>
          </p:cNvGrpSpPr>
          <p:nvPr/>
        </p:nvGrpSpPr>
        <p:grpSpPr bwMode="auto">
          <a:xfrm>
            <a:off x="7503685" y="4379658"/>
            <a:ext cx="1639887" cy="627062"/>
            <a:chOff x="3402013" y="3846513"/>
            <a:chExt cx="1639887" cy="627062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3C714829-8943-1146-A85A-F4F42E5A09B3}"/>
                </a:ext>
              </a:extLst>
            </p:cNvPr>
            <p:cNvSpPr/>
            <p:nvPr/>
          </p:nvSpPr>
          <p:spPr bwMode="auto">
            <a:xfrm>
              <a:off x="3514725" y="3957638"/>
              <a:ext cx="1527175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4876310A-01DB-BD46-95F8-1E6AE2239080}"/>
                </a:ext>
              </a:extLst>
            </p:cNvPr>
            <p:cNvSpPr/>
            <p:nvPr/>
          </p:nvSpPr>
          <p:spPr bwMode="auto">
            <a:xfrm>
              <a:off x="3457575" y="3902075"/>
              <a:ext cx="1527175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E1E4B0CA-1E2C-6147-9E14-A842D492C307}"/>
                </a:ext>
              </a:extLst>
            </p:cNvPr>
            <p:cNvSpPr/>
            <p:nvPr/>
          </p:nvSpPr>
          <p:spPr bwMode="auto">
            <a:xfrm>
              <a:off x="3402013" y="3846513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8" name="TextBox 29">
              <a:extLst>
                <a:ext uri="{FF2B5EF4-FFF2-40B4-BE49-F238E27FC236}">
                  <a16:creationId xmlns:a16="http://schemas.microsoft.com/office/drawing/2014/main" id="{7819D926-FBA1-F349-A2C2-4F2F4091A9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70922" y="3915252"/>
              <a:ext cx="79285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Model</a:t>
              </a:r>
            </a:p>
          </p:txBody>
        </p:sp>
      </p:grpSp>
      <p:grpSp>
        <p:nvGrpSpPr>
          <p:cNvPr id="39" name="Group 9">
            <a:extLst>
              <a:ext uri="{FF2B5EF4-FFF2-40B4-BE49-F238E27FC236}">
                <a16:creationId xmlns:a16="http://schemas.microsoft.com/office/drawing/2014/main" id="{6D376460-B28F-5946-8BDB-DE4D93A54958}"/>
              </a:ext>
            </a:extLst>
          </p:cNvPr>
          <p:cNvGrpSpPr>
            <a:grpSpLocks/>
          </p:cNvGrpSpPr>
          <p:nvPr/>
        </p:nvGrpSpPr>
        <p:grpSpPr bwMode="auto">
          <a:xfrm>
            <a:off x="7623958" y="6089899"/>
            <a:ext cx="1223962" cy="628650"/>
            <a:chOff x="6920301" y="1979160"/>
            <a:chExt cx="1223963" cy="628650"/>
          </a:xfrm>
        </p:grpSpPr>
        <p:sp>
          <p:nvSpPr>
            <p:cNvPr id="40" name="Can 39">
              <a:extLst>
                <a:ext uri="{FF2B5EF4-FFF2-40B4-BE49-F238E27FC236}">
                  <a16:creationId xmlns:a16="http://schemas.microsoft.com/office/drawing/2014/main" id="{DBAD760A-FA83-6648-AA44-CCD6E4684A33}"/>
                </a:ext>
              </a:extLst>
            </p:cNvPr>
            <p:cNvSpPr/>
            <p:nvPr/>
          </p:nvSpPr>
          <p:spPr bwMode="auto">
            <a:xfrm>
              <a:off x="6920301" y="1979160"/>
              <a:ext cx="1223963" cy="628650"/>
            </a:xfrm>
            <a:prstGeom prst="can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1" name="TextBox 32">
              <a:extLst>
                <a:ext uri="{FF2B5EF4-FFF2-40B4-BE49-F238E27FC236}">
                  <a16:creationId xmlns:a16="http://schemas.microsoft.com/office/drawing/2014/main" id="{2E58D386-103F-A04D-B072-E3A7926025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19934" y="2180622"/>
              <a:ext cx="597412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 dirty="0"/>
                <a:t>DB</a:t>
              </a:r>
            </a:p>
          </p:txBody>
        </p:sp>
      </p:grp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150EAD36-EFE2-4143-88F1-3C88EF47CF4B}"/>
              </a:ext>
            </a:extLst>
          </p:cNvPr>
          <p:cNvCxnSpPr>
            <a:cxnSpLocks/>
            <a:stCxn id="49" idx="2"/>
          </p:cNvCxnSpPr>
          <p:nvPr/>
        </p:nvCxnSpPr>
        <p:spPr bwMode="auto">
          <a:xfrm flipH="1">
            <a:off x="1667037" y="2824602"/>
            <a:ext cx="2798709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13BBCFCD-4AB7-F44A-9702-09F6EBB02D82}"/>
              </a:ext>
            </a:extLst>
          </p:cNvPr>
          <p:cNvCxnSpPr>
            <a:cxnSpLocks/>
          </p:cNvCxnSpPr>
          <p:nvPr/>
        </p:nvCxnSpPr>
        <p:spPr bwMode="auto">
          <a:xfrm>
            <a:off x="9140815" y="2776308"/>
            <a:ext cx="1064860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2EA9139E-75C5-884E-A14F-1AF161BE5430}"/>
              </a:ext>
            </a:extLst>
          </p:cNvPr>
          <p:cNvCxnSpPr>
            <a:cxnSpLocks/>
          </p:cNvCxnSpPr>
          <p:nvPr/>
        </p:nvCxnSpPr>
        <p:spPr bwMode="auto">
          <a:xfrm flipV="1">
            <a:off x="8477479" y="3261472"/>
            <a:ext cx="0" cy="1118186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389B882D-4857-AB4D-BF4C-423E428147A5}"/>
              </a:ext>
            </a:extLst>
          </p:cNvPr>
          <p:cNvCxnSpPr>
            <a:cxnSpLocks/>
          </p:cNvCxnSpPr>
          <p:nvPr/>
        </p:nvCxnSpPr>
        <p:spPr bwMode="auto">
          <a:xfrm flipV="1">
            <a:off x="8477479" y="5044981"/>
            <a:ext cx="0" cy="1044918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1953052D-1032-D74A-9131-BB851DF6BB66}"/>
              </a:ext>
            </a:extLst>
          </p:cNvPr>
          <p:cNvCxnSpPr>
            <a:cxnSpLocks/>
          </p:cNvCxnSpPr>
          <p:nvPr/>
        </p:nvCxnSpPr>
        <p:spPr bwMode="auto">
          <a:xfrm>
            <a:off x="9140815" y="3016837"/>
            <a:ext cx="1064860" cy="0"/>
          </a:xfrm>
          <a:prstGeom prst="straightConnector1">
            <a:avLst/>
          </a:prstGeom>
          <a:ln w="38100" cmpd="sng">
            <a:solidFill>
              <a:srgbClr val="FFFF00"/>
            </a:solidFill>
            <a:headEnd type="triangl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2395A387-1117-8148-A3B8-7C6C759A3897}"/>
              </a:ext>
            </a:extLst>
          </p:cNvPr>
          <p:cNvCxnSpPr>
            <a:cxnSpLocks/>
          </p:cNvCxnSpPr>
          <p:nvPr/>
        </p:nvCxnSpPr>
        <p:spPr bwMode="auto">
          <a:xfrm flipV="1">
            <a:off x="8083856" y="3261472"/>
            <a:ext cx="0" cy="1118186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A774941C-FDD9-6249-AF11-911169719E34}"/>
              </a:ext>
            </a:extLst>
          </p:cNvPr>
          <p:cNvCxnSpPr>
            <a:cxnSpLocks/>
          </p:cNvCxnSpPr>
          <p:nvPr/>
        </p:nvCxnSpPr>
        <p:spPr bwMode="auto">
          <a:xfrm flipV="1">
            <a:off x="8083856" y="5006721"/>
            <a:ext cx="0" cy="1045082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Oval 14">
            <a:extLst>
              <a:ext uri="{FF2B5EF4-FFF2-40B4-BE49-F238E27FC236}">
                <a16:creationId xmlns:a16="http://schemas.microsoft.com/office/drawing/2014/main" id="{A74E70E2-D7E2-BC44-A9D5-A1BE39461779}"/>
              </a:ext>
            </a:extLst>
          </p:cNvPr>
          <p:cNvSpPr/>
          <p:nvPr/>
        </p:nvSpPr>
        <p:spPr>
          <a:xfrm>
            <a:off x="4486279" y="2157176"/>
            <a:ext cx="205125" cy="20512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84B7E28A-EF09-574F-AE9C-1A0A082D3D5F}"/>
              </a:ext>
            </a:extLst>
          </p:cNvPr>
          <p:cNvSpPr/>
          <p:nvPr/>
        </p:nvSpPr>
        <p:spPr>
          <a:xfrm>
            <a:off x="4465746" y="2722039"/>
            <a:ext cx="205125" cy="20512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925EDEBE-ADC3-5344-9483-12CE75A043B7}"/>
              </a:ext>
            </a:extLst>
          </p:cNvPr>
          <p:cNvCxnSpPr>
            <a:cxnSpLocks/>
            <a:endCxn id="15" idx="2"/>
          </p:cNvCxnSpPr>
          <p:nvPr/>
        </p:nvCxnSpPr>
        <p:spPr bwMode="auto">
          <a:xfrm>
            <a:off x="1667037" y="2259739"/>
            <a:ext cx="2819242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C2EBAFAC-CE07-D34A-9402-04B77F6A6475}"/>
              </a:ext>
            </a:extLst>
          </p:cNvPr>
          <p:cNvCxnSpPr>
            <a:cxnSpLocks/>
            <a:stCxn id="49" idx="6"/>
            <a:endCxn id="22" idx="1"/>
          </p:cNvCxnSpPr>
          <p:nvPr/>
        </p:nvCxnSpPr>
        <p:spPr bwMode="auto">
          <a:xfrm>
            <a:off x="4670871" y="2824602"/>
            <a:ext cx="2830057" cy="26185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Elbow Connector 71">
            <a:extLst>
              <a:ext uri="{FF2B5EF4-FFF2-40B4-BE49-F238E27FC236}">
                <a16:creationId xmlns:a16="http://schemas.microsoft.com/office/drawing/2014/main" id="{EC4A0D39-7905-F94F-8565-C4298C336087}"/>
              </a:ext>
            </a:extLst>
          </p:cNvPr>
          <p:cNvCxnSpPr>
            <a:cxnSpLocks/>
            <a:stCxn id="15" idx="6"/>
            <a:endCxn id="17" idx="1"/>
          </p:cNvCxnSpPr>
          <p:nvPr/>
        </p:nvCxnSpPr>
        <p:spPr>
          <a:xfrm flipV="1">
            <a:off x="4691404" y="1824967"/>
            <a:ext cx="1145265" cy="434772"/>
          </a:xfrm>
          <a:prstGeom prst="bentConnector3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Elbow Connector 74">
            <a:extLst>
              <a:ext uri="{FF2B5EF4-FFF2-40B4-BE49-F238E27FC236}">
                <a16:creationId xmlns:a16="http://schemas.microsoft.com/office/drawing/2014/main" id="{0A65D0B6-0DFD-3844-9E7E-666138C3E382}"/>
              </a:ext>
            </a:extLst>
          </p:cNvPr>
          <p:cNvCxnSpPr>
            <a:cxnSpLocks/>
            <a:stCxn id="17" idx="3"/>
            <a:endCxn id="22" idx="0"/>
          </p:cNvCxnSpPr>
          <p:nvPr/>
        </p:nvCxnSpPr>
        <p:spPr>
          <a:xfrm>
            <a:off x="6820919" y="1824967"/>
            <a:ext cx="1443597" cy="767057"/>
          </a:xfrm>
          <a:prstGeom prst="bentConnector2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Folded Corner 45">
            <a:extLst>
              <a:ext uri="{FF2B5EF4-FFF2-40B4-BE49-F238E27FC236}">
                <a16:creationId xmlns:a16="http://schemas.microsoft.com/office/drawing/2014/main" id="{A0317944-EA52-154A-8500-2F471307CBB6}"/>
              </a:ext>
            </a:extLst>
          </p:cNvPr>
          <p:cNvSpPr/>
          <p:nvPr/>
        </p:nvSpPr>
        <p:spPr>
          <a:xfrm>
            <a:off x="9772831" y="1491170"/>
            <a:ext cx="2205558" cy="861022"/>
          </a:xfrm>
          <a:prstGeom prst="foldedCorner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0" rtlCol="0" anchor="ctr"/>
          <a:lstStyle/>
          <a:p>
            <a:r>
              <a:rPr lang="en-US" dirty="0">
                <a:solidFill>
                  <a:srgbClr val="FFFF00"/>
                </a:solidFill>
              </a:rPr>
              <a:t>View template generates HTML</a:t>
            </a:r>
          </a:p>
        </p:txBody>
      </p:sp>
    </p:spTree>
    <p:extLst>
      <p:ext uri="{BB962C8B-B14F-4D97-AF65-F5344CB8AC3E}">
        <p14:creationId xmlns:p14="http://schemas.microsoft.com/office/powerpoint/2010/main" val="41208146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7707042-04A3-704A-AFE9-00482E002D34}"/>
              </a:ext>
            </a:extLst>
          </p:cNvPr>
          <p:cNvGrpSpPr/>
          <p:nvPr/>
        </p:nvGrpSpPr>
        <p:grpSpPr>
          <a:xfrm>
            <a:off x="2208807" y="352171"/>
            <a:ext cx="1639187" cy="5076442"/>
            <a:chOff x="2180231" y="352171"/>
            <a:chExt cx="1639187" cy="5076442"/>
          </a:xfrm>
        </p:grpSpPr>
        <p:sp>
          <p:nvSpPr>
            <p:cNvPr id="8" name="Cloud 7">
              <a:extLst>
                <a:ext uri="{FF2B5EF4-FFF2-40B4-BE49-F238E27FC236}">
                  <a16:creationId xmlns:a16="http://schemas.microsoft.com/office/drawing/2014/main" id="{24A1FB98-7873-7D46-B4B6-C2F0DF0E5EB2}"/>
                </a:ext>
              </a:extLst>
            </p:cNvPr>
            <p:cNvSpPr/>
            <p:nvPr/>
          </p:nvSpPr>
          <p:spPr bwMode="auto">
            <a:xfrm rot="5400000">
              <a:off x="784770" y="2393964"/>
              <a:ext cx="4430110" cy="1639187"/>
            </a:xfrm>
            <a:prstGeom prst="cloud">
              <a:avLst/>
            </a:prstGeom>
            <a:solidFill>
              <a:schemeClr val="bg1">
                <a:lumMod val="85000"/>
                <a:lumOff val="15000"/>
              </a:schemeClr>
            </a:solidFill>
            <a:ln w="38100" cmpd="sng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3942C041-8305-0B4F-9FBB-6A1D4DE8835A}"/>
                </a:ext>
              </a:extLst>
            </p:cNvPr>
            <p:cNvSpPr txBox="1"/>
            <p:nvPr/>
          </p:nvSpPr>
          <p:spPr>
            <a:xfrm>
              <a:off x="2496103" y="352171"/>
              <a:ext cx="100059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dirty="0">
                  <a:solidFill>
                    <a:schemeClr val="bg1">
                      <a:lumMod val="50000"/>
                      <a:lumOff val="50000"/>
                    </a:schemeClr>
                  </a:solidFill>
                  <a:latin typeface="Lucida Blackletter" charset="0"/>
                  <a:ea typeface="Lucida Blackletter" charset="0"/>
                  <a:cs typeface="Lucida Blackletter" charset="0"/>
                </a:rPr>
                <a:t>Ye Olde</a:t>
              </a:r>
              <a:br>
                <a:rPr lang="en-US" altLang="en-US" dirty="0">
                  <a:solidFill>
                    <a:schemeClr val="bg1">
                      <a:lumMod val="50000"/>
                      <a:lumOff val="50000"/>
                    </a:schemeClr>
                  </a:solidFill>
                  <a:latin typeface="Lucida Blackletter" charset="0"/>
                  <a:ea typeface="Lucida Blackletter" charset="0"/>
                  <a:cs typeface="Lucida Blackletter" charset="0"/>
                </a:rPr>
              </a:br>
              <a:r>
                <a:rPr lang="en-US" altLang="en-US" dirty="0">
                  <a:solidFill>
                    <a:schemeClr val="bg1">
                      <a:lumMod val="50000"/>
                      <a:lumOff val="50000"/>
                    </a:schemeClr>
                  </a:solidFill>
                  <a:latin typeface="Lucida Blackletter" charset="0"/>
                  <a:ea typeface="Lucida Blackletter" charset="0"/>
                  <a:cs typeface="Lucida Blackletter" charset="0"/>
                </a:rPr>
                <a:t>Internet</a:t>
              </a: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3FDDEA61-8B5B-7144-AD8D-EBB2B217ABBD}"/>
              </a:ext>
            </a:extLst>
          </p:cNvPr>
          <p:cNvSpPr/>
          <p:nvPr/>
        </p:nvSpPr>
        <p:spPr bwMode="auto">
          <a:xfrm>
            <a:off x="4568512" y="1195776"/>
            <a:ext cx="7497430" cy="4064504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4C6CB6D-B996-1442-A823-68A46730BC31}"/>
              </a:ext>
            </a:extLst>
          </p:cNvPr>
          <p:cNvGrpSpPr/>
          <p:nvPr/>
        </p:nvGrpSpPr>
        <p:grpSpPr>
          <a:xfrm>
            <a:off x="3937918" y="417431"/>
            <a:ext cx="1523956" cy="1638797"/>
            <a:chOff x="5056352" y="189109"/>
            <a:chExt cx="1523956" cy="1638797"/>
          </a:xfrm>
        </p:grpSpPr>
        <p:pic>
          <p:nvPicPr>
            <p:cNvPr id="12" name="Picture 2" descr="server-white.png">
              <a:extLst>
                <a:ext uri="{FF2B5EF4-FFF2-40B4-BE49-F238E27FC236}">
                  <a16:creationId xmlns:a16="http://schemas.microsoft.com/office/drawing/2014/main" id="{3E9CA7CB-BA50-8040-9D26-BF3779C995E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67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56352" y="304305"/>
              <a:ext cx="1523956" cy="1523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TextBox 27">
              <a:extLst>
                <a:ext uri="{FF2B5EF4-FFF2-40B4-BE49-F238E27FC236}">
                  <a16:creationId xmlns:a16="http://schemas.microsoft.com/office/drawing/2014/main" id="{CBE07520-FB77-E14A-97C7-1E895E10945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74506" y="189109"/>
              <a:ext cx="127252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 dirty="0">
                  <a:solidFill>
                    <a:schemeClr val="bg1">
                      <a:lumMod val="50000"/>
                      <a:lumOff val="50000"/>
                    </a:schemeClr>
                  </a:solidFill>
                </a:rPr>
                <a:t>Web Server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EF932AE4-1309-E348-86FA-BD776C1D0A82}"/>
              </a:ext>
            </a:extLst>
          </p:cNvPr>
          <p:cNvGrpSpPr/>
          <p:nvPr/>
        </p:nvGrpSpPr>
        <p:grpSpPr>
          <a:xfrm>
            <a:off x="179347" y="1600157"/>
            <a:ext cx="1523956" cy="1433185"/>
            <a:chOff x="250787" y="1843053"/>
            <a:chExt cx="1523956" cy="1433185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219041F-56A7-4343-99B8-E288499C281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5777" t="10392" r="5719" b="9724"/>
            <a:stretch/>
          </p:blipFill>
          <p:spPr>
            <a:xfrm>
              <a:off x="346437" y="2326625"/>
              <a:ext cx="1309807" cy="949613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</p:pic>
        <p:sp>
          <p:nvSpPr>
            <p:cNvPr id="14" name="TextBox 27">
              <a:extLst>
                <a:ext uri="{FF2B5EF4-FFF2-40B4-BE49-F238E27FC236}">
                  <a16:creationId xmlns:a16="http://schemas.microsoft.com/office/drawing/2014/main" id="{03122465-1220-EE4D-B6A7-D096EE2A53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0787" y="1843053"/>
              <a:ext cx="152395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 dirty="0"/>
                <a:t>Browser</a:t>
              </a:r>
            </a:p>
          </p:txBody>
        </p:sp>
      </p:grpSp>
      <p:grpSp>
        <p:nvGrpSpPr>
          <p:cNvPr id="16" name="Group 7">
            <a:extLst>
              <a:ext uri="{FF2B5EF4-FFF2-40B4-BE49-F238E27FC236}">
                <a16:creationId xmlns:a16="http://schemas.microsoft.com/office/drawing/2014/main" id="{CB754E11-25A2-344A-AC8A-16CCEC0F1E44}"/>
              </a:ext>
            </a:extLst>
          </p:cNvPr>
          <p:cNvGrpSpPr>
            <a:grpSpLocks/>
          </p:cNvGrpSpPr>
          <p:nvPr/>
        </p:nvGrpSpPr>
        <p:grpSpPr bwMode="auto">
          <a:xfrm>
            <a:off x="5836669" y="1566204"/>
            <a:ext cx="984250" cy="517525"/>
            <a:chOff x="1031875" y="3846513"/>
            <a:chExt cx="1528762" cy="517525"/>
          </a:xfrm>
          <a:solidFill>
            <a:schemeClr val="bg1"/>
          </a:solidFill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CF9F94F-B2F6-5E4E-8456-856DC5B84695}"/>
                </a:ext>
              </a:extLst>
            </p:cNvPr>
            <p:cNvSpPr/>
            <p:nvPr/>
          </p:nvSpPr>
          <p:spPr bwMode="auto">
            <a:xfrm>
              <a:off x="1031875" y="3846513"/>
              <a:ext cx="1528762" cy="517525"/>
            </a:xfrm>
            <a:prstGeom prst="rect">
              <a:avLst/>
            </a:prstGeom>
            <a:grp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" name="TextBox 28">
              <a:extLst>
                <a:ext uri="{FF2B5EF4-FFF2-40B4-BE49-F238E27FC236}">
                  <a16:creationId xmlns:a16="http://schemas.microsoft.com/office/drawing/2014/main" id="{118745EA-3070-BA47-9455-E44D62F46BE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92921" y="3890355"/>
              <a:ext cx="825867" cy="36933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Router</a:t>
              </a:r>
            </a:p>
          </p:txBody>
        </p:sp>
      </p:grpSp>
      <p:grpSp>
        <p:nvGrpSpPr>
          <p:cNvPr id="19" name="Group 8">
            <a:extLst>
              <a:ext uri="{FF2B5EF4-FFF2-40B4-BE49-F238E27FC236}">
                <a16:creationId xmlns:a16="http://schemas.microsoft.com/office/drawing/2014/main" id="{E522020D-C86B-1B4C-A046-96753BE6637E}"/>
              </a:ext>
            </a:extLst>
          </p:cNvPr>
          <p:cNvGrpSpPr>
            <a:grpSpLocks/>
          </p:cNvGrpSpPr>
          <p:nvPr/>
        </p:nvGrpSpPr>
        <p:grpSpPr bwMode="auto">
          <a:xfrm>
            <a:off x="7500928" y="2592024"/>
            <a:ext cx="1639887" cy="627062"/>
            <a:chOff x="3402013" y="3846513"/>
            <a:chExt cx="1639887" cy="627062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AD83199-8503-6041-BAE9-1BC0A5AB84DC}"/>
                </a:ext>
              </a:extLst>
            </p:cNvPr>
            <p:cNvSpPr/>
            <p:nvPr/>
          </p:nvSpPr>
          <p:spPr bwMode="auto">
            <a:xfrm>
              <a:off x="3514725" y="3957638"/>
              <a:ext cx="1527175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rgbClr val="FFFF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8E2206F0-C57B-784E-BA76-3613ADB22D18}"/>
                </a:ext>
              </a:extLst>
            </p:cNvPr>
            <p:cNvSpPr/>
            <p:nvPr/>
          </p:nvSpPr>
          <p:spPr bwMode="auto">
            <a:xfrm>
              <a:off x="3457575" y="3902075"/>
              <a:ext cx="1527175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rgbClr val="FFFF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5EBC1272-3A7F-E747-9FFD-A2B3BDC91058}"/>
                </a:ext>
              </a:extLst>
            </p:cNvPr>
            <p:cNvSpPr/>
            <p:nvPr/>
          </p:nvSpPr>
          <p:spPr bwMode="auto">
            <a:xfrm>
              <a:off x="3402013" y="3846513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rgbClr val="FFFF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23" name="TextBox 29">
              <a:extLst>
                <a:ext uri="{FF2B5EF4-FFF2-40B4-BE49-F238E27FC236}">
                  <a16:creationId xmlns:a16="http://schemas.microsoft.com/office/drawing/2014/main" id="{8FDF9298-3F27-964C-8B9E-68DC2E571A7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04246" y="3915252"/>
              <a:ext cx="1126206" cy="369332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>
                  <a:solidFill>
                    <a:srgbClr val="FFFF00"/>
                  </a:solidFill>
                </a:rPr>
                <a:t>Controller</a:t>
              </a:r>
            </a:p>
          </p:txBody>
        </p:sp>
      </p:grpSp>
      <p:grpSp>
        <p:nvGrpSpPr>
          <p:cNvPr id="29" name="Group 31">
            <a:extLst>
              <a:ext uri="{FF2B5EF4-FFF2-40B4-BE49-F238E27FC236}">
                <a16:creationId xmlns:a16="http://schemas.microsoft.com/office/drawing/2014/main" id="{AFED7EEC-200E-444B-B750-C11CD4E1D6D2}"/>
              </a:ext>
            </a:extLst>
          </p:cNvPr>
          <p:cNvGrpSpPr>
            <a:grpSpLocks/>
          </p:cNvGrpSpPr>
          <p:nvPr/>
        </p:nvGrpSpPr>
        <p:grpSpPr bwMode="auto">
          <a:xfrm>
            <a:off x="10205675" y="2592024"/>
            <a:ext cx="1639888" cy="627062"/>
            <a:chOff x="3402013" y="3846513"/>
            <a:chExt cx="1639887" cy="627062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1EDCA91E-8FE9-FD4B-8649-FC62FC01039C}"/>
                </a:ext>
              </a:extLst>
            </p:cNvPr>
            <p:cNvSpPr/>
            <p:nvPr/>
          </p:nvSpPr>
          <p:spPr bwMode="auto">
            <a:xfrm>
              <a:off x="3514726" y="3957638"/>
              <a:ext cx="1527174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4629B688-51B5-1C4B-9F68-97E06E82D2EC}"/>
                </a:ext>
              </a:extLst>
            </p:cNvPr>
            <p:cNvSpPr/>
            <p:nvPr/>
          </p:nvSpPr>
          <p:spPr bwMode="auto">
            <a:xfrm>
              <a:off x="3457576" y="3902075"/>
              <a:ext cx="1527174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FE80D897-654F-9E44-8EBB-23624F066F42}"/>
                </a:ext>
              </a:extLst>
            </p:cNvPr>
            <p:cNvSpPr/>
            <p:nvPr/>
          </p:nvSpPr>
          <p:spPr bwMode="auto">
            <a:xfrm>
              <a:off x="3402013" y="3846513"/>
              <a:ext cx="1527174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3" name="TextBox 29">
              <a:extLst>
                <a:ext uri="{FF2B5EF4-FFF2-40B4-BE49-F238E27FC236}">
                  <a16:creationId xmlns:a16="http://schemas.microsoft.com/office/drawing/2014/main" id="{908B999C-A59F-B841-A5E7-B37887A1C9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3114" y="3915252"/>
              <a:ext cx="64847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View</a:t>
              </a:r>
            </a:p>
          </p:txBody>
        </p:sp>
      </p:grpSp>
      <p:grpSp>
        <p:nvGrpSpPr>
          <p:cNvPr id="34" name="Group 24">
            <a:extLst>
              <a:ext uri="{FF2B5EF4-FFF2-40B4-BE49-F238E27FC236}">
                <a16:creationId xmlns:a16="http://schemas.microsoft.com/office/drawing/2014/main" id="{CC0158E8-A043-9D44-B241-C22F59ADBB06}"/>
              </a:ext>
            </a:extLst>
          </p:cNvPr>
          <p:cNvGrpSpPr>
            <a:grpSpLocks/>
          </p:cNvGrpSpPr>
          <p:nvPr/>
        </p:nvGrpSpPr>
        <p:grpSpPr bwMode="auto">
          <a:xfrm>
            <a:off x="7503685" y="4379658"/>
            <a:ext cx="1639887" cy="627062"/>
            <a:chOff x="3402013" y="3846513"/>
            <a:chExt cx="1639887" cy="627062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3C714829-8943-1146-A85A-F4F42E5A09B3}"/>
                </a:ext>
              </a:extLst>
            </p:cNvPr>
            <p:cNvSpPr/>
            <p:nvPr/>
          </p:nvSpPr>
          <p:spPr bwMode="auto">
            <a:xfrm>
              <a:off x="3514725" y="3957638"/>
              <a:ext cx="1527175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4876310A-01DB-BD46-95F8-1E6AE2239080}"/>
                </a:ext>
              </a:extLst>
            </p:cNvPr>
            <p:cNvSpPr/>
            <p:nvPr/>
          </p:nvSpPr>
          <p:spPr bwMode="auto">
            <a:xfrm>
              <a:off x="3457575" y="3902075"/>
              <a:ext cx="1527175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E1E4B0CA-1E2C-6147-9E14-A842D492C307}"/>
                </a:ext>
              </a:extLst>
            </p:cNvPr>
            <p:cNvSpPr/>
            <p:nvPr/>
          </p:nvSpPr>
          <p:spPr bwMode="auto">
            <a:xfrm>
              <a:off x="3402013" y="3846513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8" name="TextBox 29">
              <a:extLst>
                <a:ext uri="{FF2B5EF4-FFF2-40B4-BE49-F238E27FC236}">
                  <a16:creationId xmlns:a16="http://schemas.microsoft.com/office/drawing/2014/main" id="{7819D926-FBA1-F349-A2C2-4F2F4091A9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70922" y="3915252"/>
              <a:ext cx="79285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Model</a:t>
              </a:r>
            </a:p>
          </p:txBody>
        </p:sp>
      </p:grpSp>
      <p:grpSp>
        <p:nvGrpSpPr>
          <p:cNvPr id="39" name="Group 9">
            <a:extLst>
              <a:ext uri="{FF2B5EF4-FFF2-40B4-BE49-F238E27FC236}">
                <a16:creationId xmlns:a16="http://schemas.microsoft.com/office/drawing/2014/main" id="{6D376460-B28F-5946-8BDB-DE4D93A54958}"/>
              </a:ext>
            </a:extLst>
          </p:cNvPr>
          <p:cNvGrpSpPr>
            <a:grpSpLocks/>
          </p:cNvGrpSpPr>
          <p:nvPr/>
        </p:nvGrpSpPr>
        <p:grpSpPr bwMode="auto">
          <a:xfrm>
            <a:off x="7623958" y="6089899"/>
            <a:ext cx="1223962" cy="628650"/>
            <a:chOff x="6920301" y="1979160"/>
            <a:chExt cx="1223963" cy="628650"/>
          </a:xfrm>
        </p:grpSpPr>
        <p:sp>
          <p:nvSpPr>
            <p:cNvPr id="40" name="Can 39">
              <a:extLst>
                <a:ext uri="{FF2B5EF4-FFF2-40B4-BE49-F238E27FC236}">
                  <a16:creationId xmlns:a16="http://schemas.microsoft.com/office/drawing/2014/main" id="{DBAD760A-FA83-6648-AA44-CCD6E4684A33}"/>
                </a:ext>
              </a:extLst>
            </p:cNvPr>
            <p:cNvSpPr/>
            <p:nvPr/>
          </p:nvSpPr>
          <p:spPr bwMode="auto">
            <a:xfrm>
              <a:off x="6920301" y="1979160"/>
              <a:ext cx="1223963" cy="628650"/>
            </a:xfrm>
            <a:prstGeom prst="can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1" name="TextBox 32">
              <a:extLst>
                <a:ext uri="{FF2B5EF4-FFF2-40B4-BE49-F238E27FC236}">
                  <a16:creationId xmlns:a16="http://schemas.microsoft.com/office/drawing/2014/main" id="{2E58D386-103F-A04D-B072-E3A7926025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19934" y="2180622"/>
              <a:ext cx="597412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 dirty="0"/>
                <a:t>DB</a:t>
              </a:r>
            </a:p>
          </p:txBody>
        </p:sp>
      </p:grp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150EAD36-EFE2-4143-88F1-3C88EF47CF4B}"/>
              </a:ext>
            </a:extLst>
          </p:cNvPr>
          <p:cNvCxnSpPr>
            <a:cxnSpLocks/>
            <a:stCxn id="49" idx="2"/>
          </p:cNvCxnSpPr>
          <p:nvPr/>
        </p:nvCxnSpPr>
        <p:spPr bwMode="auto">
          <a:xfrm flipH="1">
            <a:off x="1667037" y="2824602"/>
            <a:ext cx="2798709" cy="0"/>
          </a:xfrm>
          <a:prstGeom prst="straightConnector1">
            <a:avLst/>
          </a:prstGeom>
          <a:ln w="38100" cmpd="sng">
            <a:solidFill>
              <a:srgbClr val="FFFF00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13BBCFCD-4AB7-F44A-9702-09F6EBB02D82}"/>
              </a:ext>
            </a:extLst>
          </p:cNvPr>
          <p:cNvCxnSpPr>
            <a:cxnSpLocks/>
          </p:cNvCxnSpPr>
          <p:nvPr/>
        </p:nvCxnSpPr>
        <p:spPr bwMode="auto">
          <a:xfrm>
            <a:off x="9140815" y="2776308"/>
            <a:ext cx="1064860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2EA9139E-75C5-884E-A14F-1AF161BE5430}"/>
              </a:ext>
            </a:extLst>
          </p:cNvPr>
          <p:cNvCxnSpPr>
            <a:cxnSpLocks/>
          </p:cNvCxnSpPr>
          <p:nvPr/>
        </p:nvCxnSpPr>
        <p:spPr bwMode="auto">
          <a:xfrm flipV="1">
            <a:off x="8477479" y="3261472"/>
            <a:ext cx="0" cy="1118186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389B882D-4857-AB4D-BF4C-423E428147A5}"/>
              </a:ext>
            </a:extLst>
          </p:cNvPr>
          <p:cNvCxnSpPr>
            <a:cxnSpLocks/>
          </p:cNvCxnSpPr>
          <p:nvPr/>
        </p:nvCxnSpPr>
        <p:spPr bwMode="auto">
          <a:xfrm flipV="1">
            <a:off x="8477479" y="5044981"/>
            <a:ext cx="0" cy="1044918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1953052D-1032-D74A-9131-BB851DF6BB66}"/>
              </a:ext>
            </a:extLst>
          </p:cNvPr>
          <p:cNvCxnSpPr>
            <a:cxnSpLocks/>
          </p:cNvCxnSpPr>
          <p:nvPr/>
        </p:nvCxnSpPr>
        <p:spPr bwMode="auto">
          <a:xfrm>
            <a:off x="9140815" y="3016837"/>
            <a:ext cx="1064860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2395A387-1117-8148-A3B8-7C6C759A3897}"/>
              </a:ext>
            </a:extLst>
          </p:cNvPr>
          <p:cNvCxnSpPr>
            <a:cxnSpLocks/>
          </p:cNvCxnSpPr>
          <p:nvPr/>
        </p:nvCxnSpPr>
        <p:spPr bwMode="auto">
          <a:xfrm flipV="1">
            <a:off x="8083856" y="3261472"/>
            <a:ext cx="0" cy="1118186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A774941C-FDD9-6249-AF11-911169719E34}"/>
              </a:ext>
            </a:extLst>
          </p:cNvPr>
          <p:cNvCxnSpPr>
            <a:cxnSpLocks/>
          </p:cNvCxnSpPr>
          <p:nvPr/>
        </p:nvCxnSpPr>
        <p:spPr bwMode="auto">
          <a:xfrm flipV="1">
            <a:off x="8083856" y="5006721"/>
            <a:ext cx="0" cy="1045082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Oval 14">
            <a:extLst>
              <a:ext uri="{FF2B5EF4-FFF2-40B4-BE49-F238E27FC236}">
                <a16:creationId xmlns:a16="http://schemas.microsoft.com/office/drawing/2014/main" id="{A74E70E2-D7E2-BC44-A9D5-A1BE39461779}"/>
              </a:ext>
            </a:extLst>
          </p:cNvPr>
          <p:cNvSpPr/>
          <p:nvPr/>
        </p:nvSpPr>
        <p:spPr>
          <a:xfrm>
            <a:off x="4486279" y="2157176"/>
            <a:ext cx="205125" cy="20512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84B7E28A-EF09-574F-AE9C-1A0A082D3D5F}"/>
              </a:ext>
            </a:extLst>
          </p:cNvPr>
          <p:cNvSpPr/>
          <p:nvPr/>
        </p:nvSpPr>
        <p:spPr>
          <a:xfrm>
            <a:off x="4465746" y="2722039"/>
            <a:ext cx="205125" cy="205125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925EDEBE-ADC3-5344-9483-12CE75A043B7}"/>
              </a:ext>
            </a:extLst>
          </p:cNvPr>
          <p:cNvCxnSpPr>
            <a:cxnSpLocks/>
            <a:endCxn id="15" idx="2"/>
          </p:cNvCxnSpPr>
          <p:nvPr/>
        </p:nvCxnSpPr>
        <p:spPr bwMode="auto">
          <a:xfrm>
            <a:off x="1667037" y="2259739"/>
            <a:ext cx="2819242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C2EBAFAC-CE07-D34A-9402-04B77F6A6475}"/>
              </a:ext>
            </a:extLst>
          </p:cNvPr>
          <p:cNvCxnSpPr>
            <a:cxnSpLocks/>
            <a:stCxn id="49" idx="6"/>
            <a:endCxn id="22" idx="1"/>
          </p:cNvCxnSpPr>
          <p:nvPr/>
        </p:nvCxnSpPr>
        <p:spPr bwMode="auto">
          <a:xfrm>
            <a:off x="4670871" y="2824602"/>
            <a:ext cx="2830057" cy="26185"/>
          </a:xfrm>
          <a:prstGeom prst="straightConnector1">
            <a:avLst/>
          </a:prstGeom>
          <a:ln w="38100" cmpd="sng">
            <a:solidFill>
              <a:srgbClr val="FFFF00"/>
            </a:solidFill>
            <a:headEnd type="triangl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Elbow Connector 71">
            <a:extLst>
              <a:ext uri="{FF2B5EF4-FFF2-40B4-BE49-F238E27FC236}">
                <a16:creationId xmlns:a16="http://schemas.microsoft.com/office/drawing/2014/main" id="{EC4A0D39-7905-F94F-8565-C4298C336087}"/>
              </a:ext>
            </a:extLst>
          </p:cNvPr>
          <p:cNvCxnSpPr>
            <a:cxnSpLocks/>
            <a:stCxn id="15" idx="6"/>
            <a:endCxn id="17" idx="1"/>
          </p:cNvCxnSpPr>
          <p:nvPr/>
        </p:nvCxnSpPr>
        <p:spPr>
          <a:xfrm flipV="1">
            <a:off x="4691404" y="1824967"/>
            <a:ext cx="1145265" cy="434772"/>
          </a:xfrm>
          <a:prstGeom prst="bentConnector3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Elbow Connector 74">
            <a:extLst>
              <a:ext uri="{FF2B5EF4-FFF2-40B4-BE49-F238E27FC236}">
                <a16:creationId xmlns:a16="http://schemas.microsoft.com/office/drawing/2014/main" id="{0A65D0B6-0DFD-3844-9E7E-666138C3E382}"/>
              </a:ext>
            </a:extLst>
          </p:cNvPr>
          <p:cNvCxnSpPr>
            <a:cxnSpLocks/>
            <a:stCxn id="17" idx="3"/>
            <a:endCxn id="22" idx="0"/>
          </p:cNvCxnSpPr>
          <p:nvPr/>
        </p:nvCxnSpPr>
        <p:spPr>
          <a:xfrm>
            <a:off x="6820919" y="1824967"/>
            <a:ext cx="1443597" cy="767057"/>
          </a:xfrm>
          <a:prstGeom prst="bentConnector2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Folded Corner 45">
            <a:extLst>
              <a:ext uri="{FF2B5EF4-FFF2-40B4-BE49-F238E27FC236}">
                <a16:creationId xmlns:a16="http://schemas.microsoft.com/office/drawing/2014/main" id="{4ABF882E-4BD8-6340-972B-A3CC11E06C8F}"/>
              </a:ext>
            </a:extLst>
          </p:cNvPr>
          <p:cNvSpPr/>
          <p:nvPr/>
        </p:nvSpPr>
        <p:spPr>
          <a:xfrm>
            <a:off x="7053368" y="1126130"/>
            <a:ext cx="3241921" cy="1118186"/>
          </a:xfrm>
          <a:prstGeom prst="foldedCorner">
            <a:avLst/>
          </a:prstGeom>
          <a:solidFill>
            <a:srgbClr val="000000">
              <a:alpha val="74902"/>
            </a:srgb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0" rtlCol="0" anchor="ctr"/>
          <a:lstStyle/>
          <a:p>
            <a:r>
              <a:rPr lang="en-US" dirty="0">
                <a:solidFill>
                  <a:srgbClr val="FFFF00"/>
                </a:solidFill>
              </a:rPr>
              <a:t>Controller sends an HTTP response, containing the generate HTML, to the browser</a:t>
            </a:r>
          </a:p>
        </p:txBody>
      </p:sp>
    </p:spTree>
    <p:extLst>
      <p:ext uri="{BB962C8B-B14F-4D97-AF65-F5344CB8AC3E}">
        <p14:creationId xmlns:p14="http://schemas.microsoft.com/office/powerpoint/2010/main" val="33770648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7707042-04A3-704A-AFE9-00482E002D34}"/>
              </a:ext>
            </a:extLst>
          </p:cNvPr>
          <p:cNvGrpSpPr/>
          <p:nvPr/>
        </p:nvGrpSpPr>
        <p:grpSpPr>
          <a:xfrm>
            <a:off x="2208807" y="352171"/>
            <a:ext cx="1639187" cy="5076442"/>
            <a:chOff x="2180231" y="352171"/>
            <a:chExt cx="1639187" cy="5076442"/>
          </a:xfrm>
        </p:grpSpPr>
        <p:sp>
          <p:nvSpPr>
            <p:cNvPr id="8" name="Cloud 7">
              <a:extLst>
                <a:ext uri="{FF2B5EF4-FFF2-40B4-BE49-F238E27FC236}">
                  <a16:creationId xmlns:a16="http://schemas.microsoft.com/office/drawing/2014/main" id="{24A1FB98-7873-7D46-B4B6-C2F0DF0E5EB2}"/>
                </a:ext>
              </a:extLst>
            </p:cNvPr>
            <p:cNvSpPr/>
            <p:nvPr/>
          </p:nvSpPr>
          <p:spPr bwMode="auto">
            <a:xfrm rot="5400000">
              <a:off x="784770" y="2393964"/>
              <a:ext cx="4430110" cy="1639187"/>
            </a:xfrm>
            <a:prstGeom prst="cloud">
              <a:avLst/>
            </a:prstGeom>
            <a:solidFill>
              <a:schemeClr val="bg1">
                <a:lumMod val="85000"/>
                <a:lumOff val="15000"/>
              </a:schemeClr>
            </a:solidFill>
            <a:ln w="38100" cmpd="sng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3942C041-8305-0B4F-9FBB-6A1D4DE8835A}"/>
                </a:ext>
              </a:extLst>
            </p:cNvPr>
            <p:cNvSpPr txBox="1"/>
            <p:nvPr/>
          </p:nvSpPr>
          <p:spPr>
            <a:xfrm>
              <a:off x="2496103" y="352171"/>
              <a:ext cx="100059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dirty="0">
                  <a:solidFill>
                    <a:schemeClr val="bg1">
                      <a:lumMod val="50000"/>
                      <a:lumOff val="50000"/>
                    </a:schemeClr>
                  </a:solidFill>
                  <a:latin typeface="Lucida Blackletter" charset="0"/>
                  <a:ea typeface="Lucida Blackletter" charset="0"/>
                  <a:cs typeface="Lucida Blackletter" charset="0"/>
                </a:rPr>
                <a:t>Ye Olde</a:t>
              </a:r>
              <a:br>
                <a:rPr lang="en-US" altLang="en-US" dirty="0">
                  <a:solidFill>
                    <a:schemeClr val="bg1">
                      <a:lumMod val="50000"/>
                      <a:lumOff val="50000"/>
                    </a:schemeClr>
                  </a:solidFill>
                  <a:latin typeface="Lucida Blackletter" charset="0"/>
                  <a:ea typeface="Lucida Blackletter" charset="0"/>
                  <a:cs typeface="Lucida Blackletter" charset="0"/>
                </a:rPr>
              </a:br>
              <a:r>
                <a:rPr lang="en-US" altLang="en-US" dirty="0">
                  <a:solidFill>
                    <a:schemeClr val="bg1">
                      <a:lumMod val="50000"/>
                      <a:lumOff val="50000"/>
                    </a:schemeClr>
                  </a:solidFill>
                  <a:latin typeface="Lucida Blackletter" charset="0"/>
                  <a:ea typeface="Lucida Blackletter" charset="0"/>
                  <a:cs typeface="Lucida Blackletter" charset="0"/>
                </a:rPr>
                <a:t>Internet</a:t>
              </a: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3FDDEA61-8B5B-7144-AD8D-EBB2B217ABBD}"/>
              </a:ext>
            </a:extLst>
          </p:cNvPr>
          <p:cNvSpPr/>
          <p:nvPr/>
        </p:nvSpPr>
        <p:spPr bwMode="auto">
          <a:xfrm>
            <a:off x="4568512" y="1195776"/>
            <a:ext cx="7497430" cy="4064504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4C6CB6D-B996-1442-A823-68A46730BC31}"/>
              </a:ext>
            </a:extLst>
          </p:cNvPr>
          <p:cNvGrpSpPr/>
          <p:nvPr/>
        </p:nvGrpSpPr>
        <p:grpSpPr>
          <a:xfrm>
            <a:off x="3937918" y="417431"/>
            <a:ext cx="1523956" cy="1638797"/>
            <a:chOff x="5056352" y="189109"/>
            <a:chExt cx="1523956" cy="1638797"/>
          </a:xfrm>
        </p:grpSpPr>
        <p:pic>
          <p:nvPicPr>
            <p:cNvPr id="12" name="Picture 2" descr="server-white.png">
              <a:extLst>
                <a:ext uri="{FF2B5EF4-FFF2-40B4-BE49-F238E27FC236}">
                  <a16:creationId xmlns:a16="http://schemas.microsoft.com/office/drawing/2014/main" id="{3E9CA7CB-BA50-8040-9D26-BF3779C995E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67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56352" y="304305"/>
              <a:ext cx="1523956" cy="1523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TextBox 27">
              <a:extLst>
                <a:ext uri="{FF2B5EF4-FFF2-40B4-BE49-F238E27FC236}">
                  <a16:creationId xmlns:a16="http://schemas.microsoft.com/office/drawing/2014/main" id="{CBE07520-FB77-E14A-97C7-1E895E10945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74506" y="189109"/>
              <a:ext cx="127252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 dirty="0">
                  <a:solidFill>
                    <a:schemeClr val="bg1">
                      <a:lumMod val="50000"/>
                      <a:lumOff val="50000"/>
                    </a:schemeClr>
                  </a:solidFill>
                </a:rPr>
                <a:t>Web Server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EF932AE4-1309-E348-86FA-BD776C1D0A82}"/>
              </a:ext>
            </a:extLst>
          </p:cNvPr>
          <p:cNvGrpSpPr/>
          <p:nvPr/>
        </p:nvGrpSpPr>
        <p:grpSpPr>
          <a:xfrm>
            <a:off x="179347" y="1600157"/>
            <a:ext cx="1523956" cy="1433185"/>
            <a:chOff x="250787" y="1843053"/>
            <a:chExt cx="1523956" cy="1433185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219041F-56A7-4343-99B8-E288499C281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5777" t="10392" r="5719" b="9724"/>
            <a:stretch/>
          </p:blipFill>
          <p:spPr>
            <a:xfrm>
              <a:off x="346437" y="2326625"/>
              <a:ext cx="1309807" cy="949613"/>
            </a:xfrm>
            <a:prstGeom prst="rect">
              <a:avLst/>
            </a:prstGeom>
            <a:ln w="57150">
              <a:solidFill>
                <a:srgbClr val="FFFF00"/>
              </a:solidFill>
            </a:ln>
          </p:spPr>
        </p:pic>
        <p:sp>
          <p:nvSpPr>
            <p:cNvPr id="14" name="TextBox 27">
              <a:extLst>
                <a:ext uri="{FF2B5EF4-FFF2-40B4-BE49-F238E27FC236}">
                  <a16:creationId xmlns:a16="http://schemas.microsoft.com/office/drawing/2014/main" id="{03122465-1220-EE4D-B6A7-D096EE2A53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0787" y="1843053"/>
              <a:ext cx="1523956" cy="369332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 dirty="0">
                  <a:solidFill>
                    <a:srgbClr val="FFFF00"/>
                  </a:solidFill>
                </a:rPr>
                <a:t>Browser</a:t>
              </a:r>
            </a:p>
          </p:txBody>
        </p:sp>
      </p:grpSp>
      <p:grpSp>
        <p:nvGrpSpPr>
          <p:cNvPr id="16" name="Group 7">
            <a:extLst>
              <a:ext uri="{FF2B5EF4-FFF2-40B4-BE49-F238E27FC236}">
                <a16:creationId xmlns:a16="http://schemas.microsoft.com/office/drawing/2014/main" id="{CB754E11-25A2-344A-AC8A-16CCEC0F1E44}"/>
              </a:ext>
            </a:extLst>
          </p:cNvPr>
          <p:cNvGrpSpPr>
            <a:grpSpLocks/>
          </p:cNvGrpSpPr>
          <p:nvPr/>
        </p:nvGrpSpPr>
        <p:grpSpPr bwMode="auto">
          <a:xfrm>
            <a:off x="5836669" y="1566204"/>
            <a:ext cx="984250" cy="517525"/>
            <a:chOff x="1031875" y="3846513"/>
            <a:chExt cx="1528762" cy="517525"/>
          </a:xfrm>
          <a:solidFill>
            <a:schemeClr val="bg1"/>
          </a:solidFill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CF9F94F-B2F6-5E4E-8456-856DC5B84695}"/>
                </a:ext>
              </a:extLst>
            </p:cNvPr>
            <p:cNvSpPr/>
            <p:nvPr/>
          </p:nvSpPr>
          <p:spPr bwMode="auto">
            <a:xfrm>
              <a:off x="1031875" y="3846513"/>
              <a:ext cx="1528762" cy="517525"/>
            </a:xfrm>
            <a:prstGeom prst="rect">
              <a:avLst/>
            </a:prstGeom>
            <a:grp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" name="TextBox 28">
              <a:extLst>
                <a:ext uri="{FF2B5EF4-FFF2-40B4-BE49-F238E27FC236}">
                  <a16:creationId xmlns:a16="http://schemas.microsoft.com/office/drawing/2014/main" id="{118745EA-3070-BA47-9455-E44D62F46BE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92921" y="3890355"/>
              <a:ext cx="825867" cy="36933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Router</a:t>
              </a:r>
            </a:p>
          </p:txBody>
        </p:sp>
      </p:grpSp>
      <p:grpSp>
        <p:nvGrpSpPr>
          <p:cNvPr id="19" name="Group 8">
            <a:extLst>
              <a:ext uri="{FF2B5EF4-FFF2-40B4-BE49-F238E27FC236}">
                <a16:creationId xmlns:a16="http://schemas.microsoft.com/office/drawing/2014/main" id="{E522020D-C86B-1B4C-A046-96753BE6637E}"/>
              </a:ext>
            </a:extLst>
          </p:cNvPr>
          <p:cNvGrpSpPr>
            <a:grpSpLocks/>
          </p:cNvGrpSpPr>
          <p:nvPr/>
        </p:nvGrpSpPr>
        <p:grpSpPr bwMode="auto">
          <a:xfrm>
            <a:off x="7500928" y="2592024"/>
            <a:ext cx="1639887" cy="627062"/>
            <a:chOff x="3402013" y="3846513"/>
            <a:chExt cx="1639887" cy="627062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AD83199-8503-6041-BAE9-1BC0A5AB84DC}"/>
                </a:ext>
              </a:extLst>
            </p:cNvPr>
            <p:cNvSpPr/>
            <p:nvPr/>
          </p:nvSpPr>
          <p:spPr bwMode="auto">
            <a:xfrm>
              <a:off x="3514725" y="3957638"/>
              <a:ext cx="1527175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8E2206F0-C57B-784E-BA76-3613ADB22D18}"/>
                </a:ext>
              </a:extLst>
            </p:cNvPr>
            <p:cNvSpPr/>
            <p:nvPr/>
          </p:nvSpPr>
          <p:spPr bwMode="auto">
            <a:xfrm>
              <a:off x="3457575" y="3902075"/>
              <a:ext cx="1527175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5EBC1272-3A7F-E747-9FFD-A2B3BDC91058}"/>
                </a:ext>
              </a:extLst>
            </p:cNvPr>
            <p:cNvSpPr/>
            <p:nvPr/>
          </p:nvSpPr>
          <p:spPr bwMode="auto">
            <a:xfrm>
              <a:off x="3402013" y="3846513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3" name="TextBox 29">
              <a:extLst>
                <a:ext uri="{FF2B5EF4-FFF2-40B4-BE49-F238E27FC236}">
                  <a16:creationId xmlns:a16="http://schemas.microsoft.com/office/drawing/2014/main" id="{8FDF9298-3F27-964C-8B9E-68DC2E571A7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21427" y="3915252"/>
              <a:ext cx="1491844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Controller</a:t>
              </a:r>
            </a:p>
          </p:txBody>
        </p:sp>
      </p:grpSp>
      <p:grpSp>
        <p:nvGrpSpPr>
          <p:cNvPr id="29" name="Group 31">
            <a:extLst>
              <a:ext uri="{FF2B5EF4-FFF2-40B4-BE49-F238E27FC236}">
                <a16:creationId xmlns:a16="http://schemas.microsoft.com/office/drawing/2014/main" id="{AFED7EEC-200E-444B-B750-C11CD4E1D6D2}"/>
              </a:ext>
            </a:extLst>
          </p:cNvPr>
          <p:cNvGrpSpPr>
            <a:grpSpLocks/>
          </p:cNvGrpSpPr>
          <p:nvPr/>
        </p:nvGrpSpPr>
        <p:grpSpPr bwMode="auto">
          <a:xfrm>
            <a:off x="10205675" y="2592024"/>
            <a:ext cx="1639888" cy="627062"/>
            <a:chOff x="3402013" y="3846513"/>
            <a:chExt cx="1639887" cy="627062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1EDCA91E-8FE9-FD4B-8649-FC62FC01039C}"/>
                </a:ext>
              </a:extLst>
            </p:cNvPr>
            <p:cNvSpPr/>
            <p:nvPr/>
          </p:nvSpPr>
          <p:spPr bwMode="auto">
            <a:xfrm>
              <a:off x="3514726" y="3957638"/>
              <a:ext cx="1527174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4629B688-51B5-1C4B-9F68-97E06E82D2EC}"/>
                </a:ext>
              </a:extLst>
            </p:cNvPr>
            <p:cNvSpPr/>
            <p:nvPr/>
          </p:nvSpPr>
          <p:spPr bwMode="auto">
            <a:xfrm>
              <a:off x="3457576" y="3902075"/>
              <a:ext cx="1527174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FE80D897-654F-9E44-8EBB-23624F066F42}"/>
                </a:ext>
              </a:extLst>
            </p:cNvPr>
            <p:cNvSpPr/>
            <p:nvPr/>
          </p:nvSpPr>
          <p:spPr bwMode="auto">
            <a:xfrm>
              <a:off x="3402013" y="3846513"/>
              <a:ext cx="1527174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3" name="TextBox 29">
              <a:extLst>
                <a:ext uri="{FF2B5EF4-FFF2-40B4-BE49-F238E27FC236}">
                  <a16:creationId xmlns:a16="http://schemas.microsoft.com/office/drawing/2014/main" id="{908B999C-A59F-B841-A5E7-B37887A1C9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3114" y="3915252"/>
              <a:ext cx="64847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View</a:t>
              </a:r>
            </a:p>
          </p:txBody>
        </p:sp>
      </p:grpSp>
      <p:grpSp>
        <p:nvGrpSpPr>
          <p:cNvPr id="34" name="Group 24">
            <a:extLst>
              <a:ext uri="{FF2B5EF4-FFF2-40B4-BE49-F238E27FC236}">
                <a16:creationId xmlns:a16="http://schemas.microsoft.com/office/drawing/2014/main" id="{CC0158E8-A043-9D44-B241-C22F59ADBB06}"/>
              </a:ext>
            </a:extLst>
          </p:cNvPr>
          <p:cNvGrpSpPr>
            <a:grpSpLocks/>
          </p:cNvGrpSpPr>
          <p:nvPr/>
        </p:nvGrpSpPr>
        <p:grpSpPr bwMode="auto">
          <a:xfrm>
            <a:off x="7503685" y="4379658"/>
            <a:ext cx="1639887" cy="627062"/>
            <a:chOff x="3402013" y="3846513"/>
            <a:chExt cx="1639887" cy="627062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3C714829-8943-1146-A85A-F4F42E5A09B3}"/>
                </a:ext>
              </a:extLst>
            </p:cNvPr>
            <p:cNvSpPr/>
            <p:nvPr/>
          </p:nvSpPr>
          <p:spPr bwMode="auto">
            <a:xfrm>
              <a:off x="3514725" y="3957638"/>
              <a:ext cx="1527175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4876310A-01DB-BD46-95F8-1E6AE2239080}"/>
                </a:ext>
              </a:extLst>
            </p:cNvPr>
            <p:cNvSpPr/>
            <p:nvPr/>
          </p:nvSpPr>
          <p:spPr bwMode="auto">
            <a:xfrm>
              <a:off x="3457575" y="3902075"/>
              <a:ext cx="1527175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E1E4B0CA-1E2C-6147-9E14-A842D492C307}"/>
                </a:ext>
              </a:extLst>
            </p:cNvPr>
            <p:cNvSpPr/>
            <p:nvPr/>
          </p:nvSpPr>
          <p:spPr bwMode="auto">
            <a:xfrm>
              <a:off x="3402013" y="3846513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8" name="TextBox 29">
              <a:extLst>
                <a:ext uri="{FF2B5EF4-FFF2-40B4-BE49-F238E27FC236}">
                  <a16:creationId xmlns:a16="http://schemas.microsoft.com/office/drawing/2014/main" id="{7819D926-FBA1-F349-A2C2-4F2F4091A9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70922" y="3915252"/>
              <a:ext cx="79285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Model</a:t>
              </a:r>
            </a:p>
          </p:txBody>
        </p:sp>
      </p:grpSp>
      <p:grpSp>
        <p:nvGrpSpPr>
          <p:cNvPr id="39" name="Group 9">
            <a:extLst>
              <a:ext uri="{FF2B5EF4-FFF2-40B4-BE49-F238E27FC236}">
                <a16:creationId xmlns:a16="http://schemas.microsoft.com/office/drawing/2014/main" id="{6D376460-B28F-5946-8BDB-DE4D93A54958}"/>
              </a:ext>
            </a:extLst>
          </p:cNvPr>
          <p:cNvGrpSpPr>
            <a:grpSpLocks/>
          </p:cNvGrpSpPr>
          <p:nvPr/>
        </p:nvGrpSpPr>
        <p:grpSpPr bwMode="auto">
          <a:xfrm>
            <a:off x="7623958" y="6089899"/>
            <a:ext cx="1223962" cy="628650"/>
            <a:chOff x="6920301" y="1979160"/>
            <a:chExt cx="1223963" cy="628650"/>
          </a:xfrm>
        </p:grpSpPr>
        <p:sp>
          <p:nvSpPr>
            <p:cNvPr id="40" name="Can 39">
              <a:extLst>
                <a:ext uri="{FF2B5EF4-FFF2-40B4-BE49-F238E27FC236}">
                  <a16:creationId xmlns:a16="http://schemas.microsoft.com/office/drawing/2014/main" id="{DBAD760A-FA83-6648-AA44-CCD6E4684A33}"/>
                </a:ext>
              </a:extLst>
            </p:cNvPr>
            <p:cNvSpPr/>
            <p:nvPr/>
          </p:nvSpPr>
          <p:spPr bwMode="auto">
            <a:xfrm>
              <a:off x="6920301" y="1979160"/>
              <a:ext cx="1223963" cy="628650"/>
            </a:xfrm>
            <a:prstGeom prst="can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1" name="TextBox 32">
              <a:extLst>
                <a:ext uri="{FF2B5EF4-FFF2-40B4-BE49-F238E27FC236}">
                  <a16:creationId xmlns:a16="http://schemas.microsoft.com/office/drawing/2014/main" id="{2E58D386-103F-A04D-B072-E3A7926025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19934" y="2180622"/>
              <a:ext cx="597412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 dirty="0"/>
                <a:t>DB</a:t>
              </a:r>
            </a:p>
          </p:txBody>
        </p:sp>
      </p:grp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150EAD36-EFE2-4143-88F1-3C88EF47CF4B}"/>
              </a:ext>
            </a:extLst>
          </p:cNvPr>
          <p:cNvCxnSpPr>
            <a:cxnSpLocks/>
            <a:stCxn id="49" idx="2"/>
          </p:cNvCxnSpPr>
          <p:nvPr/>
        </p:nvCxnSpPr>
        <p:spPr bwMode="auto">
          <a:xfrm flipH="1">
            <a:off x="1667037" y="2824602"/>
            <a:ext cx="2798709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13BBCFCD-4AB7-F44A-9702-09F6EBB02D82}"/>
              </a:ext>
            </a:extLst>
          </p:cNvPr>
          <p:cNvCxnSpPr>
            <a:cxnSpLocks/>
          </p:cNvCxnSpPr>
          <p:nvPr/>
        </p:nvCxnSpPr>
        <p:spPr bwMode="auto">
          <a:xfrm>
            <a:off x="9140815" y="2776308"/>
            <a:ext cx="1064860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2EA9139E-75C5-884E-A14F-1AF161BE5430}"/>
              </a:ext>
            </a:extLst>
          </p:cNvPr>
          <p:cNvCxnSpPr>
            <a:cxnSpLocks/>
          </p:cNvCxnSpPr>
          <p:nvPr/>
        </p:nvCxnSpPr>
        <p:spPr bwMode="auto">
          <a:xfrm flipV="1">
            <a:off x="8477479" y="3261472"/>
            <a:ext cx="0" cy="1118186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389B882D-4857-AB4D-BF4C-423E428147A5}"/>
              </a:ext>
            </a:extLst>
          </p:cNvPr>
          <p:cNvCxnSpPr>
            <a:cxnSpLocks/>
          </p:cNvCxnSpPr>
          <p:nvPr/>
        </p:nvCxnSpPr>
        <p:spPr bwMode="auto">
          <a:xfrm flipV="1">
            <a:off x="8477479" y="5044981"/>
            <a:ext cx="0" cy="1044918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1953052D-1032-D74A-9131-BB851DF6BB66}"/>
              </a:ext>
            </a:extLst>
          </p:cNvPr>
          <p:cNvCxnSpPr>
            <a:cxnSpLocks/>
          </p:cNvCxnSpPr>
          <p:nvPr/>
        </p:nvCxnSpPr>
        <p:spPr bwMode="auto">
          <a:xfrm>
            <a:off x="9140815" y="3016837"/>
            <a:ext cx="1064860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2395A387-1117-8148-A3B8-7C6C759A3897}"/>
              </a:ext>
            </a:extLst>
          </p:cNvPr>
          <p:cNvCxnSpPr>
            <a:cxnSpLocks/>
          </p:cNvCxnSpPr>
          <p:nvPr/>
        </p:nvCxnSpPr>
        <p:spPr bwMode="auto">
          <a:xfrm flipV="1">
            <a:off x="8083856" y="3261472"/>
            <a:ext cx="0" cy="1118186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A774941C-FDD9-6249-AF11-911169719E34}"/>
              </a:ext>
            </a:extLst>
          </p:cNvPr>
          <p:cNvCxnSpPr>
            <a:cxnSpLocks/>
          </p:cNvCxnSpPr>
          <p:nvPr/>
        </p:nvCxnSpPr>
        <p:spPr bwMode="auto">
          <a:xfrm flipV="1">
            <a:off x="8083856" y="5006721"/>
            <a:ext cx="0" cy="1045082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Oval 14">
            <a:extLst>
              <a:ext uri="{FF2B5EF4-FFF2-40B4-BE49-F238E27FC236}">
                <a16:creationId xmlns:a16="http://schemas.microsoft.com/office/drawing/2014/main" id="{A74E70E2-D7E2-BC44-A9D5-A1BE39461779}"/>
              </a:ext>
            </a:extLst>
          </p:cNvPr>
          <p:cNvSpPr/>
          <p:nvPr/>
        </p:nvSpPr>
        <p:spPr>
          <a:xfrm>
            <a:off x="4486279" y="2157176"/>
            <a:ext cx="205125" cy="20512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84B7E28A-EF09-574F-AE9C-1A0A082D3D5F}"/>
              </a:ext>
            </a:extLst>
          </p:cNvPr>
          <p:cNvSpPr/>
          <p:nvPr/>
        </p:nvSpPr>
        <p:spPr>
          <a:xfrm>
            <a:off x="4465746" y="2722039"/>
            <a:ext cx="205125" cy="20512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925EDEBE-ADC3-5344-9483-12CE75A043B7}"/>
              </a:ext>
            </a:extLst>
          </p:cNvPr>
          <p:cNvCxnSpPr>
            <a:cxnSpLocks/>
            <a:endCxn id="15" idx="2"/>
          </p:cNvCxnSpPr>
          <p:nvPr/>
        </p:nvCxnSpPr>
        <p:spPr bwMode="auto">
          <a:xfrm>
            <a:off x="1667037" y="2259739"/>
            <a:ext cx="2819242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C2EBAFAC-CE07-D34A-9402-04B77F6A6475}"/>
              </a:ext>
            </a:extLst>
          </p:cNvPr>
          <p:cNvCxnSpPr>
            <a:cxnSpLocks/>
            <a:stCxn id="49" idx="6"/>
            <a:endCxn id="22" idx="1"/>
          </p:cNvCxnSpPr>
          <p:nvPr/>
        </p:nvCxnSpPr>
        <p:spPr bwMode="auto">
          <a:xfrm>
            <a:off x="4670871" y="2824602"/>
            <a:ext cx="2830057" cy="26185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Elbow Connector 71">
            <a:extLst>
              <a:ext uri="{FF2B5EF4-FFF2-40B4-BE49-F238E27FC236}">
                <a16:creationId xmlns:a16="http://schemas.microsoft.com/office/drawing/2014/main" id="{EC4A0D39-7905-F94F-8565-C4298C336087}"/>
              </a:ext>
            </a:extLst>
          </p:cNvPr>
          <p:cNvCxnSpPr>
            <a:cxnSpLocks/>
            <a:stCxn id="15" idx="6"/>
            <a:endCxn id="17" idx="1"/>
          </p:cNvCxnSpPr>
          <p:nvPr/>
        </p:nvCxnSpPr>
        <p:spPr>
          <a:xfrm flipV="1">
            <a:off x="4691404" y="1824967"/>
            <a:ext cx="1145265" cy="434772"/>
          </a:xfrm>
          <a:prstGeom prst="bentConnector3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Elbow Connector 74">
            <a:extLst>
              <a:ext uri="{FF2B5EF4-FFF2-40B4-BE49-F238E27FC236}">
                <a16:creationId xmlns:a16="http://schemas.microsoft.com/office/drawing/2014/main" id="{0A65D0B6-0DFD-3844-9E7E-666138C3E382}"/>
              </a:ext>
            </a:extLst>
          </p:cNvPr>
          <p:cNvCxnSpPr>
            <a:cxnSpLocks/>
            <a:stCxn id="17" idx="3"/>
            <a:endCxn id="22" idx="0"/>
          </p:cNvCxnSpPr>
          <p:nvPr/>
        </p:nvCxnSpPr>
        <p:spPr>
          <a:xfrm>
            <a:off x="6820919" y="1824967"/>
            <a:ext cx="1443597" cy="767057"/>
          </a:xfrm>
          <a:prstGeom prst="bentConnector2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Folded Corner 45">
            <a:extLst>
              <a:ext uri="{FF2B5EF4-FFF2-40B4-BE49-F238E27FC236}">
                <a16:creationId xmlns:a16="http://schemas.microsoft.com/office/drawing/2014/main" id="{E8785492-FA0A-A142-AC30-8C90B0C6155F}"/>
              </a:ext>
            </a:extLst>
          </p:cNvPr>
          <p:cNvSpPr/>
          <p:nvPr/>
        </p:nvSpPr>
        <p:spPr>
          <a:xfrm>
            <a:off x="126058" y="393448"/>
            <a:ext cx="2205558" cy="1147444"/>
          </a:xfrm>
          <a:prstGeom prst="foldedCorner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0" rtlCol="0" anchor="ctr"/>
          <a:lstStyle/>
          <a:p>
            <a:r>
              <a:rPr lang="en-US" dirty="0">
                <a:solidFill>
                  <a:srgbClr val="FFFF00"/>
                </a:solidFill>
              </a:rPr>
              <a:t>Browser displays a webpage based on the HTML received</a:t>
            </a:r>
          </a:p>
        </p:txBody>
      </p:sp>
    </p:spTree>
    <p:extLst>
      <p:ext uri="{BB962C8B-B14F-4D97-AF65-F5344CB8AC3E}">
        <p14:creationId xmlns:p14="http://schemas.microsoft.com/office/powerpoint/2010/main" val="8325895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050F10F-300D-BD43-9FD6-2E5CBC46B21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4193"/>
          <a:stretch/>
        </p:blipFill>
        <p:spPr>
          <a:xfrm>
            <a:off x="418325" y="773723"/>
            <a:ext cx="11355350" cy="6084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102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E6751F0-4090-E04A-B9A9-C4D9D15000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How an index page request is processed</a:t>
            </a:r>
            <a:br>
              <a:rPr lang="en-US" dirty="0"/>
            </a:br>
            <a:br>
              <a:rPr lang="en-US" sz="1300" dirty="0"/>
            </a:br>
            <a:r>
              <a:rPr lang="en-US" sz="3200" dirty="0">
                <a:solidFill>
                  <a:schemeClr val="tx1">
                    <a:lumMod val="75000"/>
                  </a:schemeClr>
                </a:solidFill>
              </a:rPr>
              <a:t>Dataflow view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D8AA3A0-43D5-BD46-B087-34C497E12079}"/>
              </a:ext>
            </a:extLst>
          </p:cNvPr>
          <p:cNvSpPr txBox="1"/>
          <p:nvPr/>
        </p:nvSpPr>
        <p:spPr>
          <a:xfrm>
            <a:off x="4581099" y="4975412"/>
            <a:ext cx="30298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solidFill>
                  <a:srgbClr val="FFFF00"/>
                </a:solidFill>
              </a:rPr>
              <a:t>The Long Version</a:t>
            </a:r>
          </a:p>
        </p:txBody>
      </p:sp>
    </p:spTree>
    <p:extLst>
      <p:ext uri="{BB962C8B-B14F-4D97-AF65-F5344CB8AC3E}">
        <p14:creationId xmlns:p14="http://schemas.microsoft.com/office/powerpoint/2010/main" val="1248431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7707042-04A3-704A-AFE9-00482E002D34}"/>
              </a:ext>
            </a:extLst>
          </p:cNvPr>
          <p:cNvGrpSpPr/>
          <p:nvPr/>
        </p:nvGrpSpPr>
        <p:grpSpPr>
          <a:xfrm>
            <a:off x="2208807" y="352171"/>
            <a:ext cx="1639187" cy="5076442"/>
            <a:chOff x="2180231" y="352171"/>
            <a:chExt cx="1639187" cy="5076442"/>
          </a:xfrm>
        </p:grpSpPr>
        <p:sp>
          <p:nvSpPr>
            <p:cNvPr id="8" name="Cloud 7">
              <a:extLst>
                <a:ext uri="{FF2B5EF4-FFF2-40B4-BE49-F238E27FC236}">
                  <a16:creationId xmlns:a16="http://schemas.microsoft.com/office/drawing/2014/main" id="{24A1FB98-7873-7D46-B4B6-C2F0DF0E5EB2}"/>
                </a:ext>
              </a:extLst>
            </p:cNvPr>
            <p:cNvSpPr/>
            <p:nvPr/>
          </p:nvSpPr>
          <p:spPr bwMode="auto">
            <a:xfrm rot="5400000">
              <a:off x="784770" y="2393964"/>
              <a:ext cx="4430110" cy="1639187"/>
            </a:xfrm>
            <a:prstGeom prst="cloud">
              <a:avLst/>
            </a:prstGeom>
            <a:solidFill>
              <a:schemeClr val="bg1">
                <a:lumMod val="85000"/>
                <a:lumOff val="15000"/>
              </a:schemeClr>
            </a:solidFill>
            <a:ln w="38100" cmpd="sng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3942C041-8305-0B4F-9FBB-6A1D4DE8835A}"/>
                </a:ext>
              </a:extLst>
            </p:cNvPr>
            <p:cNvSpPr txBox="1"/>
            <p:nvPr/>
          </p:nvSpPr>
          <p:spPr>
            <a:xfrm>
              <a:off x="2496103" y="352171"/>
              <a:ext cx="100059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dirty="0">
                  <a:solidFill>
                    <a:schemeClr val="bg1">
                      <a:lumMod val="50000"/>
                      <a:lumOff val="50000"/>
                    </a:schemeClr>
                  </a:solidFill>
                  <a:latin typeface="Lucida Blackletter" charset="0"/>
                  <a:ea typeface="Lucida Blackletter" charset="0"/>
                  <a:cs typeface="Lucida Blackletter" charset="0"/>
                </a:rPr>
                <a:t>Ye Olde</a:t>
              </a:r>
              <a:br>
                <a:rPr lang="en-US" altLang="en-US" dirty="0">
                  <a:solidFill>
                    <a:schemeClr val="bg1">
                      <a:lumMod val="50000"/>
                      <a:lumOff val="50000"/>
                    </a:schemeClr>
                  </a:solidFill>
                  <a:latin typeface="Lucida Blackletter" charset="0"/>
                  <a:ea typeface="Lucida Blackletter" charset="0"/>
                  <a:cs typeface="Lucida Blackletter" charset="0"/>
                </a:rPr>
              </a:br>
              <a:r>
                <a:rPr lang="en-US" altLang="en-US" dirty="0">
                  <a:solidFill>
                    <a:schemeClr val="bg1">
                      <a:lumMod val="50000"/>
                      <a:lumOff val="50000"/>
                    </a:schemeClr>
                  </a:solidFill>
                  <a:latin typeface="Lucida Blackletter" charset="0"/>
                  <a:ea typeface="Lucida Blackletter" charset="0"/>
                  <a:cs typeface="Lucida Blackletter" charset="0"/>
                </a:rPr>
                <a:t>Internet</a:t>
              </a: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3FDDEA61-8B5B-7144-AD8D-EBB2B217ABBD}"/>
              </a:ext>
            </a:extLst>
          </p:cNvPr>
          <p:cNvSpPr/>
          <p:nvPr/>
        </p:nvSpPr>
        <p:spPr bwMode="auto">
          <a:xfrm>
            <a:off x="4568512" y="1195776"/>
            <a:ext cx="7497430" cy="4064504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4C6CB6D-B996-1442-A823-68A46730BC31}"/>
              </a:ext>
            </a:extLst>
          </p:cNvPr>
          <p:cNvGrpSpPr/>
          <p:nvPr/>
        </p:nvGrpSpPr>
        <p:grpSpPr>
          <a:xfrm>
            <a:off x="3937918" y="417431"/>
            <a:ext cx="1523956" cy="1638797"/>
            <a:chOff x="5056352" y="189109"/>
            <a:chExt cx="1523956" cy="1638797"/>
          </a:xfrm>
        </p:grpSpPr>
        <p:pic>
          <p:nvPicPr>
            <p:cNvPr id="12" name="Picture 2" descr="server-white.png">
              <a:extLst>
                <a:ext uri="{FF2B5EF4-FFF2-40B4-BE49-F238E27FC236}">
                  <a16:creationId xmlns:a16="http://schemas.microsoft.com/office/drawing/2014/main" id="{3E9CA7CB-BA50-8040-9D26-BF3779C995E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67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56352" y="304305"/>
              <a:ext cx="1523956" cy="1523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TextBox 27">
              <a:extLst>
                <a:ext uri="{FF2B5EF4-FFF2-40B4-BE49-F238E27FC236}">
                  <a16:creationId xmlns:a16="http://schemas.microsoft.com/office/drawing/2014/main" id="{CBE07520-FB77-E14A-97C7-1E895E10945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74506" y="189109"/>
              <a:ext cx="127252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 dirty="0">
                  <a:solidFill>
                    <a:schemeClr val="bg1">
                      <a:lumMod val="50000"/>
                      <a:lumOff val="50000"/>
                    </a:schemeClr>
                  </a:solidFill>
                </a:rPr>
                <a:t>Web Server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EF932AE4-1309-E348-86FA-BD776C1D0A82}"/>
              </a:ext>
            </a:extLst>
          </p:cNvPr>
          <p:cNvGrpSpPr/>
          <p:nvPr/>
        </p:nvGrpSpPr>
        <p:grpSpPr>
          <a:xfrm>
            <a:off x="179347" y="1600157"/>
            <a:ext cx="1523956" cy="1433185"/>
            <a:chOff x="250787" y="1843053"/>
            <a:chExt cx="1523956" cy="1433185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219041F-56A7-4343-99B8-E288499C281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5777" t="10392" r="5719" b="9724"/>
            <a:stretch/>
          </p:blipFill>
          <p:spPr>
            <a:xfrm>
              <a:off x="346437" y="2326625"/>
              <a:ext cx="1309807" cy="949613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</p:pic>
        <p:sp>
          <p:nvSpPr>
            <p:cNvPr id="14" name="TextBox 27">
              <a:extLst>
                <a:ext uri="{FF2B5EF4-FFF2-40B4-BE49-F238E27FC236}">
                  <a16:creationId xmlns:a16="http://schemas.microsoft.com/office/drawing/2014/main" id="{03122465-1220-EE4D-B6A7-D096EE2A53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0787" y="1843053"/>
              <a:ext cx="152395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 dirty="0"/>
                <a:t>Browser</a:t>
              </a:r>
            </a:p>
          </p:txBody>
        </p:sp>
      </p:grpSp>
      <p:grpSp>
        <p:nvGrpSpPr>
          <p:cNvPr id="16" name="Group 7">
            <a:extLst>
              <a:ext uri="{FF2B5EF4-FFF2-40B4-BE49-F238E27FC236}">
                <a16:creationId xmlns:a16="http://schemas.microsoft.com/office/drawing/2014/main" id="{CB754E11-25A2-344A-AC8A-16CCEC0F1E44}"/>
              </a:ext>
            </a:extLst>
          </p:cNvPr>
          <p:cNvGrpSpPr>
            <a:grpSpLocks/>
          </p:cNvGrpSpPr>
          <p:nvPr/>
        </p:nvGrpSpPr>
        <p:grpSpPr bwMode="auto">
          <a:xfrm>
            <a:off x="5836669" y="1566204"/>
            <a:ext cx="984250" cy="517525"/>
            <a:chOff x="1031875" y="3846513"/>
            <a:chExt cx="1528762" cy="517525"/>
          </a:xfrm>
          <a:solidFill>
            <a:schemeClr val="bg1"/>
          </a:solidFill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CF9F94F-B2F6-5E4E-8456-856DC5B84695}"/>
                </a:ext>
              </a:extLst>
            </p:cNvPr>
            <p:cNvSpPr/>
            <p:nvPr/>
          </p:nvSpPr>
          <p:spPr bwMode="auto">
            <a:xfrm>
              <a:off x="1031875" y="3846513"/>
              <a:ext cx="1528762" cy="517525"/>
            </a:xfrm>
            <a:prstGeom prst="rect">
              <a:avLst/>
            </a:prstGeom>
            <a:grp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" name="TextBox 28">
              <a:extLst>
                <a:ext uri="{FF2B5EF4-FFF2-40B4-BE49-F238E27FC236}">
                  <a16:creationId xmlns:a16="http://schemas.microsoft.com/office/drawing/2014/main" id="{118745EA-3070-BA47-9455-E44D62F46BE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92921" y="3890355"/>
              <a:ext cx="825867" cy="36933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Router</a:t>
              </a:r>
            </a:p>
          </p:txBody>
        </p:sp>
      </p:grpSp>
      <p:grpSp>
        <p:nvGrpSpPr>
          <p:cNvPr id="19" name="Group 8">
            <a:extLst>
              <a:ext uri="{FF2B5EF4-FFF2-40B4-BE49-F238E27FC236}">
                <a16:creationId xmlns:a16="http://schemas.microsoft.com/office/drawing/2014/main" id="{E522020D-C86B-1B4C-A046-96753BE6637E}"/>
              </a:ext>
            </a:extLst>
          </p:cNvPr>
          <p:cNvGrpSpPr>
            <a:grpSpLocks/>
          </p:cNvGrpSpPr>
          <p:nvPr/>
        </p:nvGrpSpPr>
        <p:grpSpPr bwMode="auto">
          <a:xfrm>
            <a:off x="7500928" y="2592024"/>
            <a:ext cx="1639887" cy="627062"/>
            <a:chOff x="3402013" y="3846513"/>
            <a:chExt cx="1639887" cy="627062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AD83199-8503-6041-BAE9-1BC0A5AB84DC}"/>
                </a:ext>
              </a:extLst>
            </p:cNvPr>
            <p:cNvSpPr/>
            <p:nvPr/>
          </p:nvSpPr>
          <p:spPr bwMode="auto">
            <a:xfrm>
              <a:off x="3514725" y="3957638"/>
              <a:ext cx="1527175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8E2206F0-C57B-784E-BA76-3613ADB22D18}"/>
                </a:ext>
              </a:extLst>
            </p:cNvPr>
            <p:cNvSpPr/>
            <p:nvPr/>
          </p:nvSpPr>
          <p:spPr bwMode="auto">
            <a:xfrm>
              <a:off x="3457575" y="3902075"/>
              <a:ext cx="1527175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5EBC1272-3A7F-E747-9FFD-A2B3BDC91058}"/>
                </a:ext>
              </a:extLst>
            </p:cNvPr>
            <p:cNvSpPr/>
            <p:nvPr/>
          </p:nvSpPr>
          <p:spPr bwMode="auto">
            <a:xfrm>
              <a:off x="3402013" y="3846513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3" name="TextBox 29">
              <a:extLst>
                <a:ext uri="{FF2B5EF4-FFF2-40B4-BE49-F238E27FC236}">
                  <a16:creationId xmlns:a16="http://schemas.microsoft.com/office/drawing/2014/main" id="{8FDF9298-3F27-964C-8B9E-68DC2E571A7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21427" y="3915252"/>
              <a:ext cx="1491844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Controller</a:t>
              </a:r>
            </a:p>
          </p:txBody>
        </p:sp>
      </p:grpSp>
      <p:grpSp>
        <p:nvGrpSpPr>
          <p:cNvPr id="29" name="Group 31">
            <a:extLst>
              <a:ext uri="{FF2B5EF4-FFF2-40B4-BE49-F238E27FC236}">
                <a16:creationId xmlns:a16="http://schemas.microsoft.com/office/drawing/2014/main" id="{AFED7EEC-200E-444B-B750-C11CD4E1D6D2}"/>
              </a:ext>
            </a:extLst>
          </p:cNvPr>
          <p:cNvGrpSpPr>
            <a:grpSpLocks/>
          </p:cNvGrpSpPr>
          <p:nvPr/>
        </p:nvGrpSpPr>
        <p:grpSpPr bwMode="auto">
          <a:xfrm>
            <a:off x="10205675" y="2592024"/>
            <a:ext cx="1639888" cy="627062"/>
            <a:chOff x="3402013" y="3846513"/>
            <a:chExt cx="1639887" cy="627062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1EDCA91E-8FE9-FD4B-8649-FC62FC01039C}"/>
                </a:ext>
              </a:extLst>
            </p:cNvPr>
            <p:cNvSpPr/>
            <p:nvPr/>
          </p:nvSpPr>
          <p:spPr bwMode="auto">
            <a:xfrm>
              <a:off x="3514726" y="3957638"/>
              <a:ext cx="1527174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4629B688-51B5-1C4B-9F68-97E06E82D2EC}"/>
                </a:ext>
              </a:extLst>
            </p:cNvPr>
            <p:cNvSpPr/>
            <p:nvPr/>
          </p:nvSpPr>
          <p:spPr bwMode="auto">
            <a:xfrm>
              <a:off x="3457576" y="3902075"/>
              <a:ext cx="1527174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FE80D897-654F-9E44-8EBB-23624F066F42}"/>
                </a:ext>
              </a:extLst>
            </p:cNvPr>
            <p:cNvSpPr/>
            <p:nvPr/>
          </p:nvSpPr>
          <p:spPr bwMode="auto">
            <a:xfrm>
              <a:off x="3402013" y="3846513"/>
              <a:ext cx="1527174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3" name="TextBox 29">
              <a:extLst>
                <a:ext uri="{FF2B5EF4-FFF2-40B4-BE49-F238E27FC236}">
                  <a16:creationId xmlns:a16="http://schemas.microsoft.com/office/drawing/2014/main" id="{908B999C-A59F-B841-A5E7-B37887A1C9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3114" y="3915252"/>
              <a:ext cx="64847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View</a:t>
              </a:r>
            </a:p>
          </p:txBody>
        </p:sp>
      </p:grpSp>
      <p:grpSp>
        <p:nvGrpSpPr>
          <p:cNvPr id="34" name="Group 24">
            <a:extLst>
              <a:ext uri="{FF2B5EF4-FFF2-40B4-BE49-F238E27FC236}">
                <a16:creationId xmlns:a16="http://schemas.microsoft.com/office/drawing/2014/main" id="{CC0158E8-A043-9D44-B241-C22F59ADBB06}"/>
              </a:ext>
            </a:extLst>
          </p:cNvPr>
          <p:cNvGrpSpPr>
            <a:grpSpLocks/>
          </p:cNvGrpSpPr>
          <p:nvPr/>
        </p:nvGrpSpPr>
        <p:grpSpPr bwMode="auto">
          <a:xfrm>
            <a:off x="7503685" y="4379658"/>
            <a:ext cx="1639887" cy="627062"/>
            <a:chOff x="3402013" y="3846513"/>
            <a:chExt cx="1639887" cy="627062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3C714829-8943-1146-A85A-F4F42E5A09B3}"/>
                </a:ext>
              </a:extLst>
            </p:cNvPr>
            <p:cNvSpPr/>
            <p:nvPr/>
          </p:nvSpPr>
          <p:spPr bwMode="auto">
            <a:xfrm>
              <a:off x="3514725" y="3957638"/>
              <a:ext cx="1527175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4876310A-01DB-BD46-95F8-1E6AE2239080}"/>
                </a:ext>
              </a:extLst>
            </p:cNvPr>
            <p:cNvSpPr/>
            <p:nvPr/>
          </p:nvSpPr>
          <p:spPr bwMode="auto">
            <a:xfrm>
              <a:off x="3457575" y="3902075"/>
              <a:ext cx="1527175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E1E4B0CA-1E2C-6147-9E14-A842D492C307}"/>
                </a:ext>
              </a:extLst>
            </p:cNvPr>
            <p:cNvSpPr/>
            <p:nvPr/>
          </p:nvSpPr>
          <p:spPr bwMode="auto">
            <a:xfrm>
              <a:off x="3402013" y="3846513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8" name="TextBox 29">
              <a:extLst>
                <a:ext uri="{FF2B5EF4-FFF2-40B4-BE49-F238E27FC236}">
                  <a16:creationId xmlns:a16="http://schemas.microsoft.com/office/drawing/2014/main" id="{7819D926-FBA1-F349-A2C2-4F2F4091A9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70922" y="3915252"/>
              <a:ext cx="79285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Model</a:t>
              </a:r>
            </a:p>
          </p:txBody>
        </p:sp>
      </p:grpSp>
      <p:grpSp>
        <p:nvGrpSpPr>
          <p:cNvPr id="39" name="Group 9">
            <a:extLst>
              <a:ext uri="{FF2B5EF4-FFF2-40B4-BE49-F238E27FC236}">
                <a16:creationId xmlns:a16="http://schemas.microsoft.com/office/drawing/2014/main" id="{6D376460-B28F-5946-8BDB-DE4D93A54958}"/>
              </a:ext>
            </a:extLst>
          </p:cNvPr>
          <p:cNvGrpSpPr>
            <a:grpSpLocks/>
          </p:cNvGrpSpPr>
          <p:nvPr/>
        </p:nvGrpSpPr>
        <p:grpSpPr bwMode="auto">
          <a:xfrm>
            <a:off x="7623958" y="6089899"/>
            <a:ext cx="1223962" cy="628650"/>
            <a:chOff x="6920301" y="1979160"/>
            <a:chExt cx="1223963" cy="628650"/>
          </a:xfrm>
        </p:grpSpPr>
        <p:sp>
          <p:nvSpPr>
            <p:cNvPr id="40" name="Can 39">
              <a:extLst>
                <a:ext uri="{FF2B5EF4-FFF2-40B4-BE49-F238E27FC236}">
                  <a16:creationId xmlns:a16="http://schemas.microsoft.com/office/drawing/2014/main" id="{DBAD760A-FA83-6648-AA44-CCD6E4684A33}"/>
                </a:ext>
              </a:extLst>
            </p:cNvPr>
            <p:cNvSpPr/>
            <p:nvPr/>
          </p:nvSpPr>
          <p:spPr bwMode="auto">
            <a:xfrm>
              <a:off x="6920301" y="1979160"/>
              <a:ext cx="1223963" cy="628650"/>
            </a:xfrm>
            <a:prstGeom prst="can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1" name="TextBox 32">
              <a:extLst>
                <a:ext uri="{FF2B5EF4-FFF2-40B4-BE49-F238E27FC236}">
                  <a16:creationId xmlns:a16="http://schemas.microsoft.com/office/drawing/2014/main" id="{2E58D386-103F-A04D-B072-E3A7926025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19934" y="2180622"/>
              <a:ext cx="597412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 dirty="0"/>
                <a:t>DB</a:t>
              </a:r>
            </a:p>
          </p:txBody>
        </p:sp>
      </p:grp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150EAD36-EFE2-4143-88F1-3C88EF47CF4B}"/>
              </a:ext>
            </a:extLst>
          </p:cNvPr>
          <p:cNvCxnSpPr>
            <a:cxnSpLocks/>
            <a:stCxn id="49" idx="2"/>
          </p:cNvCxnSpPr>
          <p:nvPr/>
        </p:nvCxnSpPr>
        <p:spPr bwMode="auto">
          <a:xfrm flipH="1">
            <a:off x="1667037" y="2824602"/>
            <a:ext cx="2798709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13BBCFCD-4AB7-F44A-9702-09F6EBB02D82}"/>
              </a:ext>
            </a:extLst>
          </p:cNvPr>
          <p:cNvCxnSpPr>
            <a:cxnSpLocks/>
          </p:cNvCxnSpPr>
          <p:nvPr/>
        </p:nvCxnSpPr>
        <p:spPr bwMode="auto">
          <a:xfrm>
            <a:off x="9140815" y="2776308"/>
            <a:ext cx="1064860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2EA9139E-75C5-884E-A14F-1AF161BE5430}"/>
              </a:ext>
            </a:extLst>
          </p:cNvPr>
          <p:cNvCxnSpPr>
            <a:cxnSpLocks/>
          </p:cNvCxnSpPr>
          <p:nvPr/>
        </p:nvCxnSpPr>
        <p:spPr bwMode="auto">
          <a:xfrm flipV="1">
            <a:off x="8477479" y="3261472"/>
            <a:ext cx="0" cy="1118186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389B882D-4857-AB4D-BF4C-423E428147A5}"/>
              </a:ext>
            </a:extLst>
          </p:cNvPr>
          <p:cNvCxnSpPr>
            <a:cxnSpLocks/>
          </p:cNvCxnSpPr>
          <p:nvPr/>
        </p:nvCxnSpPr>
        <p:spPr bwMode="auto">
          <a:xfrm flipV="1">
            <a:off x="8477479" y="5044981"/>
            <a:ext cx="0" cy="1044918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1953052D-1032-D74A-9131-BB851DF6BB66}"/>
              </a:ext>
            </a:extLst>
          </p:cNvPr>
          <p:cNvCxnSpPr>
            <a:cxnSpLocks/>
          </p:cNvCxnSpPr>
          <p:nvPr/>
        </p:nvCxnSpPr>
        <p:spPr bwMode="auto">
          <a:xfrm>
            <a:off x="9140815" y="3016837"/>
            <a:ext cx="1064860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2395A387-1117-8148-A3B8-7C6C759A3897}"/>
              </a:ext>
            </a:extLst>
          </p:cNvPr>
          <p:cNvCxnSpPr>
            <a:cxnSpLocks/>
          </p:cNvCxnSpPr>
          <p:nvPr/>
        </p:nvCxnSpPr>
        <p:spPr bwMode="auto">
          <a:xfrm flipV="1">
            <a:off x="8083856" y="3261472"/>
            <a:ext cx="0" cy="1118186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A774941C-FDD9-6249-AF11-911169719E34}"/>
              </a:ext>
            </a:extLst>
          </p:cNvPr>
          <p:cNvCxnSpPr>
            <a:cxnSpLocks/>
          </p:cNvCxnSpPr>
          <p:nvPr/>
        </p:nvCxnSpPr>
        <p:spPr bwMode="auto">
          <a:xfrm flipV="1">
            <a:off x="8083856" y="5006721"/>
            <a:ext cx="0" cy="1045082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Oval 14">
            <a:extLst>
              <a:ext uri="{FF2B5EF4-FFF2-40B4-BE49-F238E27FC236}">
                <a16:creationId xmlns:a16="http://schemas.microsoft.com/office/drawing/2014/main" id="{A74E70E2-D7E2-BC44-A9D5-A1BE39461779}"/>
              </a:ext>
            </a:extLst>
          </p:cNvPr>
          <p:cNvSpPr/>
          <p:nvPr/>
        </p:nvSpPr>
        <p:spPr>
          <a:xfrm>
            <a:off x="4486279" y="2157176"/>
            <a:ext cx="205125" cy="20512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84B7E28A-EF09-574F-AE9C-1A0A082D3D5F}"/>
              </a:ext>
            </a:extLst>
          </p:cNvPr>
          <p:cNvSpPr/>
          <p:nvPr/>
        </p:nvSpPr>
        <p:spPr>
          <a:xfrm>
            <a:off x="4465746" y="2722039"/>
            <a:ext cx="205125" cy="20512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925EDEBE-ADC3-5344-9483-12CE75A043B7}"/>
              </a:ext>
            </a:extLst>
          </p:cNvPr>
          <p:cNvCxnSpPr>
            <a:cxnSpLocks/>
            <a:endCxn id="15" idx="2"/>
          </p:cNvCxnSpPr>
          <p:nvPr/>
        </p:nvCxnSpPr>
        <p:spPr bwMode="auto">
          <a:xfrm>
            <a:off x="1667037" y="2259739"/>
            <a:ext cx="2819242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C2EBAFAC-CE07-D34A-9402-04B77F6A6475}"/>
              </a:ext>
            </a:extLst>
          </p:cNvPr>
          <p:cNvCxnSpPr>
            <a:cxnSpLocks/>
            <a:stCxn id="49" idx="6"/>
            <a:endCxn id="22" idx="1"/>
          </p:cNvCxnSpPr>
          <p:nvPr/>
        </p:nvCxnSpPr>
        <p:spPr bwMode="auto">
          <a:xfrm>
            <a:off x="4670871" y="2824602"/>
            <a:ext cx="2830057" cy="26185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Elbow Connector 71">
            <a:extLst>
              <a:ext uri="{FF2B5EF4-FFF2-40B4-BE49-F238E27FC236}">
                <a16:creationId xmlns:a16="http://schemas.microsoft.com/office/drawing/2014/main" id="{EC4A0D39-7905-F94F-8565-C4298C336087}"/>
              </a:ext>
            </a:extLst>
          </p:cNvPr>
          <p:cNvCxnSpPr>
            <a:cxnSpLocks/>
            <a:stCxn id="15" idx="6"/>
            <a:endCxn id="17" idx="1"/>
          </p:cNvCxnSpPr>
          <p:nvPr/>
        </p:nvCxnSpPr>
        <p:spPr>
          <a:xfrm flipV="1">
            <a:off x="4691404" y="1824967"/>
            <a:ext cx="1145265" cy="434772"/>
          </a:xfrm>
          <a:prstGeom prst="bentConnector3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Elbow Connector 74">
            <a:extLst>
              <a:ext uri="{FF2B5EF4-FFF2-40B4-BE49-F238E27FC236}">
                <a16:creationId xmlns:a16="http://schemas.microsoft.com/office/drawing/2014/main" id="{0A65D0B6-0DFD-3844-9E7E-666138C3E382}"/>
              </a:ext>
            </a:extLst>
          </p:cNvPr>
          <p:cNvCxnSpPr>
            <a:cxnSpLocks/>
            <a:stCxn id="17" idx="3"/>
            <a:endCxn id="22" idx="0"/>
          </p:cNvCxnSpPr>
          <p:nvPr/>
        </p:nvCxnSpPr>
        <p:spPr>
          <a:xfrm>
            <a:off x="6820919" y="1824967"/>
            <a:ext cx="1443597" cy="767057"/>
          </a:xfrm>
          <a:prstGeom prst="bentConnector2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48634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01A3195-8BA6-3A43-A5B3-8FA21DDFB78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4193"/>
          <a:stretch/>
        </p:blipFill>
        <p:spPr>
          <a:xfrm>
            <a:off x="418325" y="773723"/>
            <a:ext cx="11355350" cy="608427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3E42AF4-446D-BC40-9D36-5DB3C9E829A6}"/>
              </a:ext>
            </a:extLst>
          </p:cNvPr>
          <p:cNvSpPr/>
          <p:nvPr/>
        </p:nvSpPr>
        <p:spPr>
          <a:xfrm>
            <a:off x="1040524" y="2060029"/>
            <a:ext cx="10121462" cy="4797972"/>
          </a:xfrm>
          <a:prstGeom prst="rect">
            <a:avLst/>
          </a:prstGeom>
          <a:solidFill>
            <a:schemeClr val="bg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B416130-F387-F349-98BF-E9B75A18036D}"/>
              </a:ext>
            </a:extLst>
          </p:cNvPr>
          <p:cNvSpPr/>
          <p:nvPr/>
        </p:nvSpPr>
        <p:spPr>
          <a:xfrm>
            <a:off x="2427889" y="1355834"/>
            <a:ext cx="1923393" cy="231227"/>
          </a:xfrm>
          <a:prstGeom prst="rect">
            <a:avLst/>
          </a:prstGeom>
          <a:solidFill>
            <a:srgbClr val="3636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4760E2C3-BF92-6245-B55F-1D436DEE072B}"/>
              </a:ext>
            </a:extLst>
          </p:cNvPr>
          <p:cNvCxnSpPr>
            <a:cxnSpLocks/>
          </p:cNvCxnSpPr>
          <p:nvPr/>
        </p:nvCxnSpPr>
        <p:spPr>
          <a:xfrm flipH="1">
            <a:off x="4235669" y="851338"/>
            <a:ext cx="1177159" cy="903889"/>
          </a:xfrm>
          <a:prstGeom prst="straightConnector1">
            <a:avLst/>
          </a:prstGeom>
          <a:ln w="57150">
            <a:solidFill>
              <a:srgbClr val="FFFF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olded Corner 7">
            <a:extLst>
              <a:ext uri="{FF2B5EF4-FFF2-40B4-BE49-F238E27FC236}">
                <a16:creationId xmlns:a16="http://schemas.microsoft.com/office/drawing/2014/main" id="{836AB20C-CD71-844C-9FFA-9FABA8324E49}"/>
              </a:ext>
            </a:extLst>
          </p:cNvPr>
          <p:cNvSpPr/>
          <p:nvPr/>
        </p:nvSpPr>
        <p:spPr>
          <a:xfrm>
            <a:off x="3827921" y="211798"/>
            <a:ext cx="3319113" cy="639539"/>
          </a:xfrm>
          <a:prstGeom prst="foldedCorner">
            <a:avLst/>
          </a:prstGeom>
          <a:solidFill>
            <a:srgbClr val="000000">
              <a:alpha val="74902"/>
            </a:srgb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0" rtlCol="0" anchor="ctr"/>
          <a:lstStyle/>
          <a:p>
            <a:r>
              <a:rPr lang="en-US" dirty="0">
                <a:solidFill>
                  <a:srgbClr val="FFFF00"/>
                </a:solidFill>
              </a:rPr>
              <a:t>User enters URL into location bar</a:t>
            </a:r>
          </a:p>
        </p:txBody>
      </p:sp>
    </p:spTree>
    <p:extLst>
      <p:ext uri="{BB962C8B-B14F-4D97-AF65-F5344CB8AC3E}">
        <p14:creationId xmlns:p14="http://schemas.microsoft.com/office/powerpoint/2010/main" val="21554874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7707042-04A3-704A-AFE9-00482E002D34}"/>
              </a:ext>
            </a:extLst>
          </p:cNvPr>
          <p:cNvGrpSpPr/>
          <p:nvPr/>
        </p:nvGrpSpPr>
        <p:grpSpPr>
          <a:xfrm>
            <a:off x="2208807" y="352171"/>
            <a:ext cx="1639187" cy="5076442"/>
            <a:chOff x="2180231" y="352171"/>
            <a:chExt cx="1639187" cy="5076442"/>
          </a:xfrm>
        </p:grpSpPr>
        <p:sp>
          <p:nvSpPr>
            <p:cNvPr id="8" name="Cloud 7">
              <a:extLst>
                <a:ext uri="{FF2B5EF4-FFF2-40B4-BE49-F238E27FC236}">
                  <a16:creationId xmlns:a16="http://schemas.microsoft.com/office/drawing/2014/main" id="{24A1FB98-7873-7D46-B4B6-C2F0DF0E5EB2}"/>
                </a:ext>
              </a:extLst>
            </p:cNvPr>
            <p:cNvSpPr/>
            <p:nvPr/>
          </p:nvSpPr>
          <p:spPr bwMode="auto">
            <a:xfrm rot="5400000">
              <a:off x="784770" y="2393964"/>
              <a:ext cx="4430110" cy="1639187"/>
            </a:xfrm>
            <a:prstGeom prst="cloud">
              <a:avLst/>
            </a:prstGeom>
            <a:solidFill>
              <a:schemeClr val="bg1">
                <a:lumMod val="85000"/>
                <a:lumOff val="15000"/>
              </a:schemeClr>
            </a:solidFill>
            <a:ln w="38100" cmpd="sng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3942C041-8305-0B4F-9FBB-6A1D4DE8835A}"/>
                </a:ext>
              </a:extLst>
            </p:cNvPr>
            <p:cNvSpPr txBox="1"/>
            <p:nvPr/>
          </p:nvSpPr>
          <p:spPr>
            <a:xfrm>
              <a:off x="2496103" y="352171"/>
              <a:ext cx="100059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dirty="0">
                  <a:solidFill>
                    <a:schemeClr val="bg1">
                      <a:lumMod val="50000"/>
                      <a:lumOff val="50000"/>
                    </a:schemeClr>
                  </a:solidFill>
                  <a:latin typeface="Lucida Blackletter" charset="0"/>
                  <a:ea typeface="Lucida Blackletter" charset="0"/>
                  <a:cs typeface="Lucida Blackletter" charset="0"/>
                </a:rPr>
                <a:t>Ye Olde</a:t>
              </a:r>
              <a:br>
                <a:rPr lang="en-US" altLang="en-US" dirty="0">
                  <a:solidFill>
                    <a:schemeClr val="bg1">
                      <a:lumMod val="50000"/>
                      <a:lumOff val="50000"/>
                    </a:schemeClr>
                  </a:solidFill>
                  <a:latin typeface="Lucida Blackletter" charset="0"/>
                  <a:ea typeface="Lucida Blackletter" charset="0"/>
                  <a:cs typeface="Lucida Blackletter" charset="0"/>
                </a:rPr>
              </a:br>
              <a:r>
                <a:rPr lang="en-US" altLang="en-US" dirty="0">
                  <a:solidFill>
                    <a:schemeClr val="bg1">
                      <a:lumMod val="50000"/>
                      <a:lumOff val="50000"/>
                    </a:schemeClr>
                  </a:solidFill>
                  <a:latin typeface="Lucida Blackletter" charset="0"/>
                  <a:ea typeface="Lucida Blackletter" charset="0"/>
                  <a:cs typeface="Lucida Blackletter" charset="0"/>
                </a:rPr>
                <a:t>Internet</a:t>
              </a: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3FDDEA61-8B5B-7144-AD8D-EBB2B217ABBD}"/>
              </a:ext>
            </a:extLst>
          </p:cNvPr>
          <p:cNvSpPr/>
          <p:nvPr/>
        </p:nvSpPr>
        <p:spPr bwMode="auto">
          <a:xfrm>
            <a:off x="4568512" y="1195776"/>
            <a:ext cx="7497430" cy="4064504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4C6CB6D-B996-1442-A823-68A46730BC31}"/>
              </a:ext>
            </a:extLst>
          </p:cNvPr>
          <p:cNvGrpSpPr/>
          <p:nvPr/>
        </p:nvGrpSpPr>
        <p:grpSpPr>
          <a:xfrm>
            <a:off x="3937918" y="417431"/>
            <a:ext cx="1523956" cy="1638797"/>
            <a:chOff x="5056352" y="189109"/>
            <a:chExt cx="1523956" cy="1638797"/>
          </a:xfrm>
        </p:grpSpPr>
        <p:pic>
          <p:nvPicPr>
            <p:cNvPr id="12" name="Picture 2" descr="server-white.png">
              <a:extLst>
                <a:ext uri="{FF2B5EF4-FFF2-40B4-BE49-F238E27FC236}">
                  <a16:creationId xmlns:a16="http://schemas.microsoft.com/office/drawing/2014/main" id="{3E9CA7CB-BA50-8040-9D26-BF3779C995E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67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56352" y="304305"/>
              <a:ext cx="1523956" cy="1523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TextBox 27">
              <a:extLst>
                <a:ext uri="{FF2B5EF4-FFF2-40B4-BE49-F238E27FC236}">
                  <a16:creationId xmlns:a16="http://schemas.microsoft.com/office/drawing/2014/main" id="{CBE07520-FB77-E14A-97C7-1E895E10945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74506" y="189109"/>
              <a:ext cx="127252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 dirty="0">
                  <a:solidFill>
                    <a:schemeClr val="bg1">
                      <a:lumMod val="50000"/>
                      <a:lumOff val="50000"/>
                    </a:schemeClr>
                  </a:solidFill>
                </a:rPr>
                <a:t>Web Server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EF932AE4-1309-E348-86FA-BD776C1D0A82}"/>
              </a:ext>
            </a:extLst>
          </p:cNvPr>
          <p:cNvGrpSpPr/>
          <p:nvPr/>
        </p:nvGrpSpPr>
        <p:grpSpPr>
          <a:xfrm>
            <a:off x="179347" y="1600157"/>
            <a:ext cx="1523956" cy="1433185"/>
            <a:chOff x="250787" y="1843053"/>
            <a:chExt cx="1523956" cy="1433185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219041F-56A7-4343-99B8-E288499C281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5777" t="10392" r="5719" b="9724"/>
            <a:stretch/>
          </p:blipFill>
          <p:spPr>
            <a:xfrm>
              <a:off x="346437" y="2326625"/>
              <a:ext cx="1309807" cy="949613"/>
            </a:xfrm>
            <a:prstGeom prst="rect">
              <a:avLst/>
            </a:prstGeom>
            <a:ln w="57150">
              <a:solidFill>
                <a:srgbClr val="FFFF00"/>
              </a:solidFill>
            </a:ln>
          </p:spPr>
        </p:pic>
        <p:sp>
          <p:nvSpPr>
            <p:cNvPr id="14" name="TextBox 27">
              <a:extLst>
                <a:ext uri="{FF2B5EF4-FFF2-40B4-BE49-F238E27FC236}">
                  <a16:creationId xmlns:a16="http://schemas.microsoft.com/office/drawing/2014/main" id="{03122465-1220-EE4D-B6A7-D096EE2A53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0787" y="1843053"/>
              <a:ext cx="152395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 dirty="0">
                  <a:solidFill>
                    <a:srgbClr val="FFFF00"/>
                  </a:solidFill>
                </a:rPr>
                <a:t>Browser</a:t>
              </a:r>
            </a:p>
          </p:txBody>
        </p:sp>
      </p:grpSp>
      <p:grpSp>
        <p:nvGrpSpPr>
          <p:cNvPr id="16" name="Group 7">
            <a:extLst>
              <a:ext uri="{FF2B5EF4-FFF2-40B4-BE49-F238E27FC236}">
                <a16:creationId xmlns:a16="http://schemas.microsoft.com/office/drawing/2014/main" id="{CB754E11-25A2-344A-AC8A-16CCEC0F1E44}"/>
              </a:ext>
            </a:extLst>
          </p:cNvPr>
          <p:cNvGrpSpPr>
            <a:grpSpLocks/>
          </p:cNvGrpSpPr>
          <p:nvPr/>
        </p:nvGrpSpPr>
        <p:grpSpPr bwMode="auto">
          <a:xfrm>
            <a:off x="5836669" y="1566204"/>
            <a:ext cx="984250" cy="517525"/>
            <a:chOff x="1031875" y="3846513"/>
            <a:chExt cx="1528762" cy="517525"/>
          </a:xfrm>
          <a:solidFill>
            <a:schemeClr val="bg1"/>
          </a:solidFill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CF9F94F-B2F6-5E4E-8456-856DC5B84695}"/>
                </a:ext>
              </a:extLst>
            </p:cNvPr>
            <p:cNvSpPr/>
            <p:nvPr/>
          </p:nvSpPr>
          <p:spPr bwMode="auto">
            <a:xfrm>
              <a:off x="1031875" y="3846513"/>
              <a:ext cx="1528762" cy="517525"/>
            </a:xfrm>
            <a:prstGeom prst="rect">
              <a:avLst/>
            </a:prstGeom>
            <a:grp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" name="TextBox 28">
              <a:extLst>
                <a:ext uri="{FF2B5EF4-FFF2-40B4-BE49-F238E27FC236}">
                  <a16:creationId xmlns:a16="http://schemas.microsoft.com/office/drawing/2014/main" id="{118745EA-3070-BA47-9455-E44D62F46BE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92921" y="3890355"/>
              <a:ext cx="825867" cy="36933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Router</a:t>
              </a:r>
            </a:p>
          </p:txBody>
        </p:sp>
      </p:grpSp>
      <p:grpSp>
        <p:nvGrpSpPr>
          <p:cNvPr id="19" name="Group 8">
            <a:extLst>
              <a:ext uri="{FF2B5EF4-FFF2-40B4-BE49-F238E27FC236}">
                <a16:creationId xmlns:a16="http://schemas.microsoft.com/office/drawing/2014/main" id="{E522020D-C86B-1B4C-A046-96753BE6637E}"/>
              </a:ext>
            </a:extLst>
          </p:cNvPr>
          <p:cNvGrpSpPr>
            <a:grpSpLocks/>
          </p:cNvGrpSpPr>
          <p:nvPr/>
        </p:nvGrpSpPr>
        <p:grpSpPr bwMode="auto">
          <a:xfrm>
            <a:off x="7500928" y="2592024"/>
            <a:ext cx="1639887" cy="627062"/>
            <a:chOff x="3402013" y="3846513"/>
            <a:chExt cx="1639887" cy="627062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AD83199-8503-6041-BAE9-1BC0A5AB84DC}"/>
                </a:ext>
              </a:extLst>
            </p:cNvPr>
            <p:cNvSpPr/>
            <p:nvPr/>
          </p:nvSpPr>
          <p:spPr bwMode="auto">
            <a:xfrm>
              <a:off x="3514725" y="3957638"/>
              <a:ext cx="1527175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8E2206F0-C57B-784E-BA76-3613ADB22D18}"/>
                </a:ext>
              </a:extLst>
            </p:cNvPr>
            <p:cNvSpPr/>
            <p:nvPr/>
          </p:nvSpPr>
          <p:spPr bwMode="auto">
            <a:xfrm>
              <a:off x="3457575" y="3902075"/>
              <a:ext cx="1527175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5EBC1272-3A7F-E747-9FFD-A2B3BDC91058}"/>
                </a:ext>
              </a:extLst>
            </p:cNvPr>
            <p:cNvSpPr/>
            <p:nvPr/>
          </p:nvSpPr>
          <p:spPr bwMode="auto">
            <a:xfrm>
              <a:off x="3402013" y="3846513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3" name="TextBox 29">
              <a:extLst>
                <a:ext uri="{FF2B5EF4-FFF2-40B4-BE49-F238E27FC236}">
                  <a16:creationId xmlns:a16="http://schemas.microsoft.com/office/drawing/2014/main" id="{8FDF9298-3F27-964C-8B9E-68DC2E571A7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21427" y="3915252"/>
              <a:ext cx="1491844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Controller</a:t>
              </a:r>
            </a:p>
          </p:txBody>
        </p:sp>
      </p:grpSp>
      <p:grpSp>
        <p:nvGrpSpPr>
          <p:cNvPr id="29" name="Group 31">
            <a:extLst>
              <a:ext uri="{FF2B5EF4-FFF2-40B4-BE49-F238E27FC236}">
                <a16:creationId xmlns:a16="http://schemas.microsoft.com/office/drawing/2014/main" id="{AFED7EEC-200E-444B-B750-C11CD4E1D6D2}"/>
              </a:ext>
            </a:extLst>
          </p:cNvPr>
          <p:cNvGrpSpPr>
            <a:grpSpLocks/>
          </p:cNvGrpSpPr>
          <p:nvPr/>
        </p:nvGrpSpPr>
        <p:grpSpPr bwMode="auto">
          <a:xfrm>
            <a:off x="10205675" y="2592024"/>
            <a:ext cx="1639888" cy="627062"/>
            <a:chOff x="3402013" y="3846513"/>
            <a:chExt cx="1639887" cy="627062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1EDCA91E-8FE9-FD4B-8649-FC62FC01039C}"/>
                </a:ext>
              </a:extLst>
            </p:cNvPr>
            <p:cNvSpPr/>
            <p:nvPr/>
          </p:nvSpPr>
          <p:spPr bwMode="auto">
            <a:xfrm>
              <a:off x="3514726" y="3957638"/>
              <a:ext cx="1527174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4629B688-51B5-1C4B-9F68-97E06E82D2EC}"/>
                </a:ext>
              </a:extLst>
            </p:cNvPr>
            <p:cNvSpPr/>
            <p:nvPr/>
          </p:nvSpPr>
          <p:spPr bwMode="auto">
            <a:xfrm>
              <a:off x="3457576" y="3902075"/>
              <a:ext cx="1527174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FE80D897-654F-9E44-8EBB-23624F066F42}"/>
                </a:ext>
              </a:extLst>
            </p:cNvPr>
            <p:cNvSpPr/>
            <p:nvPr/>
          </p:nvSpPr>
          <p:spPr bwMode="auto">
            <a:xfrm>
              <a:off x="3402013" y="3846513"/>
              <a:ext cx="1527174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3" name="TextBox 29">
              <a:extLst>
                <a:ext uri="{FF2B5EF4-FFF2-40B4-BE49-F238E27FC236}">
                  <a16:creationId xmlns:a16="http://schemas.microsoft.com/office/drawing/2014/main" id="{908B999C-A59F-B841-A5E7-B37887A1C9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3114" y="3915252"/>
              <a:ext cx="64847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View</a:t>
              </a:r>
            </a:p>
          </p:txBody>
        </p:sp>
      </p:grpSp>
      <p:grpSp>
        <p:nvGrpSpPr>
          <p:cNvPr id="34" name="Group 24">
            <a:extLst>
              <a:ext uri="{FF2B5EF4-FFF2-40B4-BE49-F238E27FC236}">
                <a16:creationId xmlns:a16="http://schemas.microsoft.com/office/drawing/2014/main" id="{CC0158E8-A043-9D44-B241-C22F59ADBB06}"/>
              </a:ext>
            </a:extLst>
          </p:cNvPr>
          <p:cNvGrpSpPr>
            <a:grpSpLocks/>
          </p:cNvGrpSpPr>
          <p:nvPr/>
        </p:nvGrpSpPr>
        <p:grpSpPr bwMode="auto">
          <a:xfrm>
            <a:off x="7503685" y="4379658"/>
            <a:ext cx="1639887" cy="627062"/>
            <a:chOff x="3402013" y="3846513"/>
            <a:chExt cx="1639887" cy="627062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3C714829-8943-1146-A85A-F4F42E5A09B3}"/>
                </a:ext>
              </a:extLst>
            </p:cNvPr>
            <p:cNvSpPr/>
            <p:nvPr/>
          </p:nvSpPr>
          <p:spPr bwMode="auto">
            <a:xfrm>
              <a:off x="3514725" y="3957638"/>
              <a:ext cx="1527175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4876310A-01DB-BD46-95F8-1E6AE2239080}"/>
                </a:ext>
              </a:extLst>
            </p:cNvPr>
            <p:cNvSpPr/>
            <p:nvPr/>
          </p:nvSpPr>
          <p:spPr bwMode="auto">
            <a:xfrm>
              <a:off x="3457575" y="3902075"/>
              <a:ext cx="1527175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E1E4B0CA-1E2C-6147-9E14-A842D492C307}"/>
                </a:ext>
              </a:extLst>
            </p:cNvPr>
            <p:cNvSpPr/>
            <p:nvPr/>
          </p:nvSpPr>
          <p:spPr bwMode="auto">
            <a:xfrm>
              <a:off x="3402013" y="3846513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8" name="TextBox 29">
              <a:extLst>
                <a:ext uri="{FF2B5EF4-FFF2-40B4-BE49-F238E27FC236}">
                  <a16:creationId xmlns:a16="http://schemas.microsoft.com/office/drawing/2014/main" id="{7819D926-FBA1-F349-A2C2-4F2F4091A9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70922" y="3915252"/>
              <a:ext cx="79285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Model</a:t>
              </a:r>
            </a:p>
          </p:txBody>
        </p:sp>
      </p:grpSp>
      <p:grpSp>
        <p:nvGrpSpPr>
          <p:cNvPr id="39" name="Group 9">
            <a:extLst>
              <a:ext uri="{FF2B5EF4-FFF2-40B4-BE49-F238E27FC236}">
                <a16:creationId xmlns:a16="http://schemas.microsoft.com/office/drawing/2014/main" id="{6D376460-B28F-5946-8BDB-DE4D93A54958}"/>
              </a:ext>
            </a:extLst>
          </p:cNvPr>
          <p:cNvGrpSpPr>
            <a:grpSpLocks/>
          </p:cNvGrpSpPr>
          <p:nvPr/>
        </p:nvGrpSpPr>
        <p:grpSpPr bwMode="auto">
          <a:xfrm>
            <a:off x="7623958" y="6089899"/>
            <a:ext cx="1223962" cy="628650"/>
            <a:chOff x="6920301" y="1979160"/>
            <a:chExt cx="1223963" cy="628650"/>
          </a:xfrm>
        </p:grpSpPr>
        <p:sp>
          <p:nvSpPr>
            <p:cNvPr id="40" name="Can 39">
              <a:extLst>
                <a:ext uri="{FF2B5EF4-FFF2-40B4-BE49-F238E27FC236}">
                  <a16:creationId xmlns:a16="http://schemas.microsoft.com/office/drawing/2014/main" id="{DBAD760A-FA83-6648-AA44-CCD6E4684A33}"/>
                </a:ext>
              </a:extLst>
            </p:cNvPr>
            <p:cNvSpPr/>
            <p:nvPr/>
          </p:nvSpPr>
          <p:spPr bwMode="auto">
            <a:xfrm>
              <a:off x="6920301" y="1979160"/>
              <a:ext cx="1223963" cy="628650"/>
            </a:xfrm>
            <a:prstGeom prst="can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1" name="TextBox 32">
              <a:extLst>
                <a:ext uri="{FF2B5EF4-FFF2-40B4-BE49-F238E27FC236}">
                  <a16:creationId xmlns:a16="http://schemas.microsoft.com/office/drawing/2014/main" id="{2E58D386-103F-A04D-B072-E3A7926025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19934" y="2180622"/>
              <a:ext cx="597412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 dirty="0"/>
                <a:t>DB</a:t>
              </a:r>
            </a:p>
          </p:txBody>
        </p:sp>
      </p:grp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150EAD36-EFE2-4143-88F1-3C88EF47CF4B}"/>
              </a:ext>
            </a:extLst>
          </p:cNvPr>
          <p:cNvCxnSpPr>
            <a:cxnSpLocks/>
            <a:stCxn id="49" idx="2"/>
          </p:cNvCxnSpPr>
          <p:nvPr/>
        </p:nvCxnSpPr>
        <p:spPr bwMode="auto">
          <a:xfrm flipH="1">
            <a:off x="1667037" y="2824602"/>
            <a:ext cx="2798709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13BBCFCD-4AB7-F44A-9702-09F6EBB02D82}"/>
              </a:ext>
            </a:extLst>
          </p:cNvPr>
          <p:cNvCxnSpPr>
            <a:cxnSpLocks/>
          </p:cNvCxnSpPr>
          <p:nvPr/>
        </p:nvCxnSpPr>
        <p:spPr bwMode="auto">
          <a:xfrm>
            <a:off x="9140815" y="2776308"/>
            <a:ext cx="1064860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2EA9139E-75C5-884E-A14F-1AF161BE5430}"/>
              </a:ext>
            </a:extLst>
          </p:cNvPr>
          <p:cNvCxnSpPr>
            <a:cxnSpLocks/>
          </p:cNvCxnSpPr>
          <p:nvPr/>
        </p:nvCxnSpPr>
        <p:spPr bwMode="auto">
          <a:xfrm flipV="1">
            <a:off x="8477479" y="3261472"/>
            <a:ext cx="0" cy="1118186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389B882D-4857-AB4D-BF4C-423E428147A5}"/>
              </a:ext>
            </a:extLst>
          </p:cNvPr>
          <p:cNvCxnSpPr>
            <a:cxnSpLocks/>
          </p:cNvCxnSpPr>
          <p:nvPr/>
        </p:nvCxnSpPr>
        <p:spPr bwMode="auto">
          <a:xfrm flipV="1">
            <a:off x="8477479" y="5044981"/>
            <a:ext cx="0" cy="1044918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1953052D-1032-D74A-9131-BB851DF6BB66}"/>
              </a:ext>
            </a:extLst>
          </p:cNvPr>
          <p:cNvCxnSpPr>
            <a:cxnSpLocks/>
          </p:cNvCxnSpPr>
          <p:nvPr/>
        </p:nvCxnSpPr>
        <p:spPr bwMode="auto">
          <a:xfrm>
            <a:off x="9140815" y="3016837"/>
            <a:ext cx="1064860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2395A387-1117-8148-A3B8-7C6C759A3897}"/>
              </a:ext>
            </a:extLst>
          </p:cNvPr>
          <p:cNvCxnSpPr>
            <a:cxnSpLocks/>
          </p:cNvCxnSpPr>
          <p:nvPr/>
        </p:nvCxnSpPr>
        <p:spPr bwMode="auto">
          <a:xfrm flipV="1">
            <a:off x="8083856" y="3261472"/>
            <a:ext cx="0" cy="1118186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A774941C-FDD9-6249-AF11-911169719E34}"/>
              </a:ext>
            </a:extLst>
          </p:cNvPr>
          <p:cNvCxnSpPr>
            <a:cxnSpLocks/>
          </p:cNvCxnSpPr>
          <p:nvPr/>
        </p:nvCxnSpPr>
        <p:spPr bwMode="auto">
          <a:xfrm flipV="1">
            <a:off x="8083856" y="5006721"/>
            <a:ext cx="0" cy="1045082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Oval 14">
            <a:extLst>
              <a:ext uri="{FF2B5EF4-FFF2-40B4-BE49-F238E27FC236}">
                <a16:creationId xmlns:a16="http://schemas.microsoft.com/office/drawing/2014/main" id="{A74E70E2-D7E2-BC44-A9D5-A1BE39461779}"/>
              </a:ext>
            </a:extLst>
          </p:cNvPr>
          <p:cNvSpPr/>
          <p:nvPr/>
        </p:nvSpPr>
        <p:spPr>
          <a:xfrm>
            <a:off x="4486279" y="2157176"/>
            <a:ext cx="205125" cy="205125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84B7E28A-EF09-574F-AE9C-1A0A082D3D5F}"/>
              </a:ext>
            </a:extLst>
          </p:cNvPr>
          <p:cNvSpPr/>
          <p:nvPr/>
        </p:nvSpPr>
        <p:spPr>
          <a:xfrm>
            <a:off x="4465746" y="2722039"/>
            <a:ext cx="205125" cy="20512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925EDEBE-ADC3-5344-9483-12CE75A043B7}"/>
              </a:ext>
            </a:extLst>
          </p:cNvPr>
          <p:cNvCxnSpPr>
            <a:cxnSpLocks/>
            <a:endCxn id="15" idx="2"/>
          </p:cNvCxnSpPr>
          <p:nvPr/>
        </p:nvCxnSpPr>
        <p:spPr bwMode="auto">
          <a:xfrm>
            <a:off x="1667037" y="2259739"/>
            <a:ext cx="2819242" cy="0"/>
          </a:xfrm>
          <a:prstGeom prst="straightConnector1">
            <a:avLst/>
          </a:prstGeom>
          <a:ln w="38100" cmpd="sng">
            <a:solidFill>
              <a:srgbClr val="FFFF00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C2EBAFAC-CE07-D34A-9402-04B77F6A6475}"/>
              </a:ext>
            </a:extLst>
          </p:cNvPr>
          <p:cNvCxnSpPr>
            <a:cxnSpLocks/>
            <a:stCxn id="49" idx="6"/>
            <a:endCxn id="22" idx="1"/>
          </p:cNvCxnSpPr>
          <p:nvPr/>
        </p:nvCxnSpPr>
        <p:spPr bwMode="auto">
          <a:xfrm>
            <a:off x="4670871" y="2824602"/>
            <a:ext cx="2830057" cy="26185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Elbow Connector 71">
            <a:extLst>
              <a:ext uri="{FF2B5EF4-FFF2-40B4-BE49-F238E27FC236}">
                <a16:creationId xmlns:a16="http://schemas.microsoft.com/office/drawing/2014/main" id="{EC4A0D39-7905-F94F-8565-C4298C336087}"/>
              </a:ext>
            </a:extLst>
          </p:cNvPr>
          <p:cNvCxnSpPr>
            <a:cxnSpLocks/>
            <a:stCxn id="15" idx="6"/>
            <a:endCxn id="17" idx="1"/>
          </p:cNvCxnSpPr>
          <p:nvPr/>
        </p:nvCxnSpPr>
        <p:spPr>
          <a:xfrm flipV="1">
            <a:off x="4691404" y="1824967"/>
            <a:ext cx="1145265" cy="434772"/>
          </a:xfrm>
          <a:prstGeom prst="bentConnector3">
            <a:avLst/>
          </a:prstGeom>
          <a:ln w="38100">
            <a:solidFill>
              <a:srgbClr val="FFFF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Elbow Connector 74">
            <a:extLst>
              <a:ext uri="{FF2B5EF4-FFF2-40B4-BE49-F238E27FC236}">
                <a16:creationId xmlns:a16="http://schemas.microsoft.com/office/drawing/2014/main" id="{0A65D0B6-0DFD-3844-9E7E-666138C3E382}"/>
              </a:ext>
            </a:extLst>
          </p:cNvPr>
          <p:cNvCxnSpPr>
            <a:cxnSpLocks/>
            <a:stCxn id="17" idx="3"/>
            <a:endCxn id="22" idx="0"/>
          </p:cNvCxnSpPr>
          <p:nvPr/>
        </p:nvCxnSpPr>
        <p:spPr>
          <a:xfrm>
            <a:off x="6820919" y="1824967"/>
            <a:ext cx="1443597" cy="767057"/>
          </a:xfrm>
          <a:prstGeom prst="bentConnector2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Folded Corner 45">
            <a:extLst>
              <a:ext uri="{FF2B5EF4-FFF2-40B4-BE49-F238E27FC236}">
                <a16:creationId xmlns:a16="http://schemas.microsoft.com/office/drawing/2014/main" id="{EE9442FC-9541-C145-AC06-63B17EF11F42}"/>
              </a:ext>
            </a:extLst>
          </p:cNvPr>
          <p:cNvSpPr/>
          <p:nvPr/>
        </p:nvSpPr>
        <p:spPr>
          <a:xfrm>
            <a:off x="96749" y="745044"/>
            <a:ext cx="2053135" cy="775456"/>
          </a:xfrm>
          <a:prstGeom prst="foldedCorner">
            <a:avLst/>
          </a:prstGeom>
          <a:solidFill>
            <a:srgbClr val="000000">
              <a:alpha val="74902"/>
            </a:srgb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0" rtlCol="0" anchor="ctr"/>
          <a:lstStyle/>
          <a:p>
            <a:r>
              <a:rPr lang="en-US" dirty="0">
                <a:solidFill>
                  <a:srgbClr val="FFFF00"/>
                </a:solidFill>
              </a:rPr>
              <a:t>Browser sends HTTP GET request</a:t>
            </a:r>
          </a:p>
        </p:txBody>
      </p:sp>
    </p:spTree>
    <p:extLst>
      <p:ext uri="{BB962C8B-B14F-4D97-AF65-F5344CB8AC3E}">
        <p14:creationId xmlns:p14="http://schemas.microsoft.com/office/powerpoint/2010/main" val="19228736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E6751F0-4090-E04A-B9A9-C4D9D15000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How an index page request is processed</a:t>
            </a:r>
            <a:br>
              <a:rPr lang="en-US" dirty="0"/>
            </a:br>
            <a:br>
              <a:rPr lang="en-US" sz="1300" dirty="0"/>
            </a:br>
            <a:r>
              <a:rPr lang="en-US" sz="3200" dirty="0">
                <a:solidFill>
                  <a:schemeClr val="tx1">
                    <a:lumMod val="75000"/>
                  </a:schemeClr>
                </a:solidFill>
              </a:rPr>
              <a:t>Dataflow view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D8AA3A0-43D5-BD46-B087-34C497E12079}"/>
              </a:ext>
            </a:extLst>
          </p:cNvPr>
          <p:cNvSpPr txBox="1"/>
          <p:nvPr/>
        </p:nvSpPr>
        <p:spPr>
          <a:xfrm>
            <a:off x="4508161" y="4975412"/>
            <a:ext cx="31756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solidFill>
                  <a:srgbClr val="FFFF00"/>
                </a:solidFill>
              </a:rPr>
              <a:t>The Quick Version</a:t>
            </a:r>
          </a:p>
        </p:txBody>
      </p:sp>
    </p:spTree>
    <p:extLst>
      <p:ext uri="{BB962C8B-B14F-4D97-AF65-F5344CB8AC3E}">
        <p14:creationId xmlns:p14="http://schemas.microsoft.com/office/powerpoint/2010/main" val="858313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7707042-04A3-704A-AFE9-00482E002D34}"/>
              </a:ext>
            </a:extLst>
          </p:cNvPr>
          <p:cNvGrpSpPr/>
          <p:nvPr/>
        </p:nvGrpSpPr>
        <p:grpSpPr>
          <a:xfrm>
            <a:off x="2208807" y="352171"/>
            <a:ext cx="1639187" cy="5076442"/>
            <a:chOff x="2180231" y="352171"/>
            <a:chExt cx="1639187" cy="5076442"/>
          </a:xfrm>
        </p:grpSpPr>
        <p:sp>
          <p:nvSpPr>
            <p:cNvPr id="8" name="Cloud 7">
              <a:extLst>
                <a:ext uri="{FF2B5EF4-FFF2-40B4-BE49-F238E27FC236}">
                  <a16:creationId xmlns:a16="http://schemas.microsoft.com/office/drawing/2014/main" id="{24A1FB98-7873-7D46-B4B6-C2F0DF0E5EB2}"/>
                </a:ext>
              </a:extLst>
            </p:cNvPr>
            <p:cNvSpPr/>
            <p:nvPr/>
          </p:nvSpPr>
          <p:spPr bwMode="auto">
            <a:xfrm rot="5400000">
              <a:off x="784770" y="2393964"/>
              <a:ext cx="4430110" cy="1639187"/>
            </a:xfrm>
            <a:prstGeom prst="cloud">
              <a:avLst/>
            </a:prstGeom>
            <a:solidFill>
              <a:schemeClr val="bg1">
                <a:lumMod val="85000"/>
                <a:lumOff val="15000"/>
              </a:schemeClr>
            </a:solidFill>
            <a:ln w="38100" cmpd="sng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3942C041-8305-0B4F-9FBB-6A1D4DE8835A}"/>
                </a:ext>
              </a:extLst>
            </p:cNvPr>
            <p:cNvSpPr txBox="1"/>
            <p:nvPr/>
          </p:nvSpPr>
          <p:spPr>
            <a:xfrm>
              <a:off x="2496103" y="352171"/>
              <a:ext cx="100059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dirty="0">
                  <a:solidFill>
                    <a:schemeClr val="bg1">
                      <a:lumMod val="50000"/>
                      <a:lumOff val="50000"/>
                    </a:schemeClr>
                  </a:solidFill>
                  <a:latin typeface="Lucida Blackletter" charset="0"/>
                  <a:ea typeface="Lucida Blackletter" charset="0"/>
                  <a:cs typeface="Lucida Blackletter" charset="0"/>
                </a:rPr>
                <a:t>Ye Olde</a:t>
              </a:r>
              <a:br>
                <a:rPr lang="en-US" altLang="en-US" dirty="0">
                  <a:solidFill>
                    <a:schemeClr val="bg1">
                      <a:lumMod val="50000"/>
                      <a:lumOff val="50000"/>
                    </a:schemeClr>
                  </a:solidFill>
                  <a:latin typeface="Lucida Blackletter" charset="0"/>
                  <a:ea typeface="Lucida Blackletter" charset="0"/>
                  <a:cs typeface="Lucida Blackletter" charset="0"/>
                </a:rPr>
              </a:br>
              <a:r>
                <a:rPr lang="en-US" altLang="en-US" dirty="0">
                  <a:solidFill>
                    <a:schemeClr val="bg1">
                      <a:lumMod val="50000"/>
                      <a:lumOff val="50000"/>
                    </a:schemeClr>
                  </a:solidFill>
                  <a:latin typeface="Lucida Blackletter" charset="0"/>
                  <a:ea typeface="Lucida Blackletter" charset="0"/>
                  <a:cs typeface="Lucida Blackletter" charset="0"/>
                </a:rPr>
                <a:t>Internet</a:t>
              </a: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3FDDEA61-8B5B-7144-AD8D-EBB2B217ABBD}"/>
              </a:ext>
            </a:extLst>
          </p:cNvPr>
          <p:cNvSpPr/>
          <p:nvPr/>
        </p:nvSpPr>
        <p:spPr bwMode="auto">
          <a:xfrm>
            <a:off x="4568512" y="1195776"/>
            <a:ext cx="7497430" cy="4064504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4C6CB6D-B996-1442-A823-68A46730BC31}"/>
              </a:ext>
            </a:extLst>
          </p:cNvPr>
          <p:cNvGrpSpPr/>
          <p:nvPr/>
        </p:nvGrpSpPr>
        <p:grpSpPr>
          <a:xfrm>
            <a:off x="3937918" y="417431"/>
            <a:ext cx="1523956" cy="1638797"/>
            <a:chOff x="5056352" y="189109"/>
            <a:chExt cx="1523956" cy="1638797"/>
          </a:xfrm>
        </p:grpSpPr>
        <p:pic>
          <p:nvPicPr>
            <p:cNvPr id="12" name="Picture 2" descr="server-white.png">
              <a:extLst>
                <a:ext uri="{FF2B5EF4-FFF2-40B4-BE49-F238E27FC236}">
                  <a16:creationId xmlns:a16="http://schemas.microsoft.com/office/drawing/2014/main" id="{3E9CA7CB-BA50-8040-9D26-BF3779C995E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67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56352" y="304305"/>
              <a:ext cx="1523956" cy="1523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TextBox 27">
              <a:extLst>
                <a:ext uri="{FF2B5EF4-FFF2-40B4-BE49-F238E27FC236}">
                  <a16:creationId xmlns:a16="http://schemas.microsoft.com/office/drawing/2014/main" id="{CBE07520-FB77-E14A-97C7-1E895E10945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74506" y="189109"/>
              <a:ext cx="127252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 dirty="0">
                  <a:solidFill>
                    <a:schemeClr val="bg1">
                      <a:lumMod val="50000"/>
                      <a:lumOff val="50000"/>
                    </a:schemeClr>
                  </a:solidFill>
                </a:rPr>
                <a:t>Web Server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EF932AE4-1309-E348-86FA-BD776C1D0A82}"/>
              </a:ext>
            </a:extLst>
          </p:cNvPr>
          <p:cNvGrpSpPr/>
          <p:nvPr/>
        </p:nvGrpSpPr>
        <p:grpSpPr>
          <a:xfrm>
            <a:off x="179347" y="1600157"/>
            <a:ext cx="1523956" cy="1433185"/>
            <a:chOff x="250787" y="1843053"/>
            <a:chExt cx="1523956" cy="1433185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219041F-56A7-4343-99B8-E288499C281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5777" t="10392" r="5719" b="9724"/>
            <a:stretch/>
          </p:blipFill>
          <p:spPr>
            <a:xfrm>
              <a:off x="346437" y="2326625"/>
              <a:ext cx="1309807" cy="949613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</p:pic>
        <p:sp>
          <p:nvSpPr>
            <p:cNvPr id="14" name="TextBox 27">
              <a:extLst>
                <a:ext uri="{FF2B5EF4-FFF2-40B4-BE49-F238E27FC236}">
                  <a16:creationId xmlns:a16="http://schemas.microsoft.com/office/drawing/2014/main" id="{03122465-1220-EE4D-B6A7-D096EE2A53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0787" y="1843053"/>
              <a:ext cx="152395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 dirty="0"/>
                <a:t>Browser</a:t>
              </a:r>
            </a:p>
          </p:txBody>
        </p:sp>
      </p:grpSp>
      <p:grpSp>
        <p:nvGrpSpPr>
          <p:cNvPr id="16" name="Group 7">
            <a:extLst>
              <a:ext uri="{FF2B5EF4-FFF2-40B4-BE49-F238E27FC236}">
                <a16:creationId xmlns:a16="http://schemas.microsoft.com/office/drawing/2014/main" id="{CB754E11-25A2-344A-AC8A-16CCEC0F1E44}"/>
              </a:ext>
            </a:extLst>
          </p:cNvPr>
          <p:cNvGrpSpPr>
            <a:grpSpLocks/>
          </p:cNvGrpSpPr>
          <p:nvPr/>
        </p:nvGrpSpPr>
        <p:grpSpPr bwMode="auto">
          <a:xfrm>
            <a:off x="5836669" y="1566204"/>
            <a:ext cx="984250" cy="517525"/>
            <a:chOff x="1031875" y="3846513"/>
            <a:chExt cx="1528762" cy="517525"/>
          </a:xfrm>
          <a:solidFill>
            <a:schemeClr val="bg1"/>
          </a:solidFill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CF9F94F-B2F6-5E4E-8456-856DC5B84695}"/>
                </a:ext>
              </a:extLst>
            </p:cNvPr>
            <p:cNvSpPr/>
            <p:nvPr/>
          </p:nvSpPr>
          <p:spPr bwMode="auto">
            <a:xfrm>
              <a:off x="1031875" y="3846513"/>
              <a:ext cx="1528762" cy="517525"/>
            </a:xfrm>
            <a:prstGeom prst="rect">
              <a:avLst/>
            </a:prstGeom>
            <a:grpFill/>
            <a:ln w="38100" cmpd="sng">
              <a:solidFill>
                <a:srgbClr val="FFFF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18" name="TextBox 28">
              <a:extLst>
                <a:ext uri="{FF2B5EF4-FFF2-40B4-BE49-F238E27FC236}">
                  <a16:creationId xmlns:a16="http://schemas.microsoft.com/office/drawing/2014/main" id="{118745EA-3070-BA47-9455-E44D62F46BE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70103" y="3890355"/>
              <a:ext cx="1271504" cy="369332"/>
            </a:xfrm>
            <a:prstGeom prst="rect">
              <a:avLst/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>
                  <a:solidFill>
                    <a:srgbClr val="FFFF00"/>
                  </a:solidFill>
                </a:rPr>
                <a:t>Router</a:t>
              </a:r>
            </a:p>
          </p:txBody>
        </p:sp>
      </p:grpSp>
      <p:grpSp>
        <p:nvGrpSpPr>
          <p:cNvPr id="19" name="Group 8">
            <a:extLst>
              <a:ext uri="{FF2B5EF4-FFF2-40B4-BE49-F238E27FC236}">
                <a16:creationId xmlns:a16="http://schemas.microsoft.com/office/drawing/2014/main" id="{E522020D-C86B-1B4C-A046-96753BE6637E}"/>
              </a:ext>
            </a:extLst>
          </p:cNvPr>
          <p:cNvGrpSpPr>
            <a:grpSpLocks/>
          </p:cNvGrpSpPr>
          <p:nvPr/>
        </p:nvGrpSpPr>
        <p:grpSpPr bwMode="auto">
          <a:xfrm>
            <a:off x="7500928" y="2592024"/>
            <a:ext cx="1639887" cy="627062"/>
            <a:chOff x="3402013" y="3846513"/>
            <a:chExt cx="1639887" cy="627062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AD83199-8503-6041-BAE9-1BC0A5AB84DC}"/>
                </a:ext>
              </a:extLst>
            </p:cNvPr>
            <p:cNvSpPr/>
            <p:nvPr/>
          </p:nvSpPr>
          <p:spPr bwMode="auto">
            <a:xfrm>
              <a:off x="3514725" y="3957638"/>
              <a:ext cx="1527175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8E2206F0-C57B-784E-BA76-3613ADB22D18}"/>
                </a:ext>
              </a:extLst>
            </p:cNvPr>
            <p:cNvSpPr/>
            <p:nvPr/>
          </p:nvSpPr>
          <p:spPr bwMode="auto">
            <a:xfrm>
              <a:off x="3457575" y="3902075"/>
              <a:ext cx="1527175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5EBC1272-3A7F-E747-9FFD-A2B3BDC91058}"/>
                </a:ext>
              </a:extLst>
            </p:cNvPr>
            <p:cNvSpPr/>
            <p:nvPr/>
          </p:nvSpPr>
          <p:spPr bwMode="auto">
            <a:xfrm>
              <a:off x="3402013" y="3846513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3" name="TextBox 29">
              <a:extLst>
                <a:ext uri="{FF2B5EF4-FFF2-40B4-BE49-F238E27FC236}">
                  <a16:creationId xmlns:a16="http://schemas.microsoft.com/office/drawing/2014/main" id="{8FDF9298-3F27-964C-8B9E-68DC2E571A7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21427" y="3915252"/>
              <a:ext cx="1491844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Controller</a:t>
              </a:r>
            </a:p>
          </p:txBody>
        </p:sp>
      </p:grpSp>
      <p:grpSp>
        <p:nvGrpSpPr>
          <p:cNvPr id="29" name="Group 31">
            <a:extLst>
              <a:ext uri="{FF2B5EF4-FFF2-40B4-BE49-F238E27FC236}">
                <a16:creationId xmlns:a16="http://schemas.microsoft.com/office/drawing/2014/main" id="{AFED7EEC-200E-444B-B750-C11CD4E1D6D2}"/>
              </a:ext>
            </a:extLst>
          </p:cNvPr>
          <p:cNvGrpSpPr>
            <a:grpSpLocks/>
          </p:cNvGrpSpPr>
          <p:nvPr/>
        </p:nvGrpSpPr>
        <p:grpSpPr bwMode="auto">
          <a:xfrm>
            <a:off x="10205675" y="2592024"/>
            <a:ext cx="1639888" cy="627062"/>
            <a:chOff x="3402013" y="3846513"/>
            <a:chExt cx="1639887" cy="627062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1EDCA91E-8FE9-FD4B-8649-FC62FC01039C}"/>
                </a:ext>
              </a:extLst>
            </p:cNvPr>
            <p:cNvSpPr/>
            <p:nvPr/>
          </p:nvSpPr>
          <p:spPr bwMode="auto">
            <a:xfrm>
              <a:off x="3514726" y="3957638"/>
              <a:ext cx="1527174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4629B688-51B5-1C4B-9F68-97E06E82D2EC}"/>
                </a:ext>
              </a:extLst>
            </p:cNvPr>
            <p:cNvSpPr/>
            <p:nvPr/>
          </p:nvSpPr>
          <p:spPr bwMode="auto">
            <a:xfrm>
              <a:off x="3457576" y="3902075"/>
              <a:ext cx="1527174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FE80D897-654F-9E44-8EBB-23624F066F42}"/>
                </a:ext>
              </a:extLst>
            </p:cNvPr>
            <p:cNvSpPr/>
            <p:nvPr/>
          </p:nvSpPr>
          <p:spPr bwMode="auto">
            <a:xfrm>
              <a:off x="3402013" y="3846513"/>
              <a:ext cx="1527174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3" name="TextBox 29">
              <a:extLst>
                <a:ext uri="{FF2B5EF4-FFF2-40B4-BE49-F238E27FC236}">
                  <a16:creationId xmlns:a16="http://schemas.microsoft.com/office/drawing/2014/main" id="{908B999C-A59F-B841-A5E7-B37887A1C9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3114" y="3915252"/>
              <a:ext cx="64847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View</a:t>
              </a:r>
            </a:p>
          </p:txBody>
        </p:sp>
      </p:grpSp>
      <p:grpSp>
        <p:nvGrpSpPr>
          <p:cNvPr id="34" name="Group 24">
            <a:extLst>
              <a:ext uri="{FF2B5EF4-FFF2-40B4-BE49-F238E27FC236}">
                <a16:creationId xmlns:a16="http://schemas.microsoft.com/office/drawing/2014/main" id="{CC0158E8-A043-9D44-B241-C22F59ADBB06}"/>
              </a:ext>
            </a:extLst>
          </p:cNvPr>
          <p:cNvGrpSpPr>
            <a:grpSpLocks/>
          </p:cNvGrpSpPr>
          <p:nvPr/>
        </p:nvGrpSpPr>
        <p:grpSpPr bwMode="auto">
          <a:xfrm>
            <a:off x="7503685" y="4379658"/>
            <a:ext cx="1639887" cy="627062"/>
            <a:chOff x="3402013" y="3846513"/>
            <a:chExt cx="1639887" cy="627062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3C714829-8943-1146-A85A-F4F42E5A09B3}"/>
                </a:ext>
              </a:extLst>
            </p:cNvPr>
            <p:cNvSpPr/>
            <p:nvPr/>
          </p:nvSpPr>
          <p:spPr bwMode="auto">
            <a:xfrm>
              <a:off x="3514725" y="3957638"/>
              <a:ext cx="1527175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4876310A-01DB-BD46-95F8-1E6AE2239080}"/>
                </a:ext>
              </a:extLst>
            </p:cNvPr>
            <p:cNvSpPr/>
            <p:nvPr/>
          </p:nvSpPr>
          <p:spPr bwMode="auto">
            <a:xfrm>
              <a:off x="3457575" y="3902075"/>
              <a:ext cx="1527175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E1E4B0CA-1E2C-6147-9E14-A842D492C307}"/>
                </a:ext>
              </a:extLst>
            </p:cNvPr>
            <p:cNvSpPr/>
            <p:nvPr/>
          </p:nvSpPr>
          <p:spPr bwMode="auto">
            <a:xfrm>
              <a:off x="3402013" y="3846513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8" name="TextBox 29">
              <a:extLst>
                <a:ext uri="{FF2B5EF4-FFF2-40B4-BE49-F238E27FC236}">
                  <a16:creationId xmlns:a16="http://schemas.microsoft.com/office/drawing/2014/main" id="{7819D926-FBA1-F349-A2C2-4F2F4091A9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70922" y="3915252"/>
              <a:ext cx="79285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Model</a:t>
              </a:r>
            </a:p>
          </p:txBody>
        </p:sp>
      </p:grpSp>
      <p:grpSp>
        <p:nvGrpSpPr>
          <p:cNvPr id="39" name="Group 9">
            <a:extLst>
              <a:ext uri="{FF2B5EF4-FFF2-40B4-BE49-F238E27FC236}">
                <a16:creationId xmlns:a16="http://schemas.microsoft.com/office/drawing/2014/main" id="{6D376460-B28F-5946-8BDB-DE4D93A54958}"/>
              </a:ext>
            </a:extLst>
          </p:cNvPr>
          <p:cNvGrpSpPr>
            <a:grpSpLocks/>
          </p:cNvGrpSpPr>
          <p:nvPr/>
        </p:nvGrpSpPr>
        <p:grpSpPr bwMode="auto">
          <a:xfrm>
            <a:off x="7623958" y="6089899"/>
            <a:ext cx="1223962" cy="628650"/>
            <a:chOff x="6920301" y="1979160"/>
            <a:chExt cx="1223963" cy="628650"/>
          </a:xfrm>
        </p:grpSpPr>
        <p:sp>
          <p:nvSpPr>
            <p:cNvPr id="40" name="Can 39">
              <a:extLst>
                <a:ext uri="{FF2B5EF4-FFF2-40B4-BE49-F238E27FC236}">
                  <a16:creationId xmlns:a16="http://schemas.microsoft.com/office/drawing/2014/main" id="{DBAD760A-FA83-6648-AA44-CCD6E4684A33}"/>
                </a:ext>
              </a:extLst>
            </p:cNvPr>
            <p:cNvSpPr/>
            <p:nvPr/>
          </p:nvSpPr>
          <p:spPr bwMode="auto">
            <a:xfrm>
              <a:off x="6920301" y="1979160"/>
              <a:ext cx="1223963" cy="628650"/>
            </a:xfrm>
            <a:prstGeom prst="can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1" name="TextBox 32">
              <a:extLst>
                <a:ext uri="{FF2B5EF4-FFF2-40B4-BE49-F238E27FC236}">
                  <a16:creationId xmlns:a16="http://schemas.microsoft.com/office/drawing/2014/main" id="{2E58D386-103F-A04D-B072-E3A7926025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19934" y="2180622"/>
              <a:ext cx="597412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 dirty="0"/>
                <a:t>DB</a:t>
              </a:r>
            </a:p>
          </p:txBody>
        </p:sp>
      </p:grp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150EAD36-EFE2-4143-88F1-3C88EF47CF4B}"/>
              </a:ext>
            </a:extLst>
          </p:cNvPr>
          <p:cNvCxnSpPr>
            <a:cxnSpLocks/>
            <a:stCxn id="49" idx="2"/>
          </p:cNvCxnSpPr>
          <p:nvPr/>
        </p:nvCxnSpPr>
        <p:spPr bwMode="auto">
          <a:xfrm flipH="1">
            <a:off x="1667037" y="2824602"/>
            <a:ext cx="2798709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13BBCFCD-4AB7-F44A-9702-09F6EBB02D82}"/>
              </a:ext>
            </a:extLst>
          </p:cNvPr>
          <p:cNvCxnSpPr>
            <a:cxnSpLocks/>
          </p:cNvCxnSpPr>
          <p:nvPr/>
        </p:nvCxnSpPr>
        <p:spPr bwMode="auto">
          <a:xfrm>
            <a:off x="9140815" y="2776308"/>
            <a:ext cx="1064860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2EA9139E-75C5-884E-A14F-1AF161BE5430}"/>
              </a:ext>
            </a:extLst>
          </p:cNvPr>
          <p:cNvCxnSpPr>
            <a:cxnSpLocks/>
          </p:cNvCxnSpPr>
          <p:nvPr/>
        </p:nvCxnSpPr>
        <p:spPr bwMode="auto">
          <a:xfrm flipV="1">
            <a:off x="8477479" y="3261472"/>
            <a:ext cx="0" cy="1118186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389B882D-4857-AB4D-BF4C-423E428147A5}"/>
              </a:ext>
            </a:extLst>
          </p:cNvPr>
          <p:cNvCxnSpPr>
            <a:cxnSpLocks/>
          </p:cNvCxnSpPr>
          <p:nvPr/>
        </p:nvCxnSpPr>
        <p:spPr bwMode="auto">
          <a:xfrm flipV="1">
            <a:off x="8477479" y="5044981"/>
            <a:ext cx="0" cy="1044918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1953052D-1032-D74A-9131-BB851DF6BB66}"/>
              </a:ext>
            </a:extLst>
          </p:cNvPr>
          <p:cNvCxnSpPr>
            <a:cxnSpLocks/>
          </p:cNvCxnSpPr>
          <p:nvPr/>
        </p:nvCxnSpPr>
        <p:spPr bwMode="auto">
          <a:xfrm>
            <a:off x="9140815" y="3016837"/>
            <a:ext cx="1064860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2395A387-1117-8148-A3B8-7C6C759A3897}"/>
              </a:ext>
            </a:extLst>
          </p:cNvPr>
          <p:cNvCxnSpPr>
            <a:cxnSpLocks/>
          </p:cNvCxnSpPr>
          <p:nvPr/>
        </p:nvCxnSpPr>
        <p:spPr bwMode="auto">
          <a:xfrm flipV="1">
            <a:off x="8083856" y="3261472"/>
            <a:ext cx="0" cy="1118186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A774941C-FDD9-6249-AF11-911169719E34}"/>
              </a:ext>
            </a:extLst>
          </p:cNvPr>
          <p:cNvCxnSpPr>
            <a:cxnSpLocks/>
          </p:cNvCxnSpPr>
          <p:nvPr/>
        </p:nvCxnSpPr>
        <p:spPr bwMode="auto">
          <a:xfrm flipV="1">
            <a:off x="8083856" y="5006721"/>
            <a:ext cx="0" cy="1045082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Oval 14">
            <a:extLst>
              <a:ext uri="{FF2B5EF4-FFF2-40B4-BE49-F238E27FC236}">
                <a16:creationId xmlns:a16="http://schemas.microsoft.com/office/drawing/2014/main" id="{A74E70E2-D7E2-BC44-A9D5-A1BE39461779}"/>
              </a:ext>
            </a:extLst>
          </p:cNvPr>
          <p:cNvSpPr/>
          <p:nvPr/>
        </p:nvSpPr>
        <p:spPr>
          <a:xfrm>
            <a:off x="4486279" y="2157176"/>
            <a:ext cx="205125" cy="20512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84B7E28A-EF09-574F-AE9C-1A0A082D3D5F}"/>
              </a:ext>
            </a:extLst>
          </p:cNvPr>
          <p:cNvSpPr/>
          <p:nvPr/>
        </p:nvSpPr>
        <p:spPr>
          <a:xfrm>
            <a:off x="4465746" y="2722039"/>
            <a:ext cx="205125" cy="20512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925EDEBE-ADC3-5344-9483-12CE75A043B7}"/>
              </a:ext>
            </a:extLst>
          </p:cNvPr>
          <p:cNvCxnSpPr>
            <a:cxnSpLocks/>
            <a:endCxn id="15" idx="2"/>
          </p:cNvCxnSpPr>
          <p:nvPr/>
        </p:nvCxnSpPr>
        <p:spPr bwMode="auto">
          <a:xfrm>
            <a:off x="1667037" y="2259739"/>
            <a:ext cx="2819242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C2EBAFAC-CE07-D34A-9402-04B77F6A6475}"/>
              </a:ext>
            </a:extLst>
          </p:cNvPr>
          <p:cNvCxnSpPr>
            <a:cxnSpLocks/>
            <a:stCxn id="49" idx="6"/>
            <a:endCxn id="22" idx="1"/>
          </p:cNvCxnSpPr>
          <p:nvPr/>
        </p:nvCxnSpPr>
        <p:spPr bwMode="auto">
          <a:xfrm>
            <a:off x="4670871" y="2824602"/>
            <a:ext cx="2830057" cy="26185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Elbow Connector 71">
            <a:extLst>
              <a:ext uri="{FF2B5EF4-FFF2-40B4-BE49-F238E27FC236}">
                <a16:creationId xmlns:a16="http://schemas.microsoft.com/office/drawing/2014/main" id="{EC4A0D39-7905-F94F-8565-C4298C336087}"/>
              </a:ext>
            </a:extLst>
          </p:cNvPr>
          <p:cNvCxnSpPr>
            <a:cxnSpLocks/>
            <a:stCxn id="15" idx="6"/>
            <a:endCxn id="17" idx="1"/>
          </p:cNvCxnSpPr>
          <p:nvPr/>
        </p:nvCxnSpPr>
        <p:spPr>
          <a:xfrm flipV="1">
            <a:off x="4691404" y="1824967"/>
            <a:ext cx="1145265" cy="434772"/>
          </a:xfrm>
          <a:prstGeom prst="bentConnector3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Elbow Connector 74">
            <a:extLst>
              <a:ext uri="{FF2B5EF4-FFF2-40B4-BE49-F238E27FC236}">
                <a16:creationId xmlns:a16="http://schemas.microsoft.com/office/drawing/2014/main" id="{0A65D0B6-0DFD-3844-9E7E-666138C3E382}"/>
              </a:ext>
            </a:extLst>
          </p:cNvPr>
          <p:cNvCxnSpPr>
            <a:cxnSpLocks/>
            <a:stCxn id="17" idx="3"/>
            <a:endCxn id="22" idx="0"/>
          </p:cNvCxnSpPr>
          <p:nvPr/>
        </p:nvCxnSpPr>
        <p:spPr>
          <a:xfrm>
            <a:off x="6820919" y="1824967"/>
            <a:ext cx="1443597" cy="767057"/>
          </a:xfrm>
          <a:prstGeom prst="bentConnector2">
            <a:avLst/>
          </a:prstGeom>
          <a:ln w="38100">
            <a:solidFill>
              <a:srgbClr val="FFFF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Folded Corner 45">
            <a:extLst>
              <a:ext uri="{FF2B5EF4-FFF2-40B4-BE49-F238E27FC236}">
                <a16:creationId xmlns:a16="http://schemas.microsoft.com/office/drawing/2014/main" id="{24D8273E-90BE-F549-8955-4F8F55755641}"/>
              </a:ext>
            </a:extLst>
          </p:cNvPr>
          <p:cNvSpPr/>
          <p:nvPr/>
        </p:nvSpPr>
        <p:spPr>
          <a:xfrm>
            <a:off x="5654841" y="366925"/>
            <a:ext cx="2599018" cy="1020984"/>
          </a:xfrm>
          <a:prstGeom prst="foldedCorner">
            <a:avLst/>
          </a:prstGeom>
          <a:solidFill>
            <a:srgbClr val="000000">
              <a:alpha val="74902"/>
            </a:srgb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0" rtlCol="0" anchor="ctr"/>
          <a:lstStyle/>
          <a:p>
            <a:r>
              <a:rPr lang="en-US" dirty="0">
                <a:solidFill>
                  <a:srgbClr val="FFFF00"/>
                </a:solidFill>
              </a:rPr>
              <a:t>Router looks up route that matches the request, and calls controller action</a:t>
            </a:r>
          </a:p>
        </p:txBody>
      </p:sp>
    </p:spTree>
    <p:extLst>
      <p:ext uri="{BB962C8B-B14F-4D97-AF65-F5344CB8AC3E}">
        <p14:creationId xmlns:p14="http://schemas.microsoft.com/office/powerpoint/2010/main" val="37215858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8332699-80B0-DB48-B12E-6A64D94343A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966" t="11543" r="30260" b="67743"/>
          <a:stretch/>
        </p:blipFill>
        <p:spPr>
          <a:xfrm>
            <a:off x="1256554" y="1741407"/>
            <a:ext cx="9678892" cy="3375185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7B56D5B2-0420-D146-9B4C-ED304F2D6BFC}"/>
              </a:ext>
            </a:extLst>
          </p:cNvPr>
          <p:cNvCxnSpPr>
            <a:cxnSpLocks/>
          </p:cNvCxnSpPr>
          <p:nvPr/>
        </p:nvCxnSpPr>
        <p:spPr>
          <a:xfrm>
            <a:off x="1761564" y="3361763"/>
            <a:ext cx="1250577" cy="1"/>
          </a:xfrm>
          <a:prstGeom prst="straightConnector1">
            <a:avLst/>
          </a:prstGeom>
          <a:ln w="57150">
            <a:solidFill>
              <a:srgbClr val="FFFF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8AD5956-7D74-E849-BB7C-CAC0CD969C52}"/>
              </a:ext>
            </a:extLst>
          </p:cNvPr>
          <p:cNvGrpSpPr/>
          <p:nvPr/>
        </p:nvGrpSpPr>
        <p:grpSpPr>
          <a:xfrm>
            <a:off x="1965435" y="3656449"/>
            <a:ext cx="3783724" cy="2513804"/>
            <a:chOff x="1965435" y="3656449"/>
            <a:chExt cx="3783724" cy="2513804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7B05A356-1949-CD4C-98B8-0E2ACEAC9FA8}"/>
                </a:ext>
              </a:extLst>
            </p:cNvPr>
            <p:cNvSpPr txBox="1"/>
            <p:nvPr/>
          </p:nvSpPr>
          <p:spPr>
            <a:xfrm>
              <a:off x="1965435" y="5339256"/>
              <a:ext cx="378372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FFFF00"/>
                  </a:solidFill>
                </a:rPr>
                <a:t>For HTTP GET requests with “</a:t>
              </a:r>
              <a:r>
                <a:rPr lang="en-US" sz="2400" dirty="0" err="1">
                  <a:solidFill>
                    <a:srgbClr val="FFFF00"/>
                  </a:solidFill>
                </a:rPr>
                <a:t>todos</a:t>
              </a:r>
              <a:r>
                <a:rPr lang="en-US" sz="2400" dirty="0">
                  <a:solidFill>
                    <a:srgbClr val="FFFF00"/>
                  </a:solidFill>
                </a:rPr>
                <a:t>” as resource path… </a:t>
              </a: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8441ACA8-7B6D-0747-97C1-B46437C4D259}"/>
                </a:ext>
              </a:extLst>
            </p:cNvPr>
            <p:cNvCxnSpPr>
              <a:cxnSpLocks/>
            </p:cNvCxnSpPr>
            <p:nvPr/>
          </p:nvCxnSpPr>
          <p:spPr>
            <a:xfrm>
              <a:off x="3012141" y="3656449"/>
              <a:ext cx="1988484" cy="0"/>
            </a:xfrm>
            <a:prstGeom prst="line">
              <a:avLst/>
            </a:prstGeom>
            <a:ln w="571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84F46A3C-E12B-FF40-A7CF-8B232FBD4C2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700463" y="3656450"/>
              <a:ext cx="285750" cy="1682806"/>
            </a:xfrm>
            <a:prstGeom prst="line">
              <a:avLst/>
            </a:prstGeom>
            <a:ln w="571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B510B49-5021-7643-ACAA-59C20824063F}"/>
              </a:ext>
            </a:extLst>
          </p:cNvPr>
          <p:cNvGrpSpPr/>
          <p:nvPr/>
        </p:nvGrpSpPr>
        <p:grpSpPr>
          <a:xfrm>
            <a:off x="5407679" y="3656449"/>
            <a:ext cx="4818886" cy="2513804"/>
            <a:chOff x="5407679" y="3656449"/>
            <a:chExt cx="4818886" cy="2513804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E3349D5-F5FB-2743-9E28-103ADA7E570A}"/>
                </a:ext>
              </a:extLst>
            </p:cNvPr>
            <p:cNvSpPr txBox="1"/>
            <p:nvPr/>
          </p:nvSpPr>
          <p:spPr>
            <a:xfrm>
              <a:off x="6095999" y="5339256"/>
              <a:ext cx="413056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FFFF00"/>
                  </a:solidFill>
                </a:rPr>
                <a:t>… call the </a:t>
              </a:r>
              <a:r>
                <a:rPr lang="en-US" sz="2400" dirty="0">
                  <a:solidFill>
                    <a:srgbClr val="FFFF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index</a:t>
              </a:r>
              <a:r>
                <a:rPr lang="en-US" sz="2400" dirty="0">
                  <a:solidFill>
                    <a:srgbClr val="FFFF00"/>
                  </a:solidFill>
                </a:rPr>
                <a:t> method of the </a:t>
              </a:r>
              <a:r>
                <a:rPr lang="en-US" sz="2400" dirty="0">
                  <a:solidFill>
                    <a:srgbClr val="FFFF00"/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TodosController</a:t>
              </a:r>
              <a:r>
                <a:rPr lang="en-US" sz="2400" dirty="0">
                  <a:solidFill>
                    <a:srgbClr val="FFFF00"/>
                  </a:solidFill>
                </a:rPr>
                <a:t> class</a:t>
              </a: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AF18DBCD-E4C2-DE4B-9260-831911CB0688}"/>
                </a:ext>
              </a:extLst>
            </p:cNvPr>
            <p:cNvCxnSpPr>
              <a:cxnSpLocks/>
            </p:cNvCxnSpPr>
            <p:nvPr/>
          </p:nvCxnSpPr>
          <p:spPr>
            <a:xfrm>
              <a:off x="5407679" y="3656449"/>
              <a:ext cx="2864784" cy="0"/>
            </a:xfrm>
            <a:prstGeom prst="line">
              <a:avLst/>
            </a:prstGeom>
            <a:ln w="571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33847F09-E793-3D42-8C9B-F2D03358003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773507" y="3656449"/>
              <a:ext cx="731239" cy="1572776"/>
            </a:xfrm>
            <a:prstGeom prst="line">
              <a:avLst/>
            </a:prstGeom>
            <a:ln w="5715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00628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7707042-04A3-704A-AFE9-00482E002D34}"/>
              </a:ext>
            </a:extLst>
          </p:cNvPr>
          <p:cNvGrpSpPr/>
          <p:nvPr/>
        </p:nvGrpSpPr>
        <p:grpSpPr>
          <a:xfrm>
            <a:off x="2208807" y="352171"/>
            <a:ext cx="1639187" cy="5076442"/>
            <a:chOff x="2180231" y="352171"/>
            <a:chExt cx="1639187" cy="5076442"/>
          </a:xfrm>
        </p:grpSpPr>
        <p:sp>
          <p:nvSpPr>
            <p:cNvPr id="8" name="Cloud 7">
              <a:extLst>
                <a:ext uri="{FF2B5EF4-FFF2-40B4-BE49-F238E27FC236}">
                  <a16:creationId xmlns:a16="http://schemas.microsoft.com/office/drawing/2014/main" id="{24A1FB98-7873-7D46-B4B6-C2F0DF0E5EB2}"/>
                </a:ext>
              </a:extLst>
            </p:cNvPr>
            <p:cNvSpPr/>
            <p:nvPr/>
          </p:nvSpPr>
          <p:spPr bwMode="auto">
            <a:xfrm rot="5400000">
              <a:off x="784770" y="2393964"/>
              <a:ext cx="4430110" cy="1639187"/>
            </a:xfrm>
            <a:prstGeom prst="cloud">
              <a:avLst/>
            </a:prstGeom>
            <a:solidFill>
              <a:schemeClr val="bg1">
                <a:lumMod val="85000"/>
                <a:lumOff val="15000"/>
              </a:schemeClr>
            </a:solidFill>
            <a:ln w="38100" cmpd="sng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3942C041-8305-0B4F-9FBB-6A1D4DE8835A}"/>
                </a:ext>
              </a:extLst>
            </p:cNvPr>
            <p:cNvSpPr txBox="1"/>
            <p:nvPr/>
          </p:nvSpPr>
          <p:spPr>
            <a:xfrm>
              <a:off x="2496103" y="352171"/>
              <a:ext cx="100059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dirty="0">
                  <a:solidFill>
                    <a:schemeClr val="bg1">
                      <a:lumMod val="50000"/>
                      <a:lumOff val="50000"/>
                    </a:schemeClr>
                  </a:solidFill>
                  <a:latin typeface="Lucida Blackletter" charset="0"/>
                  <a:ea typeface="Lucida Blackletter" charset="0"/>
                  <a:cs typeface="Lucida Blackletter" charset="0"/>
                </a:rPr>
                <a:t>Ye Olde</a:t>
              </a:r>
              <a:br>
                <a:rPr lang="en-US" altLang="en-US" dirty="0">
                  <a:solidFill>
                    <a:schemeClr val="bg1">
                      <a:lumMod val="50000"/>
                      <a:lumOff val="50000"/>
                    </a:schemeClr>
                  </a:solidFill>
                  <a:latin typeface="Lucida Blackletter" charset="0"/>
                  <a:ea typeface="Lucida Blackletter" charset="0"/>
                  <a:cs typeface="Lucida Blackletter" charset="0"/>
                </a:rPr>
              </a:br>
              <a:r>
                <a:rPr lang="en-US" altLang="en-US" dirty="0">
                  <a:solidFill>
                    <a:schemeClr val="bg1">
                      <a:lumMod val="50000"/>
                      <a:lumOff val="50000"/>
                    </a:schemeClr>
                  </a:solidFill>
                  <a:latin typeface="Lucida Blackletter" charset="0"/>
                  <a:ea typeface="Lucida Blackletter" charset="0"/>
                  <a:cs typeface="Lucida Blackletter" charset="0"/>
                </a:rPr>
                <a:t>Internet</a:t>
              </a: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3FDDEA61-8B5B-7144-AD8D-EBB2B217ABBD}"/>
              </a:ext>
            </a:extLst>
          </p:cNvPr>
          <p:cNvSpPr/>
          <p:nvPr/>
        </p:nvSpPr>
        <p:spPr bwMode="auto">
          <a:xfrm>
            <a:off x="4568512" y="1195776"/>
            <a:ext cx="7497430" cy="4064504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4C6CB6D-B996-1442-A823-68A46730BC31}"/>
              </a:ext>
            </a:extLst>
          </p:cNvPr>
          <p:cNvGrpSpPr/>
          <p:nvPr/>
        </p:nvGrpSpPr>
        <p:grpSpPr>
          <a:xfrm>
            <a:off x="3937918" y="417431"/>
            <a:ext cx="1523956" cy="1638797"/>
            <a:chOff x="5056352" y="189109"/>
            <a:chExt cx="1523956" cy="1638797"/>
          </a:xfrm>
        </p:grpSpPr>
        <p:pic>
          <p:nvPicPr>
            <p:cNvPr id="12" name="Picture 2" descr="server-white.png">
              <a:extLst>
                <a:ext uri="{FF2B5EF4-FFF2-40B4-BE49-F238E27FC236}">
                  <a16:creationId xmlns:a16="http://schemas.microsoft.com/office/drawing/2014/main" id="{3E9CA7CB-BA50-8040-9D26-BF3779C995E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67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56352" y="304305"/>
              <a:ext cx="1523956" cy="1523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TextBox 27">
              <a:extLst>
                <a:ext uri="{FF2B5EF4-FFF2-40B4-BE49-F238E27FC236}">
                  <a16:creationId xmlns:a16="http://schemas.microsoft.com/office/drawing/2014/main" id="{CBE07520-FB77-E14A-97C7-1E895E10945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74506" y="189109"/>
              <a:ext cx="127252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 dirty="0">
                  <a:solidFill>
                    <a:schemeClr val="bg1">
                      <a:lumMod val="50000"/>
                      <a:lumOff val="50000"/>
                    </a:schemeClr>
                  </a:solidFill>
                </a:rPr>
                <a:t>Web Server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EF932AE4-1309-E348-86FA-BD776C1D0A82}"/>
              </a:ext>
            </a:extLst>
          </p:cNvPr>
          <p:cNvGrpSpPr/>
          <p:nvPr/>
        </p:nvGrpSpPr>
        <p:grpSpPr>
          <a:xfrm>
            <a:off x="179347" y="1600157"/>
            <a:ext cx="1523956" cy="1433185"/>
            <a:chOff x="250787" y="1843053"/>
            <a:chExt cx="1523956" cy="1433185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219041F-56A7-4343-99B8-E288499C281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5777" t="10392" r="5719" b="9724"/>
            <a:stretch/>
          </p:blipFill>
          <p:spPr>
            <a:xfrm>
              <a:off x="346437" y="2326625"/>
              <a:ext cx="1309807" cy="949613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</p:pic>
        <p:sp>
          <p:nvSpPr>
            <p:cNvPr id="14" name="TextBox 27">
              <a:extLst>
                <a:ext uri="{FF2B5EF4-FFF2-40B4-BE49-F238E27FC236}">
                  <a16:creationId xmlns:a16="http://schemas.microsoft.com/office/drawing/2014/main" id="{03122465-1220-EE4D-B6A7-D096EE2A53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0787" y="1843053"/>
              <a:ext cx="152395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 dirty="0"/>
                <a:t>Browser</a:t>
              </a:r>
            </a:p>
          </p:txBody>
        </p:sp>
      </p:grpSp>
      <p:grpSp>
        <p:nvGrpSpPr>
          <p:cNvPr id="16" name="Group 7">
            <a:extLst>
              <a:ext uri="{FF2B5EF4-FFF2-40B4-BE49-F238E27FC236}">
                <a16:creationId xmlns:a16="http://schemas.microsoft.com/office/drawing/2014/main" id="{CB754E11-25A2-344A-AC8A-16CCEC0F1E44}"/>
              </a:ext>
            </a:extLst>
          </p:cNvPr>
          <p:cNvGrpSpPr>
            <a:grpSpLocks/>
          </p:cNvGrpSpPr>
          <p:nvPr/>
        </p:nvGrpSpPr>
        <p:grpSpPr bwMode="auto">
          <a:xfrm>
            <a:off x="5836669" y="1566204"/>
            <a:ext cx="984250" cy="517525"/>
            <a:chOff x="1031875" y="3846513"/>
            <a:chExt cx="1528762" cy="517525"/>
          </a:xfrm>
          <a:solidFill>
            <a:schemeClr val="bg1"/>
          </a:solidFill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CF9F94F-B2F6-5E4E-8456-856DC5B84695}"/>
                </a:ext>
              </a:extLst>
            </p:cNvPr>
            <p:cNvSpPr/>
            <p:nvPr/>
          </p:nvSpPr>
          <p:spPr bwMode="auto">
            <a:xfrm>
              <a:off x="1031875" y="3846513"/>
              <a:ext cx="1528762" cy="517525"/>
            </a:xfrm>
            <a:prstGeom prst="rect">
              <a:avLst/>
            </a:prstGeom>
            <a:grpFill/>
            <a:ln w="38100" cmpd="sng">
              <a:solidFill>
                <a:srgbClr val="FFFF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18" name="TextBox 28">
              <a:extLst>
                <a:ext uri="{FF2B5EF4-FFF2-40B4-BE49-F238E27FC236}">
                  <a16:creationId xmlns:a16="http://schemas.microsoft.com/office/drawing/2014/main" id="{118745EA-3070-BA47-9455-E44D62F46BE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70103" y="3890355"/>
              <a:ext cx="1271504" cy="369332"/>
            </a:xfrm>
            <a:prstGeom prst="rect">
              <a:avLst/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>
                  <a:solidFill>
                    <a:srgbClr val="FFFF00"/>
                  </a:solidFill>
                </a:rPr>
                <a:t>Router</a:t>
              </a:r>
            </a:p>
          </p:txBody>
        </p:sp>
      </p:grpSp>
      <p:grpSp>
        <p:nvGrpSpPr>
          <p:cNvPr id="19" name="Group 8">
            <a:extLst>
              <a:ext uri="{FF2B5EF4-FFF2-40B4-BE49-F238E27FC236}">
                <a16:creationId xmlns:a16="http://schemas.microsoft.com/office/drawing/2014/main" id="{E522020D-C86B-1B4C-A046-96753BE6637E}"/>
              </a:ext>
            </a:extLst>
          </p:cNvPr>
          <p:cNvGrpSpPr>
            <a:grpSpLocks/>
          </p:cNvGrpSpPr>
          <p:nvPr/>
        </p:nvGrpSpPr>
        <p:grpSpPr bwMode="auto">
          <a:xfrm>
            <a:off x="7500928" y="2592024"/>
            <a:ext cx="1639887" cy="627062"/>
            <a:chOff x="3402013" y="3846513"/>
            <a:chExt cx="1639887" cy="627062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AD83199-8503-6041-BAE9-1BC0A5AB84DC}"/>
                </a:ext>
              </a:extLst>
            </p:cNvPr>
            <p:cNvSpPr/>
            <p:nvPr/>
          </p:nvSpPr>
          <p:spPr bwMode="auto">
            <a:xfrm>
              <a:off x="3514725" y="3957638"/>
              <a:ext cx="1527175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8E2206F0-C57B-784E-BA76-3613ADB22D18}"/>
                </a:ext>
              </a:extLst>
            </p:cNvPr>
            <p:cNvSpPr/>
            <p:nvPr/>
          </p:nvSpPr>
          <p:spPr bwMode="auto">
            <a:xfrm>
              <a:off x="3457575" y="3902075"/>
              <a:ext cx="1527175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5EBC1272-3A7F-E747-9FFD-A2B3BDC91058}"/>
                </a:ext>
              </a:extLst>
            </p:cNvPr>
            <p:cNvSpPr/>
            <p:nvPr/>
          </p:nvSpPr>
          <p:spPr bwMode="auto">
            <a:xfrm>
              <a:off x="3402013" y="3846513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3" name="TextBox 29">
              <a:extLst>
                <a:ext uri="{FF2B5EF4-FFF2-40B4-BE49-F238E27FC236}">
                  <a16:creationId xmlns:a16="http://schemas.microsoft.com/office/drawing/2014/main" id="{8FDF9298-3F27-964C-8B9E-68DC2E571A7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21427" y="3915252"/>
              <a:ext cx="1491844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Controller</a:t>
              </a:r>
            </a:p>
          </p:txBody>
        </p:sp>
      </p:grpSp>
      <p:grpSp>
        <p:nvGrpSpPr>
          <p:cNvPr id="29" name="Group 31">
            <a:extLst>
              <a:ext uri="{FF2B5EF4-FFF2-40B4-BE49-F238E27FC236}">
                <a16:creationId xmlns:a16="http://schemas.microsoft.com/office/drawing/2014/main" id="{AFED7EEC-200E-444B-B750-C11CD4E1D6D2}"/>
              </a:ext>
            </a:extLst>
          </p:cNvPr>
          <p:cNvGrpSpPr>
            <a:grpSpLocks/>
          </p:cNvGrpSpPr>
          <p:nvPr/>
        </p:nvGrpSpPr>
        <p:grpSpPr bwMode="auto">
          <a:xfrm>
            <a:off x="10205675" y="2592024"/>
            <a:ext cx="1639888" cy="627062"/>
            <a:chOff x="3402013" y="3846513"/>
            <a:chExt cx="1639887" cy="627062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1EDCA91E-8FE9-FD4B-8649-FC62FC01039C}"/>
                </a:ext>
              </a:extLst>
            </p:cNvPr>
            <p:cNvSpPr/>
            <p:nvPr/>
          </p:nvSpPr>
          <p:spPr bwMode="auto">
            <a:xfrm>
              <a:off x="3514726" y="3957638"/>
              <a:ext cx="1527174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4629B688-51B5-1C4B-9F68-97E06E82D2EC}"/>
                </a:ext>
              </a:extLst>
            </p:cNvPr>
            <p:cNvSpPr/>
            <p:nvPr/>
          </p:nvSpPr>
          <p:spPr bwMode="auto">
            <a:xfrm>
              <a:off x="3457576" y="3902075"/>
              <a:ext cx="1527174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FE80D897-654F-9E44-8EBB-23624F066F42}"/>
                </a:ext>
              </a:extLst>
            </p:cNvPr>
            <p:cNvSpPr/>
            <p:nvPr/>
          </p:nvSpPr>
          <p:spPr bwMode="auto">
            <a:xfrm>
              <a:off x="3402013" y="3846513"/>
              <a:ext cx="1527174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3" name="TextBox 29">
              <a:extLst>
                <a:ext uri="{FF2B5EF4-FFF2-40B4-BE49-F238E27FC236}">
                  <a16:creationId xmlns:a16="http://schemas.microsoft.com/office/drawing/2014/main" id="{908B999C-A59F-B841-A5E7-B37887A1C9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3114" y="3915252"/>
              <a:ext cx="64847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View</a:t>
              </a:r>
            </a:p>
          </p:txBody>
        </p:sp>
      </p:grpSp>
      <p:grpSp>
        <p:nvGrpSpPr>
          <p:cNvPr id="34" name="Group 24">
            <a:extLst>
              <a:ext uri="{FF2B5EF4-FFF2-40B4-BE49-F238E27FC236}">
                <a16:creationId xmlns:a16="http://schemas.microsoft.com/office/drawing/2014/main" id="{CC0158E8-A043-9D44-B241-C22F59ADBB06}"/>
              </a:ext>
            </a:extLst>
          </p:cNvPr>
          <p:cNvGrpSpPr>
            <a:grpSpLocks/>
          </p:cNvGrpSpPr>
          <p:nvPr/>
        </p:nvGrpSpPr>
        <p:grpSpPr bwMode="auto">
          <a:xfrm>
            <a:off x="7503685" y="4379658"/>
            <a:ext cx="1639887" cy="627062"/>
            <a:chOff x="3402013" y="3846513"/>
            <a:chExt cx="1639887" cy="627062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3C714829-8943-1146-A85A-F4F42E5A09B3}"/>
                </a:ext>
              </a:extLst>
            </p:cNvPr>
            <p:cNvSpPr/>
            <p:nvPr/>
          </p:nvSpPr>
          <p:spPr bwMode="auto">
            <a:xfrm>
              <a:off x="3514725" y="3957638"/>
              <a:ext cx="1527175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4876310A-01DB-BD46-95F8-1E6AE2239080}"/>
                </a:ext>
              </a:extLst>
            </p:cNvPr>
            <p:cNvSpPr/>
            <p:nvPr/>
          </p:nvSpPr>
          <p:spPr bwMode="auto">
            <a:xfrm>
              <a:off x="3457575" y="3902075"/>
              <a:ext cx="1527175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E1E4B0CA-1E2C-6147-9E14-A842D492C307}"/>
                </a:ext>
              </a:extLst>
            </p:cNvPr>
            <p:cNvSpPr/>
            <p:nvPr/>
          </p:nvSpPr>
          <p:spPr bwMode="auto">
            <a:xfrm>
              <a:off x="3402013" y="3846513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8" name="TextBox 29">
              <a:extLst>
                <a:ext uri="{FF2B5EF4-FFF2-40B4-BE49-F238E27FC236}">
                  <a16:creationId xmlns:a16="http://schemas.microsoft.com/office/drawing/2014/main" id="{7819D926-FBA1-F349-A2C2-4F2F4091A9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70922" y="3915252"/>
              <a:ext cx="79285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Model</a:t>
              </a:r>
            </a:p>
          </p:txBody>
        </p:sp>
      </p:grpSp>
      <p:grpSp>
        <p:nvGrpSpPr>
          <p:cNvPr id="39" name="Group 9">
            <a:extLst>
              <a:ext uri="{FF2B5EF4-FFF2-40B4-BE49-F238E27FC236}">
                <a16:creationId xmlns:a16="http://schemas.microsoft.com/office/drawing/2014/main" id="{6D376460-B28F-5946-8BDB-DE4D93A54958}"/>
              </a:ext>
            </a:extLst>
          </p:cNvPr>
          <p:cNvGrpSpPr>
            <a:grpSpLocks/>
          </p:cNvGrpSpPr>
          <p:nvPr/>
        </p:nvGrpSpPr>
        <p:grpSpPr bwMode="auto">
          <a:xfrm>
            <a:off x="7623958" y="6089899"/>
            <a:ext cx="1223962" cy="628650"/>
            <a:chOff x="6920301" y="1979160"/>
            <a:chExt cx="1223963" cy="628650"/>
          </a:xfrm>
        </p:grpSpPr>
        <p:sp>
          <p:nvSpPr>
            <p:cNvPr id="40" name="Can 39">
              <a:extLst>
                <a:ext uri="{FF2B5EF4-FFF2-40B4-BE49-F238E27FC236}">
                  <a16:creationId xmlns:a16="http://schemas.microsoft.com/office/drawing/2014/main" id="{DBAD760A-FA83-6648-AA44-CCD6E4684A33}"/>
                </a:ext>
              </a:extLst>
            </p:cNvPr>
            <p:cNvSpPr/>
            <p:nvPr/>
          </p:nvSpPr>
          <p:spPr bwMode="auto">
            <a:xfrm>
              <a:off x="6920301" y="1979160"/>
              <a:ext cx="1223963" cy="628650"/>
            </a:xfrm>
            <a:prstGeom prst="can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1" name="TextBox 32">
              <a:extLst>
                <a:ext uri="{FF2B5EF4-FFF2-40B4-BE49-F238E27FC236}">
                  <a16:creationId xmlns:a16="http://schemas.microsoft.com/office/drawing/2014/main" id="{2E58D386-103F-A04D-B072-E3A7926025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19934" y="2180622"/>
              <a:ext cx="597412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 dirty="0"/>
                <a:t>DB</a:t>
              </a:r>
            </a:p>
          </p:txBody>
        </p:sp>
      </p:grp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150EAD36-EFE2-4143-88F1-3C88EF47CF4B}"/>
              </a:ext>
            </a:extLst>
          </p:cNvPr>
          <p:cNvCxnSpPr>
            <a:cxnSpLocks/>
            <a:stCxn id="49" idx="2"/>
          </p:cNvCxnSpPr>
          <p:nvPr/>
        </p:nvCxnSpPr>
        <p:spPr bwMode="auto">
          <a:xfrm flipH="1">
            <a:off x="1667037" y="2824602"/>
            <a:ext cx="2798709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13BBCFCD-4AB7-F44A-9702-09F6EBB02D82}"/>
              </a:ext>
            </a:extLst>
          </p:cNvPr>
          <p:cNvCxnSpPr>
            <a:cxnSpLocks/>
          </p:cNvCxnSpPr>
          <p:nvPr/>
        </p:nvCxnSpPr>
        <p:spPr bwMode="auto">
          <a:xfrm>
            <a:off x="9140815" y="2776308"/>
            <a:ext cx="1064860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2EA9139E-75C5-884E-A14F-1AF161BE5430}"/>
              </a:ext>
            </a:extLst>
          </p:cNvPr>
          <p:cNvCxnSpPr>
            <a:cxnSpLocks/>
          </p:cNvCxnSpPr>
          <p:nvPr/>
        </p:nvCxnSpPr>
        <p:spPr bwMode="auto">
          <a:xfrm flipV="1">
            <a:off x="8477479" y="3261472"/>
            <a:ext cx="0" cy="1118186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389B882D-4857-AB4D-BF4C-423E428147A5}"/>
              </a:ext>
            </a:extLst>
          </p:cNvPr>
          <p:cNvCxnSpPr>
            <a:cxnSpLocks/>
          </p:cNvCxnSpPr>
          <p:nvPr/>
        </p:nvCxnSpPr>
        <p:spPr bwMode="auto">
          <a:xfrm flipV="1">
            <a:off x="8477479" y="5044981"/>
            <a:ext cx="0" cy="1044918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1953052D-1032-D74A-9131-BB851DF6BB66}"/>
              </a:ext>
            </a:extLst>
          </p:cNvPr>
          <p:cNvCxnSpPr>
            <a:cxnSpLocks/>
          </p:cNvCxnSpPr>
          <p:nvPr/>
        </p:nvCxnSpPr>
        <p:spPr bwMode="auto">
          <a:xfrm>
            <a:off x="9140815" y="3016837"/>
            <a:ext cx="1064860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2395A387-1117-8148-A3B8-7C6C759A3897}"/>
              </a:ext>
            </a:extLst>
          </p:cNvPr>
          <p:cNvCxnSpPr>
            <a:cxnSpLocks/>
          </p:cNvCxnSpPr>
          <p:nvPr/>
        </p:nvCxnSpPr>
        <p:spPr bwMode="auto">
          <a:xfrm flipV="1">
            <a:off x="8083856" y="3261472"/>
            <a:ext cx="0" cy="1118186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A774941C-FDD9-6249-AF11-911169719E34}"/>
              </a:ext>
            </a:extLst>
          </p:cNvPr>
          <p:cNvCxnSpPr>
            <a:cxnSpLocks/>
          </p:cNvCxnSpPr>
          <p:nvPr/>
        </p:nvCxnSpPr>
        <p:spPr bwMode="auto">
          <a:xfrm flipV="1">
            <a:off x="8083856" y="5006721"/>
            <a:ext cx="0" cy="1045082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Oval 14">
            <a:extLst>
              <a:ext uri="{FF2B5EF4-FFF2-40B4-BE49-F238E27FC236}">
                <a16:creationId xmlns:a16="http://schemas.microsoft.com/office/drawing/2014/main" id="{A74E70E2-D7E2-BC44-A9D5-A1BE39461779}"/>
              </a:ext>
            </a:extLst>
          </p:cNvPr>
          <p:cNvSpPr/>
          <p:nvPr/>
        </p:nvSpPr>
        <p:spPr>
          <a:xfrm>
            <a:off x="4486279" y="2157176"/>
            <a:ext cx="205125" cy="20512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84B7E28A-EF09-574F-AE9C-1A0A082D3D5F}"/>
              </a:ext>
            </a:extLst>
          </p:cNvPr>
          <p:cNvSpPr/>
          <p:nvPr/>
        </p:nvSpPr>
        <p:spPr>
          <a:xfrm>
            <a:off x="4465746" y="2722039"/>
            <a:ext cx="205125" cy="20512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925EDEBE-ADC3-5344-9483-12CE75A043B7}"/>
              </a:ext>
            </a:extLst>
          </p:cNvPr>
          <p:cNvCxnSpPr>
            <a:cxnSpLocks/>
            <a:endCxn id="15" idx="2"/>
          </p:cNvCxnSpPr>
          <p:nvPr/>
        </p:nvCxnSpPr>
        <p:spPr bwMode="auto">
          <a:xfrm>
            <a:off x="1667037" y="2259739"/>
            <a:ext cx="2819242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C2EBAFAC-CE07-D34A-9402-04B77F6A6475}"/>
              </a:ext>
            </a:extLst>
          </p:cNvPr>
          <p:cNvCxnSpPr>
            <a:cxnSpLocks/>
            <a:stCxn id="49" idx="6"/>
            <a:endCxn id="22" idx="1"/>
          </p:cNvCxnSpPr>
          <p:nvPr/>
        </p:nvCxnSpPr>
        <p:spPr bwMode="auto">
          <a:xfrm>
            <a:off x="4670871" y="2824602"/>
            <a:ext cx="2830057" cy="26185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Elbow Connector 71">
            <a:extLst>
              <a:ext uri="{FF2B5EF4-FFF2-40B4-BE49-F238E27FC236}">
                <a16:creationId xmlns:a16="http://schemas.microsoft.com/office/drawing/2014/main" id="{EC4A0D39-7905-F94F-8565-C4298C336087}"/>
              </a:ext>
            </a:extLst>
          </p:cNvPr>
          <p:cNvCxnSpPr>
            <a:cxnSpLocks/>
            <a:stCxn id="15" idx="6"/>
            <a:endCxn id="17" idx="1"/>
          </p:cNvCxnSpPr>
          <p:nvPr/>
        </p:nvCxnSpPr>
        <p:spPr>
          <a:xfrm flipV="1">
            <a:off x="4691404" y="1824967"/>
            <a:ext cx="1145265" cy="434772"/>
          </a:xfrm>
          <a:prstGeom prst="bentConnector3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Elbow Connector 74">
            <a:extLst>
              <a:ext uri="{FF2B5EF4-FFF2-40B4-BE49-F238E27FC236}">
                <a16:creationId xmlns:a16="http://schemas.microsoft.com/office/drawing/2014/main" id="{0A65D0B6-0DFD-3844-9E7E-666138C3E382}"/>
              </a:ext>
            </a:extLst>
          </p:cNvPr>
          <p:cNvCxnSpPr>
            <a:cxnSpLocks/>
            <a:stCxn id="17" idx="3"/>
            <a:endCxn id="22" idx="0"/>
          </p:cNvCxnSpPr>
          <p:nvPr/>
        </p:nvCxnSpPr>
        <p:spPr>
          <a:xfrm>
            <a:off x="6820919" y="1824967"/>
            <a:ext cx="1443597" cy="767057"/>
          </a:xfrm>
          <a:prstGeom prst="bentConnector2">
            <a:avLst/>
          </a:prstGeom>
          <a:ln w="38100">
            <a:solidFill>
              <a:srgbClr val="FFFF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Folded Corner 45">
            <a:extLst>
              <a:ext uri="{FF2B5EF4-FFF2-40B4-BE49-F238E27FC236}">
                <a16:creationId xmlns:a16="http://schemas.microsoft.com/office/drawing/2014/main" id="{24D8273E-90BE-F549-8955-4F8F55755641}"/>
              </a:ext>
            </a:extLst>
          </p:cNvPr>
          <p:cNvSpPr/>
          <p:nvPr/>
        </p:nvSpPr>
        <p:spPr>
          <a:xfrm>
            <a:off x="5654841" y="366925"/>
            <a:ext cx="2599018" cy="1020984"/>
          </a:xfrm>
          <a:prstGeom prst="foldedCorner">
            <a:avLst/>
          </a:prstGeom>
          <a:solidFill>
            <a:srgbClr val="000000">
              <a:alpha val="74902"/>
            </a:srgb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0" rtlCol="0" anchor="ctr"/>
          <a:lstStyle/>
          <a:p>
            <a:r>
              <a:rPr lang="en-US" dirty="0">
                <a:solidFill>
                  <a:srgbClr val="FFFF00"/>
                </a:solidFill>
              </a:rPr>
              <a:t>Router looks up route that matches the request, and calls controller action</a:t>
            </a:r>
          </a:p>
        </p:txBody>
      </p:sp>
    </p:spTree>
    <p:extLst>
      <p:ext uri="{BB962C8B-B14F-4D97-AF65-F5344CB8AC3E}">
        <p14:creationId xmlns:p14="http://schemas.microsoft.com/office/powerpoint/2010/main" val="23237171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7707042-04A3-704A-AFE9-00482E002D34}"/>
              </a:ext>
            </a:extLst>
          </p:cNvPr>
          <p:cNvGrpSpPr/>
          <p:nvPr/>
        </p:nvGrpSpPr>
        <p:grpSpPr>
          <a:xfrm>
            <a:off x="2208807" y="352171"/>
            <a:ext cx="1639187" cy="5076442"/>
            <a:chOff x="2180231" y="352171"/>
            <a:chExt cx="1639187" cy="5076442"/>
          </a:xfrm>
        </p:grpSpPr>
        <p:sp>
          <p:nvSpPr>
            <p:cNvPr id="8" name="Cloud 7">
              <a:extLst>
                <a:ext uri="{FF2B5EF4-FFF2-40B4-BE49-F238E27FC236}">
                  <a16:creationId xmlns:a16="http://schemas.microsoft.com/office/drawing/2014/main" id="{24A1FB98-7873-7D46-B4B6-C2F0DF0E5EB2}"/>
                </a:ext>
              </a:extLst>
            </p:cNvPr>
            <p:cNvSpPr/>
            <p:nvPr/>
          </p:nvSpPr>
          <p:spPr bwMode="auto">
            <a:xfrm rot="5400000">
              <a:off x="784770" y="2393964"/>
              <a:ext cx="4430110" cy="1639187"/>
            </a:xfrm>
            <a:prstGeom prst="cloud">
              <a:avLst/>
            </a:prstGeom>
            <a:solidFill>
              <a:schemeClr val="bg1">
                <a:lumMod val="85000"/>
                <a:lumOff val="15000"/>
              </a:schemeClr>
            </a:solidFill>
            <a:ln w="38100" cmpd="sng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3942C041-8305-0B4F-9FBB-6A1D4DE8835A}"/>
                </a:ext>
              </a:extLst>
            </p:cNvPr>
            <p:cNvSpPr txBox="1"/>
            <p:nvPr/>
          </p:nvSpPr>
          <p:spPr>
            <a:xfrm>
              <a:off x="2496103" y="352171"/>
              <a:ext cx="100059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dirty="0">
                  <a:solidFill>
                    <a:schemeClr val="bg1">
                      <a:lumMod val="50000"/>
                      <a:lumOff val="50000"/>
                    </a:schemeClr>
                  </a:solidFill>
                  <a:latin typeface="Lucida Blackletter" charset="0"/>
                  <a:ea typeface="Lucida Blackletter" charset="0"/>
                  <a:cs typeface="Lucida Blackletter" charset="0"/>
                </a:rPr>
                <a:t>Ye Olde</a:t>
              </a:r>
              <a:br>
                <a:rPr lang="en-US" altLang="en-US" dirty="0">
                  <a:solidFill>
                    <a:schemeClr val="bg1">
                      <a:lumMod val="50000"/>
                      <a:lumOff val="50000"/>
                    </a:schemeClr>
                  </a:solidFill>
                  <a:latin typeface="Lucida Blackletter" charset="0"/>
                  <a:ea typeface="Lucida Blackletter" charset="0"/>
                  <a:cs typeface="Lucida Blackletter" charset="0"/>
                </a:rPr>
              </a:br>
              <a:r>
                <a:rPr lang="en-US" altLang="en-US" dirty="0">
                  <a:solidFill>
                    <a:schemeClr val="bg1">
                      <a:lumMod val="50000"/>
                      <a:lumOff val="50000"/>
                    </a:schemeClr>
                  </a:solidFill>
                  <a:latin typeface="Lucida Blackletter" charset="0"/>
                  <a:ea typeface="Lucida Blackletter" charset="0"/>
                  <a:cs typeface="Lucida Blackletter" charset="0"/>
                </a:rPr>
                <a:t>Internet</a:t>
              </a: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3FDDEA61-8B5B-7144-AD8D-EBB2B217ABBD}"/>
              </a:ext>
            </a:extLst>
          </p:cNvPr>
          <p:cNvSpPr/>
          <p:nvPr/>
        </p:nvSpPr>
        <p:spPr bwMode="auto">
          <a:xfrm>
            <a:off x="4568512" y="1195776"/>
            <a:ext cx="7497430" cy="4064504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4C6CB6D-B996-1442-A823-68A46730BC31}"/>
              </a:ext>
            </a:extLst>
          </p:cNvPr>
          <p:cNvGrpSpPr/>
          <p:nvPr/>
        </p:nvGrpSpPr>
        <p:grpSpPr>
          <a:xfrm>
            <a:off x="3937918" y="417431"/>
            <a:ext cx="1523956" cy="1638797"/>
            <a:chOff x="5056352" y="189109"/>
            <a:chExt cx="1523956" cy="1638797"/>
          </a:xfrm>
        </p:grpSpPr>
        <p:pic>
          <p:nvPicPr>
            <p:cNvPr id="12" name="Picture 2" descr="server-white.png">
              <a:extLst>
                <a:ext uri="{FF2B5EF4-FFF2-40B4-BE49-F238E27FC236}">
                  <a16:creationId xmlns:a16="http://schemas.microsoft.com/office/drawing/2014/main" id="{3E9CA7CB-BA50-8040-9D26-BF3779C995E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67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56352" y="304305"/>
              <a:ext cx="1523956" cy="1523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TextBox 27">
              <a:extLst>
                <a:ext uri="{FF2B5EF4-FFF2-40B4-BE49-F238E27FC236}">
                  <a16:creationId xmlns:a16="http://schemas.microsoft.com/office/drawing/2014/main" id="{CBE07520-FB77-E14A-97C7-1E895E10945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74506" y="189109"/>
              <a:ext cx="127252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 dirty="0">
                  <a:solidFill>
                    <a:schemeClr val="bg1">
                      <a:lumMod val="50000"/>
                      <a:lumOff val="50000"/>
                    </a:schemeClr>
                  </a:solidFill>
                </a:rPr>
                <a:t>Web Server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EF932AE4-1309-E348-86FA-BD776C1D0A82}"/>
              </a:ext>
            </a:extLst>
          </p:cNvPr>
          <p:cNvGrpSpPr/>
          <p:nvPr/>
        </p:nvGrpSpPr>
        <p:grpSpPr>
          <a:xfrm>
            <a:off x="179347" y="1600157"/>
            <a:ext cx="1523956" cy="1433185"/>
            <a:chOff x="250787" y="1843053"/>
            <a:chExt cx="1523956" cy="1433185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219041F-56A7-4343-99B8-E288499C281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5777" t="10392" r="5719" b="9724"/>
            <a:stretch/>
          </p:blipFill>
          <p:spPr>
            <a:xfrm>
              <a:off x="346437" y="2326625"/>
              <a:ext cx="1309807" cy="949613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</p:pic>
        <p:sp>
          <p:nvSpPr>
            <p:cNvPr id="14" name="TextBox 27">
              <a:extLst>
                <a:ext uri="{FF2B5EF4-FFF2-40B4-BE49-F238E27FC236}">
                  <a16:creationId xmlns:a16="http://schemas.microsoft.com/office/drawing/2014/main" id="{03122465-1220-EE4D-B6A7-D096EE2A53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0787" y="1843053"/>
              <a:ext cx="152395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 dirty="0"/>
                <a:t>Browser</a:t>
              </a:r>
            </a:p>
          </p:txBody>
        </p:sp>
      </p:grpSp>
      <p:grpSp>
        <p:nvGrpSpPr>
          <p:cNvPr id="16" name="Group 7">
            <a:extLst>
              <a:ext uri="{FF2B5EF4-FFF2-40B4-BE49-F238E27FC236}">
                <a16:creationId xmlns:a16="http://schemas.microsoft.com/office/drawing/2014/main" id="{CB754E11-25A2-344A-AC8A-16CCEC0F1E44}"/>
              </a:ext>
            </a:extLst>
          </p:cNvPr>
          <p:cNvGrpSpPr>
            <a:grpSpLocks/>
          </p:cNvGrpSpPr>
          <p:nvPr/>
        </p:nvGrpSpPr>
        <p:grpSpPr bwMode="auto">
          <a:xfrm>
            <a:off x="5836669" y="1566204"/>
            <a:ext cx="984250" cy="517525"/>
            <a:chOff x="1031875" y="3846513"/>
            <a:chExt cx="1528762" cy="517525"/>
          </a:xfrm>
          <a:solidFill>
            <a:schemeClr val="bg1"/>
          </a:solidFill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CF9F94F-B2F6-5E4E-8456-856DC5B84695}"/>
                </a:ext>
              </a:extLst>
            </p:cNvPr>
            <p:cNvSpPr/>
            <p:nvPr/>
          </p:nvSpPr>
          <p:spPr bwMode="auto">
            <a:xfrm>
              <a:off x="1031875" y="3846513"/>
              <a:ext cx="1528762" cy="517525"/>
            </a:xfrm>
            <a:prstGeom prst="rect">
              <a:avLst/>
            </a:prstGeom>
            <a:grp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" name="TextBox 28">
              <a:extLst>
                <a:ext uri="{FF2B5EF4-FFF2-40B4-BE49-F238E27FC236}">
                  <a16:creationId xmlns:a16="http://schemas.microsoft.com/office/drawing/2014/main" id="{118745EA-3070-BA47-9455-E44D62F46BE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92921" y="3890355"/>
              <a:ext cx="825867" cy="36933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Router</a:t>
              </a:r>
            </a:p>
          </p:txBody>
        </p:sp>
      </p:grpSp>
      <p:grpSp>
        <p:nvGrpSpPr>
          <p:cNvPr id="19" name="Group 8">
            <a:extLst>
              <a:ext uri="{FF2B5EF4-FFF2-40B4-BE49-F238E27FC236}">
                <a16:creationId xmlns:a16="http://schemas.microsoft.com/office/drawing/2014/main" id="{E522020D-C86B-1B4C-A046-96753BE6637E}"/>
              </a:ext>
            </a:extLst>
          </p:cNvPr>
          <p:cNvGrpSpPr>
            <a:grpSpLocks/>
          </p:cNvGrpSpPr>
          <p:nvPr/>
        </p:nvGrpSpPr>
        <p:grpSpPr bwMode="auto">
          <a:xfrm>
            <a:off x="7500928" y="2592024"/>
            <a:ext cx="1639887" cy="627062"/>
            <a:chOff x="3402013" y="3846513"/>
            <a:chExt cx="1639887" cy="627062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AD83199-8503-6041-BAE9-1BC0A5AB84DC}"/>
                </a:ext>
              </a:extLst>
            </p:cNvPr>
            <p:cNvSpPr/>
            <p:nvPr/>
          </p:nvSpPr>
          <p:spPr bwMode="auto">
            <a:xfrm>
              <a:off x="3514725" y="3957638"/>
              <a:ext cx="1527175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rgbClr val="FFFF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8E2206F0-C57B-784E-BA76-3613ADB22D18}"/>
                </a:ext>
              </a:extLst>
            </p:cNvPr>
            <p:cNvSpPr/>
            <p:nvPr/>
          </p:nvSpPr>
          <p:spPr bwMode="auto">
            <a:xfrm>
              <a:off x="3457575" y="3902075"/>
              <a:ext cx="1527175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rgbClr val="FFFF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5EBC1272-3A7F-E747-9FFD-A2B3BDC91058}"/>
                </a:ext>
              </a:extLst>
            </p:cNvPr>
            <p:cNvSpPr/>
            <p:nvPr/>
          </p:nvSpPr>
          <p:spPr bwMode="auto">
            <a:xfrm>
              <a:off x="3402013" y="3846513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rgbClr val="FFFF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23" name="TextBox 29">
              <a:extLst>
                <a:ext uri="{FF2B5EF4-FFF2-40B4-BE49-F238E27FC236}">
                  <a16:creationId xmlns:a16="http://schemas.microsoft.com/office/drawing/2014/main" id="{8FDF9298-3F27-964C-8B9E-68DC2E571A7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04246" y="3915252"/>
              <a:ext cx="1126206" cy="369332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>
                  <a:solidFill>
                    <a:srgbClr val="FFFF00"/>
                  </a:solidFill>
                </a:rPr>
                <a:t>Controller</a:t>
              </a:r>
            </a:p>
          </p:txBody>
        </p:sp>
      </p:grpSp>
      <p:grpSp>
        <p:nvGrpSpPr>
          <p:cNvPr id="29" name="Group 31">
            <a:extLst>
              <a:ext uri="{FF2B5EF4-FFF2-40B4-BE49-F238E27FC236}">
                <a16:creationId xmlns:a16="http://schemas.microsoft.com/office/drawing/2014/main" id="{AFED7EEC-200E-444B-B750-C11CD4E1D6D2}"/>
              </a:ext>
            </a:extLst>
          </p:cNvPr>
          <p:cNvGrpSpPr>
            <a:grpSpLocks/>
          </p:cNvGrpSpPr>
          <p:nvPr/>
        </p:nvGrpSpPr>
        <p:grpSpPr bwMode="auto">
          <a:xfrm>
            <a:off x="10205675" y="2592024"/>
            <a:ext cx="1639888" cy="627062"/>
            <a:chOff x="3402013" y="3846513"/>
            <a:chExt cx="1639887" cy="627062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1EDCA91E-8FE9-FD4B-8649-FC62FC01039C}"/>
                </a:ext>
              </a:extLst>
            </p:cNvPr>
            <p:cNvSpPr/>
            <p:nvPr/>
          </p:nvSpPr>
          <p:spPr bwMode="auto">
            <a:xfrm>
              <a:off x="3514726" y="3957638"/>
              <a:ext cx="1527174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4629B688-51B5-1C4B-9F68-97E06E82D2EC}"/>
                </a:ext>
              </a:extLst>
            </p:cNvPr>
            <p:cNvSpPr/>
            <p:nvPr/>
          </p:nvSpPr>
          <p:spPr bwMode="auto">
            <a:xfrm>
              <a:off x="3457576" y="3902075"/>
              <a:ext cx="1527174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FE80D897-654F-9E44-8EBB-23624F066F42}"/>
                </a:ext>
              </a:extLst>
            </p:cNvPr>
            <p:cNvSpPr/>
            <p:nvPr/>
          </p:nvSpPr>
          <p:spPr bwMode="auto">
            <a:xfrm>
              <a:off x="3402013" y="3846513"/>
              <a:ext cx="1527174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3" name="TextBox 29">
              <a:extLst>
                <a:ext uri="{FF2B5EF4-FFF2-40B4-BE49-F238E27FC236}">
                  <a16:creationId xmlns:a16="http://schemas.microsoft.com/office/drawing/2014/main" id="{908B999C-A59F-B841-A5E7-B37887A1C9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3114" y="3915252"/>
              <a:ext cx="64847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View</a:t>
              </a:r>
            </a:p>
          </p:txBody>
        </p:sp>
      </p:grpSp>
      <p:grpSp>
        <p:nvGrpSpPr>
          <p:cNvPr id="34" name="Group 24">
            <a:extLst>
              <a:ext uri="{FF2B5EF4-FFF2-40B4-BE49-F238E27FC236}">
                <a16:creationId xmlns:a16="http://schemas.microsoft.com/office/drawing/2014/main" id="{CC0158E8-A043-9D44-B241-C22F59ADBB06}"/>
              </a:ext>
            </a:extLst>
          </p:cNvPr>
          <p:cNvGrpSpPr>
            <a:grpSpLocks/>
          </p:cNvGrpSpPr>
          <p:nvPr/>
        </p:nvGrpSpPr>
        <p:grpSpPr bwMode="auto">
          <a:xfrm>
            <a:off x="7503685" y="4379658"/>
            <a:ext cx="1639887" cy="627062"/>
            <a:chOff x="3402013" y="3846513"/>
            <a:chExt cx="1639887" cy="627062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3C714829-8943-1146-A85A-F4F42E5A09B3}"/>
                </a:ext>
              </a:extLst>
            </p:cNvPr>
            <p:cNvSpPr/>
            <p:nvPr/>
          </p:nvSpPr>
          <p:spPr bwMode="auto">
            <a:xfrm>
              <a:off x="3514725" y="3957638"/>
              <a:ext cx="1527175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4876310A-01DB-BD46-95F8-1E6AE2239080}"/>
                </a:ext>
              </a:extLst>
            </p:cNvPr>
            <p:cNvSpPr/>
            <p:nvPr/>
          </p:nvSpPr>
          <p:spPr bwMode="auto">
            <a:xfrm>
              <a:off x="3457575" y="3902075"/>
              <a:ext cx="1527175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E1E4B0CA-1E2C-6147-9E14-A842D492C307}"/>
                </a:ext>
              </a:extLst>
            </p:cNvPr>
            <p:cNvSpPr/>
            <p:nvPr/>
          </p:nvSpPr>
          <p:spPr bwMode="auto">
            <a:xfrm>
              <a:off x="3402013" y="3846513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8" name="TextBox 29">
              <a:extLst>
                <a:ext uri="{FF2B5EF4-FFF2-40B4-BE49-F238E27FC236}">
                  <a16:creationId xmlns:a16="http://schemas.microsoft.com/office/drawing/2014/main" id="{7819D926-FBA1-F349-A2C2-4F2F4091A9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70922" y="3915252"/>
              <a:ext cx="79285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Model</a:t>
              </a:r>
            </a:p>
          </p:txBody>
        </p:sp>
      </p:grpSp>
      <p:grpSp>
        <p:nvGrpSpPr>
          <p:cNvPr id="39" name="Group 9">
            <a:extLst>
              <a:ext uri="{FF2B5EF4-FFF2-40B4-BE49-F238E27FC236}">
                <a16:creationId xmlns:a16="http://schemas.microsoft.com/office/drawing/2014/main" id="{6D376460-B28F-5946-8BDB-DE4D93A54958}"/>
              </a:ext>
            </a:extLst>
          </p:cNvPr>
          <p:cNvGrpSpPr>
            <a:grpSpLocks/>
          </p:cNvGrpSpPr>
          <p:nvPr/>
        </p:nvGrpSpPr>
        <p:grpSpPr bwMode="auto">
          <a:xfrm>
            <a:off x="7623958" y="6089899"/>
            <a:ext cx="1223962" cy="628650"/>
            <a:chOff x="6920301" y="1979160"/>
            <a:chExt cx="1223963" cy="628650"/>
          </a:xfrm>
        </p:grpSpPr>
        <p:sp>
          <p:nvSpPr>
            <p:cNvPr id="40" name="Can 39">
              <a:extLst>
                <a:ext uri="{FF2B5EF4-FFF2-40B4-BE49-F238E27FC236}">
                  <a16:creationId xmlns:a16="http://schemas.microsoft.com/office/drawing/2014/main" id="{DBAD760A-FA83-6648-AA44-CCD6E4684A33}"/>
                </a:ext>
              </a:extLst>
            </p:cNvPr>
            <p:cNvSpPr/>
            <p:nvPr/>
          </p:nvSpPr>
          <p:spPr bwMode="auto">
            <a:xfrm>
              <a:off x="6920301" y="1979160"/>
              <a:ext cx="1223963" cy="628650"/>
            </a:xfrm>
            <a:prstGeom prst="can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1" name="TextBox 32">
              <a:extLst>
                <a:ext uri="{FF2B5EF4-FFF2-40B4-BE49-F238E27FC236}">
                  <a16:creationId xmlns:a16="http://schemas.microsoft.com/office/drawing/2014/main" id="{2E58D386-103F-A04D-B072-E3A7926025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19934" y="2180622"/>
              <a:ext cx="597412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 dirty="0"/>
                <a:t>DB</a:t>
              </a:r>
            </a:p>
          </p:txBody>
        </p:sp>
      </p:grp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150EAD36-EFE2-4143-88F1-3C88EF47CF4B}"/>
              </a:ext>
            </a:extLst>
          </p:cNvPr>
          <p:cNvCxnSpPr>
            <a:cxnSpLocks/>
            <a:stCxn id="49" idx="2"/>
          </p:cNvCxnSpPr>
          <p:nvPr/>
        </p:nvCxnSpPr>
        <p:spPr bwMode="auto">
          <a:xfrm flipH="1">
            <a:off x="1667037" y="2824602"/>
            <a:ext cx="2798709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13BBCFCD-4AB7-F44A-9702-09F6EBB02D82}"/>
              </a:ext>
            </a:extLst>
          </p:cNvPr>
          <p:cNvCxnSpPr>
            <a:cxnSpLocks/>
          </p:cNvCxnSpPr>
          <p:nvPr/>
        </p:nvCxnSpPr>
        <p:spPr bwMode="auto">
          <a:xfrm>
            <a:off x="9140815" y="2776308"/>
            <a:ext cx="1064860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2EA9139E-75C5-884E-A14F-1AF161BE5430}"/>
              </a:ext>
            </a:extLst>
          </p:cNvPr>
          <p:cNvCxnSpPr>
            <a:cxnSpLocks/>
          </p:cNvCxnSpPr>
          <p:nvPr/>
        </p:nvCxnSpPr>
        <p:spPr bwMode="auto">
          <a:xfrm flipV="1">
            <a:off x="8477479" y="3261472"/>
            <a:ext cx="0" cy="1118186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389B882D-4857-AB4D-BF4C-423E428147A5}"/>
              </a:ext>
            </a:extLst>
          </p:cNvPr>
          <p:cNvCxnSpPr>
            <a:cxnSpLocks/>
          </p:cNvCxnSpPr>
          <p:nvPr/>
        </p:nvCxnSpPr>
        <p:spPr bwMode="auto">
          <a:xfrm flipV="1">
            <a:off x="8477479" y="5044981"/>
            <a:ext cx="0" cy="1044918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1953052D-1032-D74A-9131-BB851DF6BB66}"/>
              </a:ext>
            </a:extLst>
          </p:cNvPr>
          <p:cNvCxnSpPr>
            <a:cxnSpLocks/>
          </p:cNvCxnSpPr>
          <p:nvPr/>
        </p:nvCxnSpPr>
        <p:spPr bwMode="auto">
          <a:xfrm>
            <a:off x="9140815" y="3016837"/>
            <a:ext cx="1064860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2395A387-1117-8148-A3B8-7C6C759A3897}"/>
              </a:ext>
            </a:extLst>
          </p:cNvPr>
          <p:cNvCxnSpPr>
            <a:cxnSpLocks/>
          </p:cNvCxnSpPr>
          <p:nvPr/>
        </p:nvCxnSpPr>
        <p:spPr bwMode="auto">
          <a:xfrm flipV="1">
            <a:off x="8083856" y="3261472"/>
            <a:ext cx="0" cy="1118186"/>
          </a:xfrm>
          <a:prstGeom prst="straightConnector1">
            <a:avLst/>
          </a:prstGeom>
          <a:ln w="38100" cmpd="sng">
            <a:solidFill>
              <a:srgbClr val="FFFF00"/>
            </a:solidFill>
            <a:headEnd type="triangl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A774941C-FDD9-6249-AF11-911169719E34}"/>
              </a:ext>
            </a:extLst>
          </p:cNvPr>
          <p:cNvCxnSpPr>
            <a:cxnSpLocks/>
          </p:cNvCxnSpPr>
          <p:nvPr/>
        </p:nvCxnSpPr>
        <p:spPr bwMode="auto">
          <a:xfrm flipV="1">
            <a:off x="8083856" y="5006721"/>
            <a:ext cx="0" cy="1045082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Oval 14">
            <a:extLst>
              <a:ext uri="{FF2B5EF4-FFF2-40B4-BE49-F238E27FC236}">
                <a16:creationId xmlns:a16="http://schemas.microsoft.com/office/drawing/2014/main" id="{A74E70E2-D7E2-BC44-A9D5-A1BE39461779}"/>
              </a:ext>
            </a:extLst>
          </p:cNvPr>
          <p:cNvSpPr/>
          <p:nvPr/>
        </p:nvSpPr>
        <p:spPr>
          <a:xfrm>
            <a:off x="4486279" y="2157176"/>
            <a:ext cx="205125" cy="20512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84B7E28A-EF09-574F-AE9C-1A0A082D3D5F}"/>
              </a:ext>
            </a:extLst>
          </p:cNvPr>
          <p:cNvSpPr/>
          <p:nvPr/>
        </p:nvSpPr>
        <p:spPr>
          <a:xfrm>
            <a:off x="4465746" y="2722039"/>
            <a:ext cx="205125" cy="20512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925EDEBE-ADC3-5344-9483-12CE75A043B7}"/>
              </a:ext>
            </a:extLst>
          </p:cNvPr>
          <p:cNvCxnSpPr>
            <a:cxnSpLocks/>
            <a:endCxn id="15" idx="2"/>
          </p:cNvCxnSpPr>
          <p:nvPr/>
        </p:nvCxnSpPr>
        <p:spPr bwMode="auto">
          <a:xfrm>
            <a:off x="1667037" y="2259739"/>
            <a:ext cx="2819242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C2EBAFAC-CE07-D34A-9402-04B77F6A6475}"/>
              </a:ext>
            </a:extLst>
          </p:cNvPr>
          <p:cNvCxnSpPr>
            <a:cxnSpLocks/>
            <a:stCxn id="49" idx="6"/>
            <a:endCxn id="22" idx="1"/>
          </p:cNvCxnSpPr>
          <p:nvPr/>
        </p:nvCxnSpPr>
        <p:spPr bwMode="auto">
          <a:xfrm>
            <a:off x="4670871" y="2824602"/>
            <a:ext cx="2830057" cy="26185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Elbow Connector 71">
            <a:extLst>
              <a:ext uri="{FF2B5EF4-FFF2-40B4-BE49-F238E27FC236}">
                <a16:creationId xmlns:a16="http://schemas.microsoft.com/office/drawing/2014/main" id="{EC4A0D39-7905-F94F-8565-C4298C336087}"/>
              </a:ext>
            </a:extLst>
          </p:cNvPr>
          <p:cNvCxnSpPr>
            <a:cxnSpLocks/>
            <a:stCxn id="15" idx="6"/>
            <a:endCxn id="17" idx="1"/>
          </p:cNvCxnSpPr>
          <p:nvPr/>
        </p:nvCxnSpPr>
        <p:spPr>
          <a:xfrm flipV="1">
            <a:off x="4691404" y="1824967"/>
            <a:ext cx="1145265" cy="434772"/>
          </a:xfrm>
          <a:prstGeom prst="bentConnector3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Elbow Connector 74">
            <a:extLst>
              <a:ext uri="{FF2B5EF4-FFF2-40B4-BE49-F238E27FC236}">
                <a16:creationId xmlns:a16="http://schemas.microsoft.com/office/drawing/2014/main" id="{0A65D0B6-0DFD-3844-9E7E-666138C3E382}"/>
              </a:ext>
            </a:extLst>
          </p:cNvPr>
          <p:cNvCxnSpPr>
            <a:cxnSpLocks/>
            <a:stCxn id="17" idx="3"/>
            <a:endCxn id="22" idx="0"/>
          </p:cNvCxnSpPr>
          <p:nvPr/>
        </p:nvCxnSpPr>
        <p:spPr>
          <a:xfrm>
            <a:off x="6820919" y="1824967"/>
            <a:ext cx="1443597" cy="767057"/>
          </a:xfrm>
          <a:prstGeom prst="bentConnector2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Folded Corner 45">
            <a:extLst>
              <a:ext uri="{FF2B5EF4-FFF2-40B4-BE49-F238E27FC236}">
                <a16:creationId xmlns:a16="http://schemas.microsoft.com/office/drawing/2014/main" id="{A1ACAB89-81F3-2A4A-83A2-E4669852F827}"/>
              </a:ext>
            </a:extLst>
          </p:cNvPr>
          <p:cNvSpPr/>
          <p:nvPr/>
        </p:nvSpPr>
        <p:spPr>
          <a:xfrm>
            <a:off x="5105413" y="2450910"/>
            <a:ext cx="2217427" cy="799754"/>
          </a:xfrm>
          <a:prstGeom prst="foldedCorner">
            <a:avLst/>
          </a:prstGeom>
          <a:solidFill>
            <a:srgbClr val="000000">
              <a:alpha val="74902"/>
            </a:srgb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0" rtlCol="0" anchor="ctr"/>
          <a:lstStyle/>
          <a:p>
            <a:r>
              <a:rPr lang="en-US" dirty="0">
                <a:solidFill>
                  <a:srgbClr val="FFFF00"/>
                </a:solidFill>
              </a:rPr>
              <a:t>Controller action calls model method</a:t>
            </a:r>
          </a:p>
        </p:txBody>
      </p:sp>
    </p:spTree>
    <p:extLst>
      <p:ext uri="{BB962C8B-B14F-4D97-AF65-F5344CB8AC3E}">
        <p14:creationId xmlns:p14="http://schemas.microsoft.com/office/powerpoint/2010/main" val="19513932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9F20DCE-F946-C545-A16B-708E1EA79DF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319" t="11467" r="30142" b="60387"/>
          <a:stretch/>
        </p:blipFill>
        <p:spPr>
          <a:xfrm>
            <a:off x="2221752" y="1385047"/>
            <a:ext cx="8573247" cy="4087906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132290F5-F6D8-FF47-BB16-AB72D5D48DBC}"/>
              </a:ext>
            </a:extLst>
          </p:cNvPr>
          <p:cNvCxnSpPr>
            <a:cxnSpLocks/>
          </p:cNvCxnSpPr>
          <p:nvPr/>
        </p:nvCxnSpPr>
        <p:spPr>
          <a:xfrm>
            <a:off x="2743200" y="3267635"/>
            <a:ext cx="1264023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1659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7707042-04A3-704A-AFE9-00482E002D34}"/>
              </a:ext>
            </a:extLst>
          </p:cNvPr>
          <p:cNvGrpSpPr/>
          <p:nvPr/>
        </p:nvGrpSpPr>
        <p:grpSpPr>
          <a:xfrm>
            <a:off x="2208807" y="352171"/>
            <a:ext cx="1639187" cy="5076442"/>
            <a:chOff x="2180231" y="352171"/>
            <a:chExt cx="1639187" cy="5076442"/>
          </a:xfrm>
        </p:grpSpPr>
        <p:sp>
          <p:nvSpPr>
            <p:cNvPr id="8" name="Cloud 7">
              <a:extLst>
                <a:ext uri="{FF2B5EF4-FFF2-40B4-BE49-F238E27FC236}">
                  <a16:creationId xmlns:a16="http://schemas.microsoft.com/office/drawing/2014/main" id="{24A1FB98-7873-7D46-B4B6-C2F0DF0E5EB2}"/>
                </a:ext>
              </a:extLst>
            </p:cNvPr>
            <p:cNvSpPr/>
            <p:nvPr/>
          </p:nvSpPr>
          <p:spPr bwMode="auto">
            <a:xfrm rot="5400000">
              <a:off x="784770" y="2393964"/>
              <a:ext cx="4430110" cy="1639187"/>
            </a:xfrm>
            <a:prstGeom prst="cloud">
              <a:avLst/>
            </a:prstGeom>
            <a:solidFill>
              <a:schemeClr val="bg1">
                <a:lumMod val="85000"/>
                <a:lumOff val="15000"/>
              </a:schemeClr>
            </a:solidFill>
            <a:ln w="38100" cmpd="sng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3942C041-8305-0B4F-9FBB-6A1D4DE8835A}"/>
                </a:ext>
              </a:extLst>
            </p:cNvPr>
            <p:cNvSpPr txBox="1"/>
            <p:nvPr/>
          </p:nvSpPr>
          <p:spPr>
            <a:xfrm>
              <a:off x="2496103" y="352171"/>
              <a:ext cx="100059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dirty="0">
                  <a:solidFill>
                    <a:schemeClr val="bg1">
                      <a:lumMod val="50000"/>
                      <a:lumOff val="50000"/>
                    </a:schemeClr>
                  </a:solidFill>
                  <a:latin typeface="Lucida Blackletter" charset="0"/>
                  <a:ea typeface="Lucida Blackletter" charset="0"/>
                  <a:cs typeface="Lucida Blackletter" charset="0"/>
                </a:rPr>
                <a:t>Ye Olde</a:t>
              </a:r>
              <a:br>
                <a:rPr lang="en-US" altLang="en-US" dirty="0">
                  <a:solidFill>
                    <a:schemeClr val="bg1">
                      <a:lumMod val="50000"/>
                      <a:lumOff val="50000"/>
                    </a:schemeClr>
                  </a:solidFill>
                  <a:latin typeface="Lucida Blackletter" charset="0"/>
                  <a:ea typeface="Lucida Blackletter" charset="0"/>
                  <a:cs typeface="Lucida Blackletter" charset="0"/>
                </a:rPr>
              </a:br>
              <a:r>
                <a:rPr lang="en-US" altLang="en-US" dirty="0">
                  <a:solidFill>
                    <a:schemeClr val="bg1">
                      <a:lumMod val="50000"/>
                      <a:lumOff val="50000"/>
                    </a:schemeClr>
                  </a:solidFill>
                  <a:latin typeface="Lucida Blackletter" charset="0"/>
                  <a:ea typeface="Lucida Blackletter" charset="0"/>
                  <a:cs typeface="Lucida Blackletter" charset="0"/>
                </a:rPr>
                <a:t>Internet</a:t>
              </a: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3FDDEA61-8B5B-7144-AD8D-EBB2B217ABBD}"/>
              </a:ext>
            </a:extLst>
          </p:cNvPr>
          <p:cNvSpPr/>
          <p:nvPr/>
        </p:nvSpPr>
        <p:spPr bwMode="auto">
          <a:xfrm>
            <a:off x="4568512" y="1195776"/>
            <a:ext cx="7497430" cy="4064504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4C6CB6D-B996-1442-A823-68A46730BC31}"/>
              </a:ext>
            </a:extLst>
          </p:cNvPr>
          <p:cNvGrpSpPr/>
          <p:nvPr/>
        </p:nvGrpSpPr>
        <p:grpSpPr>
          <a:xfrm>
            <a:off x="3937918" y="417431"/>
            <a:ext cx="1523956" cy="1638797"/>
            <a:chOff x="5056352" y="189109"/>
            <a:chExt cx="1523956" cy="1638797"/>
          </a:xfrm>
        </p:grpSpPr>
        <p:pic>
          <p:nvPicPr>
            <p:cNvPr id="12" name="Picture 2" descr="server-white.png">
              <a:extLst>
                <a:ext uri="{FF2B5EF4-FFF2-40B4-BE49-F238E27FC236}">
                  <a16:creationId xmlns:a16="http://schemas.microsoft.com/office/drawing/2014/main" id="{3E9CA7CB-BA50-8040-9D26-BF3779C995E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67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56352" y="304305"/>
              <a:ext cx="1523956" cy="1523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TextBox 27">
              <a:extLst>
                <a:ext uri="{FF2B5EF4-FFF2-40B4-BE49-F238E27FC236}">
                  <a16:creationId xmlns:a16="http://schemas.microsoft.com/office/drawing/2014/main" id="{CBE07520-FB77-E14A-97C7-1E895E10945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74506" y="189109"/>
              <a:ext cx="127252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 dirty="0">
                  <a:solidFill>
                    <a:schemeClr val="bg1">
                      <a:lumMod val="50000"/>
                      <a:lumOff val="50000"/>
                    </a:schemeClr>
                  </a:solidFill>
                </a:rPr>
                <a:t>Web Server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EF932AE4-1309-E348-86FA-BD776C1D0A82}"/>
              </a:ext>
            </a:extLst>
          </p:cNvPr>
          <p:cNvGrpSpPr/>
          <p:nvPr/>
        </p:nvGrpSpPr>
        <p:grpSpPr>
          <a:xfrm>
            <a:off x="179347" y="1600157"/>
            <a:ext cx="1523956" cy="1433185"/>
            <a:chOff x="250787" y="1843053"/>
            <a:chExt cx="1523956" cy="1433185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219041F-56A7-4343-99B8-E288499C281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5777" t="10392" r="5719" b="9724"/>
            <a:stretch/>
          </p:blipFill>
          <p:spPr>
            <a:xfrm>
              <a:off x="346437" y="2326625"/>
              <a:ext cx="1309807" cy="949613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</p:pic>
        <p:sp>
          <p:nvSpPr>
            <p:cNvPr id="14" name="TextBox 27">
              <a:extLst>
                <a:ext uri="{FF2B5EF4-FFF2-40B4-BE49-F238E27FC236}">
                  <a16:creationId xmlns:a16="http://schemas.microsoft.com/office/drawing/2014/main" id="{03122465-1220-EE4D-B6A7-D096EE2A53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0787" y="1843053"/>
              <a:ext cx="152395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 dirty="0"/>
                <a:t>Browser</a:t>
              </a:r>
            </a:p>
          </p:txBody>
        </p:sp>
      </p:grpSp>
      <p:grpSp>
        <p:nvGrpSpPr>
          <p:cNvPr id="16" name="Group 7">
            <a:extLst>
              <a:ext uri="{FF2B5EF4-FFF2-40B4-BE49-F238E27FC236}">
                <a16:creationId xmlns:a16="http://schemas.microsoft.com/office/drawing/2014/main" id="{CB754E11-25A2-344A-AC8A-16CCEC0F1E44}"/>
              </a:ext>
            </a:extLst>
          </p:cNvPr>
          <p:cNvGrpSpPr>
            <a:grpSpLocks/>
          </p:cNvGrpSpPr>
          <p:nvPr/>
        </p:nvGrpSpPr>
        <p:grpSpPr bwMode="auto">
          <a:xfrm>
            <a:off x="5836669" y="1566204"/>
            <a:ext cx="984250" cy="517525"/>
            <a:chOff x="1031875" y="3846513"/>
            <a:chExt cx="1528762" cy="517525"/>
          </a:xfrm>
          <a:solidFill>
            <a:schemeClr val="bg1"/>
          </a:solidFill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CF9F94F-B2F6-5E4E-8456-856DC5B84695}"/>
                </a:ext>
              </a:extLst>
            </p:cNvPr>
            <p:cNvSpPr/>
            <p:nvPr/>
          </p:nvSpPr>
          <p:spPr bwMode="auto">
            <a:xfrm>
              <a:off x="1031875" y="3846513"/>
              <a:ext cx="1528762" cy="517525"/>
            </a:xfrm>
            <a:prstGeom prst="rect">
              <a:avLst/>
            </a:prstGeom>
            <a:grp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" name="TextBox 28">
              <a:extLst>
                <a:ext uri="{FF2B5EF4-FFF2-40B4-BE49-F238E27FC236}">
                  <a16:creationId xmlns:a16="http://schemas.microsoft.com/office/drawing/2014/main" id="{118745EA-3070-BA47-9455-E44D62F46BE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92921" y="3890355"/>
              <a:ext cx="825867" cy="36933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Router</a:t>
              </a:r>
            </a:p>
          </p:txBody>
        </p:sp>
      </p:grpSp>
      <p:grpSp>
        <p:nvGrpSpPr>
          <p:cNvPr id="19" name="Group 8">
            <a:extLst>
              <a:ext uri="{FF2B5EF4-FFF2-40B4-BE49-F238E27FC236}">
                <a16:creationId xmlns:a16="http://schemas.microsoft.com/office/drawing/2014/main" id="{E522020D-C86B-1B4C-A046-96753BE6637E}"/>
              </a:ext>
            </a:extLst>
          </p:cNvPr>
          <p:cNvGrpSpPr>
            <a:grpSpLocks/>
          </p:cNvGrpSpPr>
          <p:nvPr/>
        </p:nvGrpSpPr>
        <p:grpSpPr bwMode="auto">
          <a:xfrm>
            <a:off x="7500928" y="2592024"/>
            <a:ext cx="1639887" cy="627062"/>
            <a:chOff x="3402013" y="3846513"/>
            <a:chExt cx="1639887" cy="627062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AD83199-8503-6041-BAE9-1BC0A5AB84DC}"/>
                </a:ext>
              </a:extLst>
            </p:cNvPr>
            <p:cNvSpPr/>
            <p:nvPr/>
          </p:nvSpPr>
          <p:spPr bwMode="auto">
            <a:xfrm>
              <a:off x="3514725" y="3957638"/>
              <a:ext cx="1527175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rgbClr val="FFFF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8E2206F0-C57B-784E-BA76-3613ADB22D18}"/>
                </a:ext>
              </a:extLst>
            </p:cNvPr>
            <p:cNvSpPr/>
            <p:nvPr/>
          </p:nvSpPr>
          <p:spPr bwMode="auto">
            <a:xfrm>
              <a:off x="3457575" y="3902075"/>
              <a:ext cx="1527175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rgbClr val="FFFF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5EBC1272-3A7F-E747-9FFD-A2B3BDC91058}"/>
                </a:ext>
              </a:extLst>
            </p:cNvPr>
            <p:cNvSpPr/>
            <p:nvPr/>
          </p:nvSpPr>
          <p:spPr bwMode="auto">
            <a:xfrm>
              <a:off x="3402013" y="3846513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rgbClr val="FFFF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23" name="TextBox 29">
              <a:extLst>
                <a:ext uri="{FF2B5EF4-FFF2-40B4-BE49-F238E27FC236}">
                  <a16:creationId xmlns:a16="http://schemas.microsoft.com/office/drawing/2014/main" id="{8FDF9298-3F27-964C-8B9E-68DC2E571A7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04246" y="3915252"/>
              <a:ext cx="1126206" cy="369332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>
                  <a:solidFill>
                    <a:srgbClr val="FFFF00"/>
                  </a:solidFill>
                </a:rPr>
                <a:t>Controller</a:t>
              </a:r>
            </a:p>
          </p:txBody>
        </p:sp>
      </p:grpSp>
      <p:grpSp>
        <p:nvGrpSpPr>
          <p:cNvPr id="29" name="Group 31">
            <a:extLst>
              <a:ext uri="{FF2B5EF4-FFF2-40B4-BE49-F238E27FC236}">
                <a16:creationId xmlns:a16="http://schemas.microsoft.com/office/drawing/2014/main" id="{AFED7EEC-200E-444B-B750-C11CD4E1D6D2}"/>
              </a:ext>
            </a:extLst>
          </p:cNvPr>
          <p:cNvGrpSpPr>
            <a:grpSpLocks/>
          </p:cNvGrpSpPr>
          <p:nvPr/>
        </p:nvGrpSpPr>
        <p:grpSpPr bwMode="auto">
          <a:xfrm>
            <a:off x="10205675" y="2592024"/>
            <a:ext cx="1639888" cy="627062"/>
            <a:chOff x="3402013" y="3846513"/>
            <a:chExt cx="1639887" cy="627062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1EDCA91E-8FE9-FD4B-8649-FC62FC01039C}"/>
                </a:ext>
              </a:extLst>
            </p:cNvPr>
            <p:cNvSpPr/>
            <p:nvPr/>
          </p:nvSpPr>
          <p:spPr bwMode="auto">
            <a:xfrm>
              <a:off x="3514726" y="3957638"/>
              <a:ext cx="1527174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4629B688-51B5-1C4B-9F68-97E06E82D2EC}"/>
                </a:ext>
              </a:extLst>
            </p:cNvPr>
            <p:cNvSpPr/>
            <p:nvPr/>
          </p:nvSpPr>
          <p:spPr bwMode="auto">
            <a:xfrm>
              <a:off x="3457576" y="3902075"/>
              <a:ext cx="1527174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FE80D897-654F-9E44-8EBB-23624F066F42}"/>
                </a:ext>
              </a:extLst>
            </p:cNvPr>
            <p:cNvSpPr/>
            <p:nvPr/>
          </p:nvSpPr>
          <p:spPr bwMode="auto">
            <a:xfrm>
              <a:off x="3402013" y="3846513"/>
              <a:ext cx="1527174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3" name="TextBox 29">
              <a:extLst>
                <a:ext uri="{FF2B5EF4-FFF2-40B4-BE49-F238E27FC236}">
                  <a16:creationId xmlns:a16="http://schemas.microsoft.com/office/drawing/2014/main" id="{908B999C-A59F-B841-A5E7-B37887A1C9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3114" y="3915252"/>
              <a:ext cx="64847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View</a:t>
              </a:r>
            </a:p>
          </p:txBody>
        </p:sp>
      </p:grpSp>
      <p:grpSp>
        <p:nvGrpSpPr>
          <p:cNvPr id="34" name="Group 24">
            <a:extLst>
              <a:ext uri="{FF2B5EF4-FFF2-40B4-BE49-F238E27FC236}">
                <a16:creationId xmlns:a16="http://schemas.microsoft.com/office/drawing/2014/main" id="{CC0158E8-A043-9D44-B241-C22F59ADBB06}"/>
              </a:ext>
            </a:extLst>
          </p:cNvPr>
          <p:cNvGrpSpPr>
            <a:grpSpLocks/>
          </p:cNvGrpSpPr>
          <p:nvPr/>
        </p:nvGrpSpPr>
        <p:grpSpPr bwMode="auto">
          <a:xfrm>
            <a:off x="7503685" y="4379658"/>
            <a:ext cx="1639887" cy="627062"/>
            <a:chOff x="3402013" y="3846513"/>
            <a:chExt cx="1639887" cy="627062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3C714829-8943-1146-A85A-F4F42E5A09B3}"/>
                </a:ext>
              </a:extLst>
            </p:cNvPr>
            <p:cNvSpPr/>
            <p:nvPr/>
          </p:nvSpPr>
          <p:spPr bwMode="auto">
            <a:xfrm>
              <a:off x="3514725" y="3957638"/>
              <a:ext cx="1527175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4876310A-01DB-BD46-95F8-1E6AE2239080}"/>
                </a:ext>
              </a:extLst>
            </p:cNvPr>
            <p:cNvSpPr/>
            <p:nvPr/>
          </p:nvSpPr>
          <p:spPr bwMode="auto">
            <a:xfrm>
              <a:off x="3457575" y="3902075"/>
              <a:ext cx="1527175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E1E4B0CA-1E2C-6147-9E14-A842D492C307}"/>
                </a:ext>
              </a:extLst>
            </p:cNvPr>
            <p:cNvSpPr/>
            <p:nvPr/>
          </p:nvSpPr>
          <p:spPr bwMode="auto">
            <a:xfrm>
              <a:off x="3402013" y="3846513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8" name="TextBox 29">
              <a:extLst>
                <a:ext uri="{FF2B5EF4-FFF2-40B4-BE49-F238E27FC236}">
                  <a16:creationId xmlns:a16="http://schemas.microsoft.com/office/drawing/2014/main" id="{7819D926-FBA1-F349-A2C2-4F2F4091A9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70922" y="3915252"/>
              <a:ext cx="79285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Model</a:t>
              </a:r>
            </a:p>
          </p:txBody>
        </p:sp>
      </p:grpSp>
      <p:grpSp>
        <p:nvGrpSpPr>
          <p:cNvPr id="39" name="Group 9">
            <a:extLst>
              <a:ext uri="{FF2B5EF4-FFF2-40B4-BE49-F238E27FC236}">
                <a16:creationId xmlns:a16="http://schemas.microsoft.com/office/drawing/2014/main" id="{6D376460-B28F-5946-8BDB-DE4D93A54958}"/>
              </a:ext>
            </a:extLst>
          </p:cNvPr>
          <p:cNvGrpSpPr>
            <a:grpSpLocks/>
          </p:cNvGrpSpPr>
          <p:nvPr/>
        </p:nvGrpSpPr>
        <p:grpSpPr bwMode="auto">
          <a:xfrm>
            <a:off x="7623958" y="6089899"/>
            <a:ext cx="1223962" cy="628650"/>
            <a:chOff x="6920301" y="1979160"/>
            <a:chExt cx="1223963" cy="628650"/>
          </a:xfrm>
        </p:grpSpPr>
        <p:sp>
          <p:nvSpPr>
            <p:cNvPr id="40" name="Can 39">
              <a:extLst>
                <a:ext uri="{FF2B5EF4-FFF2-40B4-BE49-F238E27FC236}">
                  <a16:creationId xmlns:a16="http://schemas.microsoft.com/office/drawing/2014/main" id="{DBAD760A-FA83-6648-AA44-CCD6E4684A33}"/>
                </a:ext>
              </a:extLst>
            </p:cNvPr>
            <p:cNvSpPr/>
            <p:nvPr/>
          </p:nvSpPr>
          <p:spPr bwMode="auto">
            <a:xfrm>
              <a:off x="6920301" y="1979160"/>
              <a:ext cx="1223963" cy="628650"/>
            </a:xfrm>
            <a:prstGeom prst="can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1" name="TextBox 32">
              <a:extLst>
                <a:ext uri="{FF2B5EF4-FFF2-40B4-BE49-F238E27FC236}">
                  <a16:creationId xmlns:a16="http://schemas.microsoft.com/office/drawing/2014/main" id="{2E58D386-103F-A04D-B072-E3A7926025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19934" y="2180622"/>
              <a:ext cx="597412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 dirty="0"/>
                <a:t>DB</a:t>
              </a:r>
            </a:p>
          </p:txBody>
        </p:sp>
      </p:grp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150EAD36-EFE2-4143-88F1-3C88EF47CF4B}"/>
              </a:ext>
            </a:extLst>
          </p:cNvPr>
          <p:cNvCxnSpPr>
            <a:cxnSpLocks/>
            <a:stCxn id="49" idx="2"/>
          </p:cNvCxnSpPr>
          <p:nvPr/>
        </p:nvCxnSpPr>
        <p:spPr bwMode="auto">
          <a:xfrm flipH="1">
            <a:off x="1667037" y="2824602"/>
            <a:ext cx="2798709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13BBCFCD-4AB7-F44A-9702-09F6EBB02D82}"/>
              </a:ext>
            </a:extLst>
          </p:cNvPr>
          <p:cNvCxnSpPr>
            <a:cxnSpLocks/>
          </p:cNvCxnSpPr>
          <p:nvPr/>
        </p:nvCxnSpPr>
        <p:spPr bwMode="auto">
          <a:xfrm>
            <a:off x="9140815" y="2776308"/>
            <a:ext cx="1064860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2EA9139E-75C5-884E-A14F-1AF161BE5430}"/>
              </a:ext>
            </a:extLst>
          </p:cNvPr>
          <p:cNvCxnSpPr>
            <a:cxnSpLocks/>
          </p:cNvCxnSpPr>
          <p:nvPr/>
        </p:nvCxnSpPr>
        <p:spPr bwMode="auto">
          <a:xfrm flipV="1">
            <a:off x="8477479" y="3261472"/>
            <a:ext cx="0" cy="1118186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389B882D-4857-AB4D-BF4C-423E428147A5}"/>
              </a:ext>
            </a:extLst>
          </p:cNvPr>
          <p:cNvCxnSpPr>
            <a:cxnSpLocks/>
          </p:cNvCxnSpPr>
          <p:nvPr/>
        </p:nvCxnSpPr>
        <p:spPr bwMode="auto">
          <a:xfrm flipV="1">
            <a:off x="8477479" y="5044981"/>
            <a:ext cx="0" cy="1044918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1953052D-1032-D74A-9131-BB851DF6BB66}"/>
              </a:ext>
            </a:extLst>
          </p:cNvPr>
          <p:cNvCxnSpPr>
            <a:cxnSpLocks/>
          </p:cNvCxnSpPr>
          <p:nvPr/>
        </p:nvCxnSpPr>
        <p:spPr bwMode="auto">
          <a:xfrm>
            <a:off x="9140815" y="3016837"/>
            <a:ext cx="1064860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2395A387-1117-8148-A3B8-7C6C759A3897}"/>
              </a:ext>
            </a:extLst>
          </p:cNvPr>
          <p:cNvCxnSpPr>
            <a:cxnSpLocks/>
          </p:cNvCxnSpPr>
          <p:nvPr/>
        </p:nvCxnSpPr>
        <p:spPr bwMode="auto">
          <a:xfrm flipV="1">
            <a:off x="8083856" y="3261472"/>
            <a:ext cx="0" cy="1118186"/>
          </a:xfrm>
          <a:prstGeom prst="straightConnector1">
            <a:avLst/>
          </a:prstGeom>
          <a:ln w="38100" cmpd="sng">
            <a:solidFill>
              <a:srgbClr val="FFFF00"/>
            </a:solidFill>
            <a:headEnd type="triangl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A774941C-FDD9-6249-AF11-911169719E34}"/>
              </a:ext>
            </a:extLst>
          </p:cNvPr>
          <p:cNvCxnSpPr>
            <a:cxnSpLocks/>
          </p:cNvCxnSpPr>
          <p:nvPr/>
        </p:nvCxnSpPr>
        <p:spPr bwMode="auto">
          <a:xfrm flipV="1">
            <a:off x="8083856" y="5006721"/>
            <a:ext cx="0" cy="1045082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Oval 14">
            <a:extLst>
              <a:ext uri="{FF2B5EF4-FFF2-40B4-BE49-F238E27FC236}">
                <a16:creationId xmlns:a16="http://schemas.microsoft.com/office/drawing/2014/main" id="{A74E70E2-D7E2-BC44-A9D5-A1BE39461779}"/>
              </a:ext>
            </a:extLst>
          </p:cNvPr>
          <p:cNvSpPr/>
          <p:nvPr/>
        </p:nvSpPr>
        <p:spPr>
          <a:xfrm>
            <a:off x="4486279" y="2157176"/>
            <a:ext cx="205125" cy="20512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84B7E28A-EF09-574F-AE9C-1A0A082D3D5F}"/>
              </a:ext>
            </a:extLst>
          </p:cNvPr>
          <p:cNvSpPr/>
          <p:nvPr/>
        </p:nvSpPr>
        <p:spPr>
          <a:xfrm>
            <a:off x="4465746" y="2722039"/>
            <a:ext cx="205125" cy="20512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925EDEBE-ADC3-5344-9483-12CE75A043B7}"/>
              </a:ext>
            </a:extLst>
          </p:cNvPr>
          <p:cNvCxnSpPr>
            <a:cxnSpLocks/>
            <a:endCxn id="15" idx="2"/>
          </p:cNvCxnSpPr>
          <p:nvPr/>
        </p:nvCxnSpPr>
        <p:spPr bwMode="auto">
          <a:xfrm>
            <a:off x="1667037" y="2259739"/>
            <a:ext cx="2819242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C2EBAFAC-CE07-D34A-9402-04B77F6A6475}"/>
              </a:ext>
            </a:extLst>
          </p:cNvPr>
          <p:cNvCxnSpPr>
            <a:cxnSpLocks/>
            <a:stCxn id="49" idx="6"/>
            <a:endCxn id="22" idx="1"/>
          </p:cNvCxnSpPr>
          <p:nvPr/>
        </p:nvCxnSpPr>
        <p:spPr bwMode="auto">
          <a:xfrm>
            <a:off x="4670871" y="2824602"/>
            <a:ext cx="2830057" cy="26185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Elbow Connector 71">
            <a:extLst>
              <a:ext uri="{FF2B5EF4-FFF2-40B4-BE49-F238E27FC236}">
                <a16:creationId xmlns:a16="http://schemas.microsoft.com/office/drawing/2014/main" id="{EC4A0D39-7905-F94F-8565-C4298C336087}"/>
              </a:ext>
            </a:extLst>
          </p:cNvPr>
          <p:cNvCxnSpPr>
            <a:cxnSpLocks/>
            <a:stCxn id="15" idx="6"/>
            <a:endCxn id="17" idx="1"/>
          </p:cNvCxnSpPr>
          <p:nvPr/>
        </p:nvCxnSpPr>
        <p:spPr>
          <a:xfrm flipV="1">
            <a:off x="4691404" y="1824967"/>
            <a:ext cx="1145265" cy="434772"/>
          </a:xfrm>
          <a:prstGeom prst="bentConnector3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Elbow Connector 74">
            <a:extLst>
              <a:ext uri="{FF2B5EF4-FFF2-40B4-BE49-F238E27FC236}">
                <a16:creationId xmlns:a16="http://schemas.microsoft.com/office/drawing/2014/main" id="{0A65D0B6-0DFD-3844-9E7E-666138C3E382}"/>
              </a:ext>
            </a:extLst>
          </p:cNvPr>
          <p:cNvCxnSpPr>
            <a:cxnSpLocks/>
            <a:stCxn id="17" idx="3"/>
            <a:endCxn id="22" idx="0"/>
          </p:cNvCxnSpPr>
          <p:nvPr/>
        </p:nvCxnSpPr>
        <p:spPr>
          <a:xfrm>
            <a:off x="6820919" y="1824967"/>
            <a:ext cx="1443597" cy="767057"/>
          </a:xfrm>
          <a:prstGeom prst="bentConnector2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Folded Corner 45">
            <a:extLst>
              <a:ext uri="{FF2B5EF4-FFF2-40B4-BE49-F238E27FC236}">
                <a16:creationId xmlns:a16="http://schemas.microsoft.com/office/drawing/2014/main" id="{A1ACAB89-81F3-2A4A-83A2-E4669852F827}"/>
              </a:ext>
            </a:extLst>
          </p:cNvPr>
          <p:cNvSpPr/>
          <p:nvPr/>
        </p:nvSpPr>
        <p:spPr>
          <a:xfrm>
            <a:off x="5105413" y="2450910"/>
            <a:ext cx="2217427" cy="799754"/>
          </a:xfrm>
          <a:prstGeom prst="foldedCorner">
            <a:avLst/>
          </a:prstGeom>
          <a:solidFill>
            <a:srgbClr val="000000">
              <a:alpha val="74902"/>
            </a:srgb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0" rtlCol="0" anchor="ctr"/>
          <a:lstStyle/>
          <a:p>
            <a:r>
              <a:rPr lang="en-US" dirty="0">
                <a:solidFill>
                  <a:srgbClr val="FFFF00"/>
                </a:solidFill>
              </a:rPr>
              <a:t>Controller action calls model method</a:t>
            </a:r>
          </a:p>
        </p:txBody>
      </p:sp>
    </p:spTree>
    <p:extLst>
      <p:ext uri="{BB962C8B-B14F-4D97-AF65-F5344CB8AC3E}">
        <p14:creationId xmlns:p14="http://schemas.microsoft.com/office/powerpoint/2010/main" val="41437750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7707042-04A3-704A-AFE9-00482E002D34}"/>
              </a:ext>
            </a:extLst>
          </p:cNvPr>
          <p:cNvGrpSpPr/>
          <p:nvPr/>
        </p:nvGrpSpPr>
        <p:grpSpPr>
          <a:xfrm>
            <a:off x="2208807" y="352171"/>
            <a:ext cx="1639187" cy="5076442"/>
            <a:chOff x="2180231" y="352171"/>
            <a:chExt cx="1639187" cy="5076442"/>
          </a:xfrm>
        </p:grpSpPr>
        <p:sp>
          <p:nvSpPr>
            <p:cNvPr id="8" name="Cloud 7">
              <a:extLst>
                <a:ext uri="{FF2B5EF4-FFF2-40B4-BE49-F238E27FC236}">
                  <a16:creationId xmlns:a16="http://schemas.microsoft.com/office/drawing/2014/main" id="{24A1FB98-7873-7D46-B4B6-C2F0DF0E5EB2}"/>
                </a:ext>
              </a:extLst>
            </p:cNvPr>
            <p:cNvSpPr/>
            <p:nvPr/>
          </p:nvSpPr>
          <p:spPr bwMode="auto">
            <a:xfrm rot="5400000">
              <a:off x="784770" y="2393964"/>
              <a:ext cx="4430110" cy="1639187"/>
            </a:xfrm>
            <a:prstGeom prst="cloud">
              <a:avLst/>
            </a:prstGeom>
            <a:solidFill>
              <a:schemeClr val="bg1">
                <a:lumMod val="85000"/>
                <a:lumOff val="15000"/>
              </a:schemeClr>
            </a:solidFill>
            <a:ln w="38100" cmpd="sng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3942C041-8305-0B4F-9FBB-6A1D4DE8835A}"/>
                </a:ext>
              </a:extLst>
            </p:cNvPr>
            <p:cNvSpPr txBox="1"/>
            <p:nvPr/>
          </p:nvSpPr>
          <p:spPr>
            <a:xfrm>
              <a:off x="2496103" y="352171"/>
              <a:ext cx="100059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dirty="0">
                  <a:solidFill>
                    <a:schemeClr val="bg1">
                      <a:lumMod val="50000"/>
                      <a:lumOff val="50000"/>
                    </a:schemeClr>
                  </a:solidFill>
                  <a:latin typeface="Lucida Blackletter" charset="0"/>
                  <a:ea typeface="Lucida Blackletter" charset="0"/>
                  <a:cs typeface="Lucida Blackletter" charset="0"/>
                </a:rPr>
                <a:t>Ye Olde</a:t>
              </a:r>
              <a:br>
                <a:rPr lang="en-US" altLang="en-US" dirty="0">
                  <a:solidFill>
                    <a:schemeClr val="bg1">
                      <a:lumMod val="50000"/>
                      <a:lumOff val="50000"/>
                    </a:schemeClr>
                  </a:solidFill>
                  <a:latin typeface="Lucida Blackletter" charset="0"/>
                  <a:ea typeface="Lucida Blackletter" charset="0"/>
                  <a:cs typeface="Lucida Blackletter" charset="0"/>
                </a:rPr>
              </a:br>
              <a:r>
                <a:rPr lang="en-US" altLang="en-US" dirty="0">
                  <a:solidFill>
                    <a:schemeClr val="bg1">
                      <a:lumMod val="50000"/>
                      <a:lumOff val="50000"/>
                    </a:schemeClr>
                  </a:solidFill>
                  <a:latin typeface="Lucida Blackletter" charset="0"/>
                  <a:ea typeface="Lucida Blackletter" charset="0"/>
                  <a:cs typeface="Lucida Blackletter" charset="0"/>
                </a:rPr>
                <a:t>Internet</a:t>
              </a: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3FDDEA61-8B5B-7144-AD8D-EBB2B217ABBD}"/>
              </a:ext>
            </a:extLst>
          </p:cNvPr>
          <p:cNvSpPr/>
          <p:nvPr/>
        </p:nvSpPr>
        <p:spPr bwMode="auto">
          <a:xfrm>
            <a:off x="4568512" y="1195776"/>
            <a:ext cx="7497430" cy="4064504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4C6CB6D-B996-1442-A823-68A46730BC31}"/>
              </a:ext>
            </a:extLst>
          </p:cNvPr>
          <p:cNvGrpSpPr/>
          <p:nvPr/>
        </p:nvGrpSpPr>
        <p:grpSpPr>
          <a:xfrm>
            <a:off x="3937918" y="417431"/>
            <a:ext cx="1523956" cy="1638797"/>
            <a:chOff x="5056352" y="189109"/>
            <a:chExt cx="1523956" cy="1638797"/>
          </a:xfrm>
        </p:grpSpPr>
        <p:pic>
          <p:nvPicPr>
            <p:cNvPr id="12" name="Picture 2" descr="server-white.png">
              <a:extLst>
                <a:ext uri="{FF2B5EF4-FFF2-40B4-BE49-F238E27FC236}">
                  <a16:creationId xmlns:a16="http://schemas.microsoft.com/office/drawing/2014/main" id="{3E9CA7CB-BA50-8040-9D26-BF3779C995E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67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56352" y="304305"/>
              <a:ext cx="1523956" cy="1523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TextBox 27">
              <a:extLst>
                <a:ext uri="{FF2B5EF4-FFF2-40B4-BE49-F238E27FC236}">
                  <a16:creationId xmlns:a16="http://schemas.microsoft.com/office/drawing/2014/main" id="{CBE07520-FB77-E14A-97C7-1E895E10945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74506" y="189109"/>
              <a:ext cx="127252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 dirty="0">
                  <a:solidFill>
                    <a:schemeClr val="bg1">
                      <a:lumMod val="50000"/>
                      <a:lumOff val="50000"/>
                    </a:schemeClr>
                  </a:solidFill>
                </a:rPr>
                <a:t>Web Server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EF932AE4-1309-E348-86FA-BD776C1D0A82}"/>
              </a:ext>
            </a:extLst>
          </p:cNvPr>
          <p:cNvGrpSpPr/>
          <p:nvPr/>
        </p:nvGrpSpPr>
        <p:grpSpPr>
          <a:xfrm>
            <a:off x="179347" y="1600157"/>
            <a:ext cx="1523956" cy="1433185"/>
            <a:chOff x="250787" y="1843053"/>
            <a:chExt cx="1523956" cy="1433185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219041F-56A7-4343-99B8-E288499C281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5777" t="10392" r="5719" b="9724"/>
            <a:stretch/>
          </p:blipFill>
          <p:spPr>
            <a:xfrm>
              <a:off x="346437" y="2326625"/>
              <a:ext cx="1309807" cy="949613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</p:pic>
        <p:sp>
          <p:nvSpPr>
            <p:cNvPr id="14" name="TextBox 27">
              <a:extLst>
                <a:ext uri="{FF2B5EF4-FFF2-40B4-BE49-F238E27FC236}">
                  <a16:creationId xmlns:a16="http://schemas.microsoft.com/office/drawing/2014/main" id="{03122465-1220-EE4D-B6A7-D096EE2A53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0787" y="1843053"/>
              <a:ext cx="152395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 dirty="0"/>
                <a:t>Browser</a:t>
              </a:r>
            </a:p>
          </p:txBody>
        </p:sp>
      </p:grpSp>
      <p:grpSp>
        <p:nvGrpSpPr>
          <p:cNvPr id="16" name="Group 7">
            <a:extLst>
              <a:ext uri="{FF2B5EF4-FFF2-40B4-BE49-F238E27FC236}">
                <a16:creationId xmlns:a16="http://schemas.microsoft.com/office/drawing/2014/main" id="{CB754E11-25A2-344A-AC8A-16CCEC0F1E44}"/>
              </a:ext>
            </a:extLst>
          </p:cNvPr>
          <p:cNvGrpSpPr>
            <a:grpSpLocks/>
          </p:cNvGrpSpPr>
          <p:nvPr/>
        </p:nvGrpSpPr>
        <p:grpSpPr bwMode="auto">
          <a:xfrm>
            <a:off x="5836669" y="1566204"/>
            <a:ext cx="984250" cy="517525"/>
            <a:chOff x="1031875" y="3846513"/>
            <a:chExt cx="1528762" cy="517525"/>
          </a:xfrm>
          <a:solidFill>
            <a:schemeClr val="bg1"/>
          </a:solidFill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CF9F94F-B2F6-5E4E-8456-856DC5B84695}"/>
                </a:ext>
              </a:extLst>
            </p:cNvPr>
            <p:cNvSpPr/>
            <p:nvPr/>
          </p:nvSpPr>
          <p:spPr bwMode="auto">
            <a:xfrm>
              <a:off x="1031875" y="3846513"/>
              <a:ext cx="1528762" cy="517525"/>
            </a:xfrm>
            <a:prstGeom prst="rect">
              <a:avLst/>
            </a:prstGeom>
            <a:grp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" name="TextBox 28">
              <a:extLst>
                <a:ext uri="{FF2B5EF4-FFF2-40B4-BE49-F238E27FC236}">
                  <a16:creationId xmlns:a16="http://schemas.microsoft.com/office/drawing/2014/main" id="{118745EA-3070-BA47-9455-E44D62F46BE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92921" y="3890355"/>
              <a:ext cx="825867" cy="36933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Router</a:t>
              </a:r>
            </a:p>
          </p:txBody>
        </p:sp>
      </p:grpSp>
      <p:grpSp>
        <p:nvGrpSpPr>
          <p:cNvPr id="19" name="Group 8">
            <a:extLst>
              <a:ext uri="{FF2B5EF4-FFF2-40B4-BE49-F238E27FC236}">
                <a16:creationId xmlns:a16="http://schemas.microsoft.com/office/drawing/2014/main" id="{E522020D-C86B-1B4C-A046-96753BE6637E}"/>
              </a:ext>
            </a:extLst>
          </p:cNvPr>
          <p:cNvGrpSpPr>
            <a:grpSpLocks/>
          </p:cNvGrpSpPr>
          <p:nvPr/>
        </p:nvGrpSpPr>
        <p:grpSpPr bwMode="auto">
          <a:xfrm>
            <a:off x="7500928" y="2592024"/>
            <a:ext cx="1639887" cy="627062"/>
            <a:chOff x="3402013" y="3846513"/>
            <a:chExt cx="1639887" cy="627062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AD83199-8503-6041-BAE9-1BC0A5AB84DC}"/>
                </a:ext>
              </a:extLst>
            </p:cNvPr>
            <p:cNvSpPr/>
            <p:nvPr/>
          </p:nvSpPr>
          <p:spPr bwMode="auto">
            <a:xfrm>
              <a:off x="3514725" y="3957638"/>
              <a:ext cx="1527175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8E2206F0-C57B-784E-BA76-3613ADB22D18}"/>
                </a:ext>
              </a:extLst>
            </p:cNvPr>
            <p:cNvSpPr/>
            <p:nvPr/>
          </p:nvSpPr>
          <p:spPr bwMode="auto">
            <a:xfrm>
              <a:off x="3457575" y="3902075"/>
              <a:ext cx="1527175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5EBC1272-3A7F-E747-9FFD-A2B3BDC91058}"/>
                </a:ext>
              </a:extLst>
            </p:cNvPr>
            <p:cNvSpPr/>
            <p:nvPr/>
          </p:nvSpPr>
          <p:spPr bwMode="auto">
            <a:xfrm>
              <a:off x="3402013" y="3846513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3" name="TextBox 29">
              <a:extLst>
                <a:ext uri="{FF2B5EF4-FFF2-40B4-BE49-F238E27FC236}">
                  <a16:creationId xmlns:a16="http://schemas.microsoft.com/office/drawing/2014/main" id="{8FDF9298-3F27-964C-8B9E-68DC2E571A7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04246" y="3915252"/>
              <a:ext cx="112620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Controller</a:t>
              </a:r>
            </a:p>
          </p:txBody>
        </p:sp>
      </p:grpSp>
      <p:grpSp>
        <p:nvGrpSpPr>
          <p:cNvPr id="29" name="Group 31">
            <a:extLst>
              <a:ext uri="{FF2B5EF4-FFF2-40B4-BE49-F238E27FC236}">
                <a16:creationId xmlns:a16="http://schemas.microsoft.com/office/drawing/2014/main" id="{AFED7EEC-200E-444B-B750-C11CD4E1D6D2}"/>
              </a:ext>
            </a:extLst>
          </p:cNvPr>
          <p:cNvGrpSpPr>
            <a:grpSpLocks/>
          </p:cNvGrpSpPr>
          <p:nvPr/>
        </p:nvGrpSpPr>
        <p:grpSpPr bwMode="auto">
          <a:xfrm>
            <a:off x="10205675" y="2592024"/>
            <a:ext cx="1639888" cy="627062"/>
            <a:chOff x="3402013" y="3846513"/>
            <a:chExt cx="1639887" cy="627062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1EDCA91E-8FE9-FD4B-8649-FC62FC01039C}"/>
                </a:ext>
              </a:extLst>
            </p:cNvPr>
            <p:cNvSpPr/>
            <p:nvPr/>
          </p:nvSpPr>
          <p:spPr bwMode="auto">
            <a:xfrm>
              <a:off x="3514726" y="3957638"/>
              <a:ext cx="1527174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4629B688-51B5-1C4B-9F68-97E06E82D2EC}"/>
                </a:ext>
              </a:extLst>
            </p:cNvPr>
            <p:cNvSpPr/>
            <p:nvPr/>
          </p:nvSpPr>
          <p:spPr bwMode="auto">
            <a:xfrm>
              <a:off x="3457576" y="3902075"/>
              <a:ext cx="1527174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FE80D897-654F-9E44-8EBB-23624F066F42}"/>
                </a:ext>
              </a:extLst>
            </p:cNvPr>
            <p:cNvSpPr/>
            <p:nvPr/>
          </p:nvSpPr>
          <p:spPr bwMode="auto">
            <a:xfrm>
              <a:off x="3402013" y="3846513"/>
              <a:ext cx="1527174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3" name="TextBox 29">
              <a:extLst>
                <a:ext uri="{FF2B5EF4-FFF2-40B4-BE49-F238E27FC236}">
                  <a16:creationId xmlns:a16="http://schemas.microsoft.com/office/drawing/2014/main" id="{908B999C-A59F-B841-A5E7-B37887A1C9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3114" y="3915252"/>
              <a:ext cx="64847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View</a:t>
              </a:r>
            </a:p>
          </p:txBody>
        </p:sp>
      </p:grpSp>
      <p:grpSp>
        <p:nvGrpSpPr>
          <p:cNvPr id="34" name="Group 24">
            <a:extLst>
              <a:ext uri="{FF2B5EF4-FFF2-40B4-BE49-F238E27FC236}">
                <a16:creationId xmlns:a16="http://schemas.microsoft.com/office/drawing/2014/main" id="{CC0158E8-A043-9D44-B241-C22F59ADBB06}"/>
              </a:ext>
            </a:extLst>
          </p:cNvPr>
          <p:cNvGrpSpPr>
            <a:grpSpLocks/>
          </p:cNvGrpSpPr>
          <p:nvPr/>
        </p:nvGrpSpPr>
        <p:grpSpPr bwMode="auto">
          <a:xfrm>
            <a:off x="7503685" y="4379658"/>
            <a:ext cx="1639887" cy="627062"/>
            <a:chOff x="3402013" y="3846513"/>
            <a:chExt cx="1639887" cy="627062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3C714829-8943-1146-A85A-F4F42E5A09B3}"/>
                </a:ext>
              </a:extLst>
            </p:cNvPr>
            <p:cNvSpPr/>
            <p:nvPr/>
          </p:nvSpPr>
          <p:spPr bwMode="auto">
            <a:xfrm>
              <a:off x="3514725" y="3957638"/>
              <a:ext cx="1527175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rgbClr val="FFFF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4876310A-01DB-BD46-95F8-1E6AE2239080}"/>
                </a:ext>
              </a:extLst>
            </p:cNvPr>
            <p:cNvSpPr/>
            <p:nvPr/>
          </p:nvSpPr>
          <p:spPr bwMode="auto">
            <a:xfrm>
              <a:off x="3457575" y="3902075"/>
              <a:ext cx="1527175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rgbClr val="FFFF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E1E4B0CA-1E2C-6147-9E14-A842D492C307}"/>
                </a:ext>
              </a:extLst>
            </p:cNvPr>
            <p:cNvSpPr/>
            <p:nvPr/>
          </p:nvSpPr>
          <p:spPr bwMode="auto">
            <a:xfrm>
              <a:off x="3402013" y="3846513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rgbClr val="FFFF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38" name="TextBox 29">
              <a:extLst>
                <a:ext uri="{FF2B5EF4-FFF2-40B4-BE49-F238E27FC236}">
                  <a16:creationId xmlns:a16="http://schemas.microsoft.com/office/drawing/2014/main" id="{7819D926-FBA1-F349-A2C2-4F2F4091A9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70922" y="3915252"/>
              <a:ext cx="792855" cy="369332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>
                  <a:solidFill>
                    <a:srgbClr val="FFFF00"/>
                  </a:solidFill>
                </a:rPr>
                <a:t>Model</a:t>
              </a:r>
            </a:p>
          </p:txBody>
        </p:sp>
      </p:grpSp>
      <p:grpSp>
        <p:nvGrpSpPr>
          <p:cNvPr id="39" name="Group 9">
            <a:extLst>
              <a:ext uri="{FF2B5EF4-FFF2-40B4-BE49-F238E27FC236}">
                <a16:creationId xmlns:a16="http://schemas.microsoft.com/office/drawing/2014/main" id="{6D376460-B28F-5946-8BDB-DE4D93A54958}"/>
              </a:ext>
            </a:extLst>
          </p:cNvPr>
          <p:cNvGrpSpPr>
            <a:grpSpLocks/>
          </p:cNvGrpSpPr>
          <p:nvPr/>
        </p:nvGrpSpPr>
        <p:grpSpPr bwMode="auto">
          <a:xfrm>
            <a:off x="7623958" y="6089899"/>
            <a:ext cx="1223962" cy="628650"/>
            <a:chOff x="6920301" y="1979160"/>
            <a:chExt cx="1223963" cy="628650"/>
          </a:xfrm>
        </p:grpSpPr>
        <p:sp>
          <p:nvSpPr>
            <p:cNvPr id="40" name="Can 39">
              <a:extLst>
                <a:ext uri="{FF2B5EF4-FFF2-40B4-BE49-F238E27FC236}">
                  <a16:creationId xmlns:a16="http://schemas.microsoft.com/office/drawing/2014/main" id="{DBAD760A-FA83-6648-AA44-CCD6E4684A33}"/>
                </a:ext>
              </a:extLst>
            </p:cNvPr>
            <p:cNvSpPr/>
            <p:nvPr/>
          </p:nvSpPr>
          <p:spPr bwMode="auto">
            <a:xfrm>
              <a:off x="6920301" y="1979160"/>
              <a:ext cx="1223963" cy="628650"/>
            </a:xfrm>
            <a:prstGeom prst="can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1" name="TextBox 32">
              <a:extLst>
                <a:ext uri="{FF2B5EF4-FFF2-40B4-BE49-F238E27FC236}">
                  <a16:creationId xmlns:a16="http://schemas.microsoft.com/office/drawing/2014/main" id="{2E58D386-103F-A04D-B072-E3A7926025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19934" y="2180622"/>
              <a:ext cx="597412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 dirty="0"/>
                <a:t>DB</a:t>
              </a:r>
            </a:p>
          </p:txBody>
        </p:sp>
      </p:grp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150EAD36-EFE2-4143-88F1-3C88EF47CF4B}"/>
              </a:ext>
            </a:extLst>
          </p:cNvPr>
          <p:cNvCxnSpPr>
            <a:cxnSpLocks/>
            <a:stCxn id="49" idx="2"/>
          </p:cNvCxnSpPr>
          <p:nvPr/>
        </p:nvCxnSpPr>
        <p:spPr bwMode="auto">
          <a:xfrm flipH="1">
            <a:off x="1667037" y="2824602"/>
            <a:ext cx="2798709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13BBCFCD-4AB7-F44A-9702-09F6EBB02D82}"/>
              </a:ext>
            </a:extLst>
          </p:cNvPr>
          <p:cNvCxnSpPr>
            <a:cxnSpLocks/>
          </p:cNvCxnSpPr>
          <p:nvPr/>
        </p:nvCxnSpPr>
        <p:spPr bwMode="auto">
          <a:xfrm>
            <a:off x="9140815" y="2776308"/>
            <a:ext cx="1064860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2EA9139E-75C5-884E-A14F-1AF161BE5430}"/>
              </a:ext>
            </a:extLst>
          </p:cNvPr>
          <p:cNvCxnSpPr>
            <a:cxnSpLocks/>
          </p:cNvCxnSpPr>
          <p:nvPr/>
        </p:nvCxnSpPr>
        <p:spPr bwMode="auto">
          <a:xfrm flipV="1">
            <a:off x="8477479" y="3261472"/>
            <a:ext cx="0" cy="1118186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389B882D-4857-AB4D-BF4C-423E428147A5}"/>
              </a:ext>
            </a:extLst>
          </p:cNvPr>
          <p:cNvCxnSpPr>
            <a:cxnSpLocks/>
          </p:cNvCxnSpPr>
          <p:nvPr/>
        </p:nvCxnSpPr>
        <p:spPr bwMode="auto">
          <a:xfrm flipV="1">
            <a:off x="8477479" y="5044981"/>
            <a:ext cx="0" cy="1044918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1953052D-1032-D74A-9131-BB851DF6BB66}"/>
              </a:ext>
            </a:extLst>
          </p:cNvPr>
          <p:cNvCxnSpPr>
            <a:cxnSpLocks/>
          </p:cNvCxnSpPr>
          <p:nvPr/>
        </p:nvCxnSpPr>
        <p:spPr bwMode="auto">
          <a:xfrm>
            <a:off x="9140815" y="3016837"/>
            <a:ext cx="1064860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2395A387-1117-8148-A3B8-7C6C759A3897}"/>
              </a:ext>
            </a:extLst>
          </p:cNvPr>
          <p:cNvCxnSpPr>
            <a:cxnSpLocks/>
          </p:cNvCxnSpPr>
          <p:nvPr/>
        </p:nvCxnSpPr>
        <p:spPr bwMode="auto">
          <a:xfrm flipV="1">
            <a:off x="8083856" y="3261472"/>
            <a:ext cx="0" cy="1118186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A774941C-FDD9-6249-AF11-911169719E34}"/>
              </a:ext>
            </a:extLst>
          </p:cNvPr>
          <p:cNvCxnSpPr>
            <a:cxnSpLocks/>
          </p:cNvCxnSpPr>
          <p:nvPr/>
        </p:nvCxnSpPr>
        <p:spPr bwMode="auto">
          <a:xfrm flipV="1">
            <a:off x="8083856" y="5006721"/>
            <a:ext cx="0" cy="1045082"/>
          </a:xfrm>
          <a:prstGeom prst="straightConnector1">
            <a:avLst/>
          </a:prstGeom>
          <a:ln w="38100" cmpd="sng">
            <a:solidFill>
              <a:srgbClr val="FFFF00"/>
            </a:solidFill>
            <a:headEnd type="triangl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Oval 14">
            <a:extLst>
              <a:ext uri="{FF2B5EF4-FFF2-40B4-BE49-F238E27FC236}">
                <a16:creationId xmlns:a16="http://schemas.microsoft.com/office/drawing/2014/main" id="{A74E70E2-D7E2-BC44-A9D5-A1BE39461779}"/>
              </a:ext>
            </a:extLst>
          </p:cNvPr>
          <p:cNvSpPr/>
          <p:nvPr/>
        </p:nvSpPr>
        <p:spPr>
          <a:xfrm>
            <a:off x="4486279" y="2157176"/>
            <a:ext cx="205125" cy="20512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84B7E28A-EF09-574F-AE9C-1A0A082D3D5F}"/>
              </a:ext>
            </a:extLst>
          </p:cNvPr>
          <p:cNvSpPr/>
          <p:nvPr/>
        </p:nvSpPr>
        <p:spPr>
          <a:xfrm>
            <a:off x="4465746" y="2722039"/>
            <a:ext cx="205125" cy="20512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925EDEBE-ADC3-5344-9483-12CE75A043B7}"/>
              </a:ext>
            </a:extLst>
          </p:cNvPr>
          <p:cNvCxnSpPr>
            <a:cxnSpLocks/>
            <a:endCxn id="15" idx="2"/>
          </p:cNvCxnSpPr>
          <p:nvPr/>
        </p:nvCxnSpPr>
        <p:spPr bwMode="auto">
          <a:xfrm>
            <a:off x="1667037" y="2259739"/>
            <a:ext cx="2819242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C2EBAFAC-CE07-D34A-9402-04B77F6A6475}"/>
              </a:ext>
            </a:extLst>
          </p:cNvPr>
          <p:cNvCxnSpPr>
            <a:cxnSpLocks/>
            <a:stCxn id="49" idx="6"/>
            <a:endCxn id="22" idx="1"/>
          </p:cNvCxnSpPr>
          <p:nvPr/>
        </p:nvCxnSpPr>
        <p:spPr bwMode="auto">
          <a:xfrm>
            <a:off x="4670871" y="2824602"/>
            <a:ext cx="2830057" cy="26185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Elbow Connector 71">
            <a:extLst>
              <a:ext uri="{FF2B5EF4-FFF2-40B4-BE49-F238E27FC236}">
                <a16:creationId xmlns:a16="http://schemas.microsoft.com/office/drawing/2014/main" id="{EC4A0D39-7905-F94F-8565-C4298C336087}"/>
              </a:ext>
            </a:extLst>
          </p:cNvPr>
          <p:cNvCxnSpPr>
            <a:cxnSpLocks/>
            <a:stCxn id="15" idx="6"/>
            <a:endCxn id="17" idx="1"/>
          </p:cNvCxnSpPr>
          <p:nvPr/>
        </p:nvCxnSpPr>
        <p:spPr>
          <a:xfrm flipV="1">
            <a:off x="4691404" y="1824967"/>
            <a:ext cx="1145265" cy="434772"/>
          </a:xfrm>
          <a:prstGeom prst="bentConnector3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Elbow Connector 74">
            <a:extLst>
              <a:ext uri="{FF2B5EF4-FFF2-40B4-BE49-F238E27FC236}">
                <a16:creationId xmlns:a16="http://schemas.microsoft.com/office/drawing/2014/main" id="{0A65D0B6-0DFD-3844-9E7E-666138C3E382}"/>
              </a:ext>
            </a:extLst>
          </p:cNvPr>
          <p:cNvCxnSpPr>
            <a:cxnSpLocks/>
            <a:stCxn id="17" idx="3"/>
            <a:endCxn id="22" idx="0"/>
          </p:cNvCxnSpPr>
          <p:nvPr/>
        </p:nvCxnSpPr>
        <p:spPr>
          <a:xfrm>
            <a:off x="6820919" y="1824967"/>
            <a:ext cx="1443597" cy="767057"/>
          </a:xfrm>
          <a:prstGeom prst="bentConnector2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Folded Corner 45">
            <a:extLst>
              <a:ext uri="{FF2B5EF4-FFF2-40B4-BE49-F238E27FC236}">
                <a16:creationId xmlns:a16="http://schemas.microsoft.com/office/drawing/2014/main" id="{A1ACAB89-81F3-2A4A-83A2-E4669852F827}"/>
              </a:ext>
            </a:extLst>
          </p:cNvPr>
          <p:cNvSpPr/>
          <p:nvPr/>
        </p:nvSpPr>
        <p:spPr>
          <a:xfrm>
            <a:off x="5590244" y="4214990"/>
            <a:ext cx="1707452" cy="799754"/>
          </a:xfrm>
          <a:prstGeom prst="foldedCorner">
            <a:avLst/>
          </a:prstGeom>
          <a:solidFill>
            <a:srgbClr val="000000">
              <a:alpha val="74902"/>
            </a:srgb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0" rtlCol="0" anchor="ctr"/>
          <a:lstStyle/>
          <a:p>
            <a:r>
              <a:rPr lang="en-US" dirty="0">
                <a:solidFill>
                  <a:srgbClr val="FFFF00"/>
                </a:solidFill>
              </a:rPr>
              <a:t>Model invokes SQL operation</a:t>
            </a:r>
          </a:p>
        </p:txBody>
      </p:sp>
    </p:spTree>
    <p:extLst>
      <p:ext uri="{BB962C8B-B14F-4D97-AF65-F5344CB8AC3E}">
        <p14:creationId xmlns:p14="http://schemas.microsoft.com/office/powerpoint/2010/main" val="27754275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7707042-04A3-704A-AFE9-00482E002D34}"/>
              </a:ext>
            </a:extLst>
          </p:cNvPr>
          <p:cNvGrpSpPr/>
          <p:nvPr/>
        </p:nvGrpSpPr>
        <p:grpSpPr>
          <a:xfrm>
            <a:off x="2208807" y="352171"/>
            <a:ext cx="1639187" cy="5076442"/>
            <a:chOff x="2180231" y="352171"/>
            <a:chExt cx="1639187" cy="5076442"/>
          </a:xfrm>
        </p:grpSpPr>
        <p:sp>
          <p:nvSpPr>
            <p:cNvPr id="8" name="Cloud 7">
              <a:extLst>
                <a:ext uri="{FF2B5EF4-FFF2-40B4-BE49-F238E27FC236}">
                  <a16:creationId xmlns:a16="http://schemas.microsoft.com/office/drawing/2014/main" id="{24A1FB98-7873-7D46-B4B6-C2F0DF0E5EB2}"/>
                </a:ext>
              </a:extLst>
            </p:cNvPr>
            <p:cNvSpPr/>
            <p:nvPr/>
          </p:nvSpPr>
          <p:spPr bwMode="auto">
            <a:xfrm rot="5400000">
              <a:off x="784770" y="2393964"/>
              <a:ext cx="4430110" cy="1639187"/>
            </a:xfrm>
            <a:prstGeom prst="cloud">
              <a:avLst/>
            </a:prstGeom>
            <a:solidFill>
              <a:schemeClr val="bg1">
                <a:lumMod val="85000"/>
                <a:lumOff val="15000"/>
              </a:schemeClr>
            </a:solidFill>
            <a:ln w="38100" cmpd="sng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3942C041-8305-0B4F-9FBB-6A1D4DE8835A}"/>
                </a:ext>
              </a:extLst>
            </p:cNvPr>
            <p:cNvSpPr txBox="1"/>
            <p:nvPr/>
          </p:nvSpPr>
          <p:spPr>
            <a:xfrm>
              <a:off x="2496103" y="352171"/>
              <a:ext cx="100059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dirty="0">
                  <a:solidFill>
                    <a:schemeClr val="bg1">
                      <a:lumMod val="50000"/>
                      <a:lumOff val="50000"/>
                    </a:schemeClr>
                  </a:solidFill>
                  <a:latin typeface="Lucida Blackletter" charset="0"/>
                  <a:ea typeface="Lucida Blackletter" charset="0"/>
                  <a:cs typeface="Lucida Blackletter" charset="0"/>
                </a:rPr>
                <a:t>Ye Olde</a:t>
              </a:r>
              <a:br>
                <a:rPr lang="en-US" altLang="en-US" dirty="0">
                  <a:solidFill>
                    <a:schemeClr val="bg1">
                      <a:lumMod val="50000"/>
                      <a:lumOff val="50000"/>
                    </a:schemeClr>
                  </a:solidFill>
                  <a:latin typeface="Lucida Blackletter" charset="0"/>
                  <a:ea typeface="Lucida Blackletter" charset="0"/>
                  <a:cs typeface="Lucida Blackletter" charset="0"/>
                </a:rPr>
              </a:br>
              <a:r>
                <a:rPr lang="en-US" altLang="en-US" dirty="0">
                  <a:solidFill>
                    <a:schemeClr val="bg1">
                      <a:lumMod val="50000"/>
                      <a:lumOff val="50000"/>
                    </a:schemeClr>
                  </a:solidFill>
                  <a:latin typeface="Lucida Blackletter" charset="0"/>
                  <a:ea typeface="Lucida Blackletter" charset="0"/>
                  <a:cs typeface="Lucida Blackletter" charset="0"/>
                </a:rPr>
                <a:t>Internet</a:t>
              </a: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3FDDEA61-8B5B-7144-AD8D-EBB2B217ABBD}"/>
              </a:ext>
            </a:extLst>
          </p:cNvPr>
          <p:cNvSpPr/>
          <p:nvPr/>
        </p:nvSpPr>
        <p:spPr bwMode="auto">
          <a:xfrm>
            <a:off x="4568512" y="1195776"/>
            <a:ext cx="7497430" cy="4064504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4C6CB6D-B996-1442-A823-68A46730BC31}"/>
              </a:ext>
            </a:extLst>
          </p:cNvPr>
          <p:cNvGrpSpPr/>
          <p:nvPr/>
        </p:nvGrpSpPr>
        <p:grpSpPr>
          <a:xfrm>
            <a:off x="3937918" y="417431"/>
            <a:ext cx="1523956" cy="1638797"/>
            <a:chOff x="5056352" y="189109"/>
            <a:chExt cx="1523956" cy="1638797"/>
          </a:xfrm>
        </p:grpSpPr>
        <p:pic>
          <p:nvPicPr>
            <p:cNvPr id="12" name="Picture 2" descr="server-white.png">
              <a:extLst>
                <a:ext uri="{FF2B5EF4-FFF2-40B4-BE49-F238E27FC236}">
                  <a16:creationId xmlns:a16="http://schemas.microsoft.com/office/drawing/2014/main" id="{3E9CA7CB-BA50-8040-9D26-BF3779C995E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67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56352" y="304305"/>
              <a:ext cx="1523956" cy="1523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TextBox 27">
              <a:extLst>
                <a:ext uri="{FF2B5EF4-FFF2-40B4-BE49-F238E27FC236}">
                  <a16:creationId xmlns:a16="http://schemas.microsoft.com/office/drawing/2014/main" id="{CBE07520-FB77-E14A-97C7-1E895E10945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74506" y="189109"/>
              <a:ext cx="127252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 dirty="0">
                  <a:solidFill>
                    <a:schemeClr val="bg1">
                      <a:lumMod val="50000"/>
                      <a:lumOff val="50000"/>
                    </a:schemeClr>
                  </a:solidFill>
                </a:rPr>
                <a:t>Web Server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EF932AE4-1309-E348-86FA-BD776C1D0A82}"/>
              </a:ext>
            </a:extLst>
          </p:cNvPr>
          <p:cNvGrpSpPr/>
          <p:nvPr/>
        </p:nvGrpSpPr>
        <p:grpSpPr>
          <a:xfrm>
            <a:off x="179347" y="1600157"/>
            <a:ext cx="1523956" cy="1433185"/>
            <a:chOff x="250787" y="1843053"/>
            <a:chExt cx="1523956" cy="1433185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219041F-56A7-4343-99B8-E288499C281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5777" t="10392" r="5719" b="9724"/>
            <a:stretch/>
          </p:blipFill>
          <p:spPr>
            <a:xfrm>
              <a:off x="346437" y="2326625"/>
              <a:ext cx="1309807" cy="949613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</p:pic>
        <p:sp>
          <p:nvSpPr>
            <p:cNvPr id="14" name="TextBox 27">
              <a:extLst>
                <a:ext uri="{FF2B5EF4-FFF2-40B4-BE49-F238E27FC236}">
                  <a16:creationId xmlns:a16="http://schemas.microsoft.com/office/drawing/2014/main" id="{03122465-1220-EE4D-B6A7-D096EE2A53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0787" y="1843053"/>
              <a:ext cx="152395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 dirty="0"/>
                <a:t>Browser</a:t>
              </a:r>
            </a:p>
          </p:txBody>
        </p:sp>
      </p:grpSp>
      <p:grpSp>
        <p:nvGrpSpPr>
          <p:cNvPr id="16" name="Group 7">
            <a:extLst>
              <a:ext uri="{FF2B5EF4-FFF2-40B4-BE49-F238E27FC236}">
                <a16:creationId xmlns:a16="http://schemas.microsoft.com/office/drawing/2014/main" id="{CB754E11-25A2-344A-AC8A-16CCEC0F1E44}"/>
              </a:ext>
            </a:extLst>
          </p:cNvPr>
          <p:cNvGrpSpPr>
            <a:grpSpLocks/>
          </p:cNvGrpSpPr>
          <p:nvPr/>
        </p:nvGrpSpPr>
        <p:grpSpPr bwMode="auto">
          <a:xfrm>
            <a:off x="5836669" y="1566204"/>
            <a:ext cx="984250" cy="517525"/>
            <a:chOff x="1031875" y="3846513"/>
            <a:chExt cx="1528762" cy="517525"/>
          </a:xfrm>
          <a:solidFill>
            <a:schemeClr val="bg1"/>
          </a:solidFill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CF9F94F-B2F6-5E4E-8456-856DC5B84695}"/>
                </a:ext>
              </a:extLst>
            </p:cNvPr>
            <p:cNvSpPr/>
            <p:nvPr/>
          </p:nvSpPr>
          <p:spPr bwMode="auto">
            <a:xfrm>
              <a:off x="1031875" y="3846513"/>
              <a:ext cx="1528762" cy="517525"/>
            </a:xfrm>
            <a:prstGeom prst="rect">
              <a:avLst/>
            </a:prstGeom>
            <a:grp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" name="TextBox 28">
              <a:extLst>
                <a:ext uri="{FF2B5EF4-FFF2-40B4-BE49-F238E27FC236}">
                  <a16:creationId xmlns:a16="http://schemas.microsoft.com/office/drawing/2014/main" id="{118745EA-3070-BA47-9455-E44D62F46BE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92921" y="3890355"/>
              <a:ext cx="825867" cy="36933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Router</a:t>
              </a:r>
            </a:p>
          </p:txBody>
        </p:sp>
      </p:grpSp>
      <p:grpSp>
        <p:nvGrpSpPr>
          <p:cNvPr id="19" name="Group 8">
            <a:extLst>
              <a:ext uri="{FF2B5EF4-FFF2-40B4-BE49-F238E27FC236}">
                <a16:creationId xmlns:a16="http://schemas.microsoft.com/office/drawing/2014/main" id="{E522020D-C86B-1B4C-A046-96753BE6637E}"/>
              </a:ext>
            </a:extLst>
          </p:cNvPr>
          <p:cNvGrpSpPr>
            <a:grpSpLocks/>
          </p:cNvGrpSpPr>
          <p:nvPr/>
        </p:nvGrpSpPr>
        <p:grpSpPr bwMode="auto">
          <a:xfrm>
            <a:off x="7500928" y="2592024"/>
            <a:ext cx="1639887" cy="627062"/>
            <a:chOff x="3402013" y="3846513"/>
            <a:chExt cx="1639887" cy="627062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AD83199-8503-6041-BAE9-1BC0A5AB84DC}"/>
                </a:ext>
              </a:extLst>
            </p:cNvPr>
            <p:cNvSpPr/>
            <p:nvPr/>
          </p:nvSpPr>
          <p:spPr bwMode="auto">
            <a:xfrm>
              <a:off x="3514725" y="3957638"/>
              <a:ext cx="1527175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8E2206F0-C57B-784E-BA76-3613ADB22D18}"/>
                </a:ext>
              </a:extLst>
            </p:cNvPr>
            <p:cNvSpPr/>
            <p:nvPr/>
          </p:nvSpPr>
          <p:spPr bwMode="auto">
            <a:xfrm>
              <a:off x="3457575" y="3902075"/>
              <a:ext cx="1527175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5EBC1272-3A7F-E747-9FFD-A2B3BDC91058}"/>
                </a:ext>
              </a:extLst>
            </p:cNvPr>
            <p:cNvSpPr/>
            <p:nvPr/>
          </p:nvSpPr>
          <p:spPr bwMode="auto">
            <a:xfrm>
              <a:off x="3402013" y="3846513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3" name="TextBox 29">
              <a:extLst>
                <a:ext uri="{FF2B5EF4-FFF2-40B4-BE49-F238E27FC236}">
                  <a16:creationId xmlns:a16="http://schemas.microsoft.com/office/drawing/2014/main" id="{8FDF9298-3F27-964C-8B9E-68DC2E571A7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04246" y="3915252"/>
              <a:ext cx="112620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Controller</a:t>
              </a:r>
            </a:p>
          </p:txBody>
        </p:sp>
      </p:grpSp>
      <p:grpSp>
        <p:nvGrpSpPr>
          <p:cNvPr id="29" name="Group 31">
            <a:extLst>
              <a:ext uri="{FF2B5EF4-FFF2-40B4-BE49-F238E27FC236}">
                <a16:creationId xmlns:a16="http://schemas.microsoft.com/office/drawing/2014/main" id="{AFED7EEC-200E-444B-B750-C11CD4E1D6D2}"/>
              </a:ext>
            </a:extLst>
          </p:cNvPr>
          <p:cNvGrpSpPr>
            <a:grpSpLocks/>
          </p:cNvGrpSpPr>
          <p:nvPr/>
        </p:nvGrpSpPr>
        <p:grpSpPr bwMode="auto">
          <a:xfrm>
            <a:off x="10205675" y="2592024"/>
            <a:ext cx="1639888" cy="627062"/>
            <a:chOff x="3402013" y="3846513"/>
            <a:chExt cx="1639887" cy="627062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1EDCA91E-8FE9-FD4B-8649-FC62FC01039C}"/>
                </a:ext>
              </a:extLst>
            </p:cNvPr>
            <p:cNvSpPr/>
            <p:nvPr/>
          </p:nvSpPr>
          <p:spPr bwMode="auto">
            <a:xfrm>
              <a:off x="3514726" y="3957638"/>
              <a:ext cx="1527174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4629B688-51B5-1C4B-9F68-97E06E82D2EC}"/>
                </a:ext>
              </a:extLst>
            </p:cNvPr>
            <p:cNvSpPr/>
            <p:nvPr/>
          </p:nvSpPr>
          <p:spPr bwMode="auto">
            <a:xfrm>
              <a:off x="3457576" y="3902075"/>
              <a:ext cx="1527174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FE80D897-654F-9E44-8EBB-23624F066F42}"/>
                </a:ext>
              </a:extLst>
            </p:cNvPr>
            <p:cNvSpPr/>
            <p:nvPr/>
          </p:nvSpPr>
          <p:spPr bwMode="auto">
            <a:xfrm>
              <a:off x="3402013" y="3846513"/>
              <a:ext cx="1527174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3" name="TextBox 29">
              <a:extLst>
                <a:ext uri="{FF2B5EF4-FFF2-40B4-BE49-F238E27FC236}">
                  <a16:creationId xmlns:a16="http://schemas.microsoft.com/office/drawing/2014/main" id="{908B999C-A59F-B841-A5E7-B37887A1C9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3114" y="3915252"/>
              <a:ext cx="64847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View</a:t>
              </a:r>
            </a:p>
          </p:txBody>
        </p:sp>
      </p:grpSp>
      <p:grpSp>
        <p:nvGrpSpPr>
          <p:cNvPr id="34" name="Group 24">
            <a:extLst>
              <a:ext uri="{FF2B5EF4-FFF2-40B4-BE49-F238E27FC236}">
                <a16:creationId xmlns:a16="http://schemas.microsoft.com/office/drawing/2014/main" id="{CC0158E8-A043-9D44-B241-C22F59ADBB06}"/>
              </a:ext>
            </a:extLst>
          </p:cNvPr>
          <p:cNvGrpSpPr>
            <a:grpSpLocks/>
          </p:cNvGrpSpPr>
          <p:nvPr/>
        </p:nvGrpSpPr>
        <p:grpSpPr bwMode="auto">
          <a:xfrm>
            <a:off x="7503685" y="4379658"/>
            <a:ext cx="1639887" cy="627062"/>
            <a:chOff x="3402013" y="3846513"/>
            <a:chExt cx="1639887" cy="627062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3C714829-8943-1146-A85A-F4F42E5A09B3}"/>
                </a:ext>
              </a:extLst>
            </p:cNvPr>
            <p:cNvSpPr/>
            <p:nvPr/>
          </p:nvSpPr>
          <p:spPr bwMode="auto">
            <a:xfrm>
              <a:off x="3514725" y="3957638"/>
              <a:ext cx="1527175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4876310A-01DB-BD46-95F8-1E6AE2239080}"/>
                </a:ext>
              </a:extLst>
            </p:cNvPr>
            <p:cNvSpPr/>
            <p:nvPr/>
          </p:nvSpPr>
          <p:spPr bwMode="auto">
            <a:xfrm>
              <a:off x="3457575" y="3902075"/>
              <a:ext cx="1527175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E1E4B0CA-1E2C-6147-9E14-A842D492C307}"/>
                </a:ext>
              </a:extLst>
            </p:cNvPr>
            <p:cNvSpPr/>
            <p:nvPr/>
          </p:nvSpPr>
          <p:spPr bwMode="auto">
            <a:xfrm>
              <a:off x="3402013" y="3846513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8" name="TextBox 29">
              <a:extLst>
                <a:ext uri="{FF2B5EF4-FFF2-40B4-BE49-F238E27FC236}">
                  <a16:creationId xmlns:a16="http://schemas.microsoft.com/office/drawing/2014/main" id="{7819D926-FBA1-F349-A2C2-4F2F4091A9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70922" y="3915252"/>
              <a:ext cx="792855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Model</a:t>
              </a:r>
            </a:p>
          </p:txBody>
        </p:sp>
      </p:grpSp>
      <p:grpSp>
        <p:nvGrpSpPr>
          <p:cNvPr id="39" name="Group 9">
            <a:extLst>
              <a:ext uri="{FF2B5EF4-FFF2-40B4-BE49-F238E27FC236}">
                <a16:creationId xmlns:a16="http://schemas.microsoft.com/office/drawing/2014/main" id="{6D376460-B28F-5946-8BDB-DE4D93A54958}"/>
              </a:ext>
            </a:extLst>
          </p:cNvPr>
          <p:cNvGrpSpPr>
            <a:grpSpLocks/>
          </p:cNvGrpSpPr>
          <p:nvPr/>
        </p:nvGrpSpPr>
        <p:grpSpPr bwMode="auto">
          <a:xfrm>
            <a:off x="7623958" y="6089899"/>
            <a:ext cx="1223962" cy="628650"/>
            <a:chOff x="6920301" y="1979160"/>
            <a:chExt cx="1223963" cy="628650"/>
          </a:xfrm>
        </p:grpSpPr>
        <p:sp>
          <p:nvSpPr>
            <p:cNvPr id="40" name="Can 39">
              <a:extLst>
                <a:ext uri="{FF2B5EF4-FFF2-40B4-BE49-F238E27FC236}">
                  <a16:creationId xmlns:a16="http://schemas.microsoft.com/office/drawing/2014/main" id="{DBAD760A-FA83-6648-AA44-CCD6E4684A33}"/>
                </a:ext>
              </a:extLst>
            </p:cNvPr>
            <p:cNvSpPr/>
            <p:nvPr/>
          </p:nvSpPr>
          <p:spPr bwMode="auto">
            <a:xfrm>
              <a:off x="6920301" y="1979160"/>
              <a:ext cx="1223963" cy="628650"/>
            </a:xfrm>
            <a:prstGeom prst="can">
              <a:avLst/>
            </a:prstGeom>
            <a:noFill/>
            <a:ln w="38100" cmpd="sng">
              <a:solidFill>
                <a:srgbClr val="FFFF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41" name="TextBox 32">
              <a:extLst>
                <a:ext uri="{FF2B5EF4-FFF2-40B4-BE49-F238E27FC236}">
                  <a16:creationId xmlns:a16="http://schemas.microsoft.com/office/drawing/2014/main" id="{2E58D386-103F-A04D-B072-E3A7926025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92456" y="2180622"/>
              <a:ext cx="452367" cy="369332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 dirty="0">
                  <a:solidFill>
                    <a:srgbClr val="FFFF00"/>
                  </a:solidFill>
                </a:rPr>
                <a:t>DB</a:t>
              </a:r>
            </a:p>
          </p:txBody>
        </p:sp>
      </p:grp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150EAD36-EFE2-4143-88F1-3C88EF47CF4B}"/>
              </a:ext>
            </a:extLst>
          </p:cNvPr>
          <p:cNvCxnSpPr>
            <a:cxnSpLocks/>
            <a:stCxn id="49" idx="2"/>
          </p:cNvCxnSpPr>
          <p:nvPr/>
        </p:nvCxnSpPr>
        <p:spPr bwMode="auto">
          <a:xfrm flipH="1">
            <a:off x="1667037" y="2824602"/>
            <a:ext cx="2798709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13BBCFCD-4AB7-F44A-9702-09F6EBB02D82}"/>
              </a:ext>
            </a:extLst>
          </p:cNvPr>
          <p:cNvCxnSpPr>
            <a:cxnSpLocks/>
          </p:cNvCxnSpPr>
          <p:nvPr/>
        </p:nvCxnSpPr>
        <p:spPr bwMode="auto">
          <a:xfrm>
            <a:off x="9140815" y="2776308"/>
            <a:ext cx="1064860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2EA9139E-75C5-884E-A14F-1AF161BE5430}"/>
              </a:ext>
            </a:extLst>
          </p:cNvPr>
          <p:cNvCxnSpPr>
            <a:cxnSpLocks/>
          </p:cNvCxnSpPr>
          <p:nvPr/>
        </p:nvCxnSpPr>
        <p:spPr bwMode="auto">
          <a:xfrm flipV="1">
            <a:off x="8477479" y="3261472"/>
            <a:ext cx="0" cy="1118186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389B882D-4857-AB4D-BF4C-423E428147A5}"/>
              </a:ext>
            </a:extLst>
          </p:cNvPr>
          <p:cNvCxnSpPr>
            <a:cxnSpLocks/>
          </p:cNvCxnSpPr>
          <p:nvPr/>
        </p:nvCxnSpPr>
        <p:spPr bwMode="auto">
          <a:xfrm flipV="1">
            <a:off x="8477479" y="5044981"/>
            <a:ext cx="0" cy="1044918"/>
          </a:xfrm>
          <a:prstGeom prst="straightConnector1">
            <a:avLst/>
          </a:prstGeom>
          <a:ln w="38100" cmpd="sng">
            <a:solidFill>
              <a:srgbClr val="FFFF00"/>
            </a:solidFill>
            <a:headEnd type="non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1953052D-1032-D74A-9131-BB851DF6BB66}"/>
              </a:ext>
            </a:extLst>
          </p:cNvPr>
          <p:cNvCxnSpPr>
            <a:cxnSpLocks/>
          </p:cNvCxnSpPr>
          <p:nvPr/>
        </p:nvCxnSpPr>
        <p:spPr bwMode="auto">
          <a:xfrm>
            <a:off x="9140815" y="3016837"/>
            <a:ext cx="1064860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2395A387-1117-8148-A3B8-7C6C759A3897}"/>
              </a:ext>
            </a:extLst>
          </p:cNvPr>
          <p:cNvCxnSpPr>
            <a:cxnSpLocks/>
          </p:cNvCxnSpPr>
          <p:nvPr/>
        </p:nvCxnSpPr>
        <p:spPr bwMode="auto">
          <a:xfrm flipV="1">
            <a:off x="8083856" y="3261472"/>
            <a:ext cx="0" cy="1118186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A774941C-FDD9-6249-AF11-911169719E34}"/>
              </a:ext>
            </a:extLst>
          </p:cNvPr>
          <p:cNvCxnSpPr>
            <a:cxnSpLocks/>
          </p:cNvCxnSpPr>
          <p:nvPr/>
        </p:nvCxnSpPr>
        <p:spPr bwMode="auto">
          <a:xfrm flipV="1">
            <a:off x="8083856" y="5006721"/>
            <a:ext cx="0" cy="1045082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Oval 14">
            <a:extLst>
              <a:ext uri="{FF2B5EF4-FFF2-40B4-BE49-F238E27FC236}">
                <a16:creationId xmlns:a16="http://schemas.microsoft.com/office/drawing/2014/main" id="{A74E70E2-D7E2-BC44-A9D5-A1BE39461779}"/>
              </a:ext>
            </a:extLst>
          </p:cNvPr>
          <p:cNvSpPr/>
          <p:nvPr/>
        </p:nvSpPr>
        <p:spPr>
          <a:xfrm>
            <a:off x="4486279" y="2157176"/>
            <a:ext cx="205125" cy="20512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84B7E28A-EF09-574F-AE9C-1A0A082D3D5F}"/>
              </a:ext>
            </a:extLst>
          </p:cNvPr>
          <p:cNvSpPr/>
          <p:nvPr/>
        </p:nvSpPr>
        <p:spPr>
          <a:xfrm>
            <a:off x="4465746" y="2722039"/>
            <a:ext cx="205125" cy="20512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925EDEBE-ADC3-5344-9483-12CE75A043B7}"/>
              </a:ext>
            </a:extLst>
          </p:cNvPr>
          <p:cNvCxnSpPr>
            <a:cxnSpLocks/>
            <a:endCxn id="15" idx="2"/>
          </p:cNvCxnSpPr>
          <p:nvPr/>
        </p:nvCxnSpPr>
        <p:spPr bwMode="auto">
          <a:xfrm>
            <a:off x="1667037" y="2259739"/>
            <a:ext cx="2819242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C2EBAFAC-CE07-D34A-9402-04B77F6A6475}"/>
              </a:ext>
            </a:extLst>
          </p:cNvPr>
          <p:cNvCxnSpPr>
            <a:cxnSpLocks/>
            <a:stCxn id="49" idx="6"/>
            <a:endCxn id="22" idx="1"/>
          </p:cNvCxnSpPr>
          <p:nvPr/>
        </p:nvCxnSpPr>
        <p:spPr bwMode="auto">
          <a:xfrm>
            <a:off x="4670871" y="2824602"/>
            <a:ext cx="2830057" cy="26185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Elbow Connector 71">
            <a:extLst>
              <a:ext uri="{FF2B5EF4-FFF2-40B4-BE49-F238E27FC236}">
                <a16:creationId xmlns:a16="http://schemas.microsoft.com/office/drawing/2014/main" id="{EC4A0D39-7905-F94F-8565-C4298C336087}"/>
              </a:ext>
            </a:extLst>
          </p:cNvPr>
          <p:cNvCxnSpPr>
            <a:cxnSpLocks/>
            <a:stCxn id="15" idx="6"/>
            <a:endCxn id="17" idx="1"/>
          </p:cNvCxnSpPr>
          <p:nvPr/>
        </p:nvCxnSpPr>
        <p:spPr>
          <a:xfrm flipV="1">
            <a:off x="4691404" y="1824967"/>
            <a:ext cx="1145265" cy="434772"/>
          </a:xfrm>
          <a:prstGeom prst="bentConnector3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Elbow Connector 74">
            <a:extLst>
              <a:ext uri="{FF2B5EF4-FFF2-40B4-BE49-F238E27FC236}">
                <a16:creationId xmlns:a16="http://schemas.microsoft.com/office/drawing/2014/main" id="{0A65D0B6-0DFD-3844-9E7E-666138C3E382}"/>
              </a:ext>
            </a:extLst>
          </p:cNvPr>
          <p:cNvCxnSpPr>
            <a:cxnSpLocks/>
            <a:stCxn id="17" idx="3"/>
            <a:endCxn id="22" idx="0"/>
          </p:cNvCxnSpPr>
          <p:nvPr/>
        </p:nvCxnSpPr>
        <p:spPr>
          <a:xfrm>
            <a:off x="6820919" y="1824967"/>
            <a:ext cx="1443597" cy="767057"/>
          </a:xfrm>
          <a:prstGeom prst="bentConnector2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Folded Corner 45">
            <a:extLst>
              <a:ext uri="{FF2B5EF4-FFF2-40B4-BE49-F238E27FC236}">
                <a16:creationId xmlns:a16="http://schemas.microsoft.com/office/drawing/2014/main" id="{A1ACAB89-81F3-2A4A-83A2-E4669852F827}"/>
              </a:ext>
            </a:extLst>
          </p:cNvPr>
          <p:cNvSpPr/>
          <p:nvPr/>
        </p:nvSpPr>
        <p:spPr>
          <a:xfrm>
            <a:off x="5315152" y="5165871"/>
            <a:ext cx="2439959" cy="799754"/>
          </a:xfrm>
          <a:prstGeom prst="foldedCorner">
            <a:avLst/>
          </a:prstGeom>
          <a:solidFill>
            <a:srgbClr val="000000">
              <a:alpha val="74902"/>
            </a:srgb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0" rtlCol="0" anchor="ctr"/>
          <a:lstStyle/>
          <a:p>
            <a:r>
              <a:rPr lang="en-US" dirty="0">
                <a:solidFill>
                  <a:srgbClr val="FFFF00"/>
                </a:solidFill>
              </a:rPr>
              <a:t>DB performs operation and responds</a:t>
            </a:r>
          </a:p>
        </p:txBody>
      </p:sp>
    </p:spTree>
    <p:extLst>
      <p:ext uri="{BB962C8B-B14F-4D97-AF65-F5344CB8AC3E}">
        <p14:creationId xmlns:p14="http://schemas.microsoft.com/office/powerpoint/2010/main" val="31706287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7707042-04A3-704A-AFE9-00482E002D34}"/>
              </a:ext>
            </a:extLst>
          </p:cNvPr>
          <p:cNvGrpSpPr/>
          <p:nvPr/>
        </p:nvGrpSpPr>
        <p:grpSpPr>
          <a:xfrm>
            <a:off x="2208807" y="352171"/>
            <a:ext cx="1639187" cy="5076442"/>
            <a:chOff x="2180231" y="352171"/>
            <a:chExt cx="1639187" cy="5076442"/>
          </a:xfrm>
        </p:grpSpPr>
        <p:sp>
          <p:nvSpPr>
            <p:cNvPr id="8" name="Cloud 7">
              <a:extLst>
                <a:ext uri="{FF2B5EF4-FFF2-40B4-BE49-F238E27FC236}">
                  <a16:creationId xmlns:a16="http://schemas.microsoft.com/office/drawing/2014/main" id="{24A1FB98-7873-7D46-B4B6-C2F0DF0E5EB2}"/>
                </a:ext>
              </a:extLst>
            </p:cNvPr>
            <p:cNvSpPr/>
            <p:nvPr/>
          </p:nvSpPr>
          <p:spPr bwMode="auto">
            <a:xfrm rot="5400000">
              <a:off x="784770" y="2393964"/>
              <a:ext cx="4430110" cy="1639187"/>
            </a:xfrm>
            <a:prstGeom prst="cloud">
              <a:avLst/>
            </a:prstGeom>
            <a:solidFill>
              <a:schemeClr val="bg1">
                <a:lumMod val="85000"/>
                <a:lumOff val="15000"/>
              </a:schemeClr>
            </a:solidFill>
            <a:ln w="38100" cmpd="sng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3942C041-8305-0B4F-9FBB-6A1D4DE8835A}"/>
                </a:ext>
              </a:extLst>
            </p:cNvPr>
            <p:cNvSpPr txBox="1"/>
            <p:nvPr/>
          </p:nvSpPr>
          <p:spPr>
            <a:xfrm>
              <a:off x="2496103" y="352171"/>
              <a:ext cx="100059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dirty="0">
                  <a:solidFill>
                    <a:schemeClr val="bg1">
                      <a:lumMod val="50000"/>
                      <a:lumOff val="50000"/>
                    </a:schemeClr>
                  </a:solidFill>
                  <a:latin typeface="Lucida Blackletter" charset="0"/>
                  <a:ea typeface="Lucida Blackletter" charset="0"/>
                  <a:cs typeface="Lucida Blackletter" charset="0"/>
                </a:rPr>
                <a:t>Ye Olde</a:t>
              </a:r>
              <a:br>
                <a:rPr lang="en-US" altLang="en-US" dirty="0">
                  <a:solidFill>
                    <a:schemeClr val="bg1">
                      <a:lumMod val="50000"/>
                      <a:lumOff val="50000"/>
                    </a:schemeClr>
                  </a:solidFill>
                  <a:latin typeface="Lucida Blackletter" charset="0"/>
                  <a:ea typeface="Lucida Blackletter" charset="0"/>
                  <a:cs typeface="Lucida Blackletter" charset="0"/>
                </a:rPr>
              </a:br>
              <a:r>
                <a:rPr lang="en-US" altLang="en-US" dirty="0">
                  <a:solidFill>
                    <a:schemeClr val="bg1">
                      <a:lumMod val="50000"/>
                      <a:lumOff val="50000"/>
                    </a:schemeClr>
                  </a:solidFill>
                  <a:latin typeface="Lucida Blackletter" charset="0"/>
                  <a:ea typeface="Lucida Blackletter" charset="0"/>
                  <a:cs typeface="Lucida Blackletter" charset="0"/>
                </a:rPr>
                <a:t>Internet</a:t>
              </a: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3FDDEA61-8B5B-7144-AD8D-EBB2B217ABBD}"/>
              </a:ext>
            </a:extLst>
          </p:cNvPr>
          <p:cNvSpPr/>
          <p:nvPr/>
        </p:nvSpPr>
        <p:spPr bwMode="auto">
          <a:xfrm>
            <a:off x="4568512" y="1195776"/>
            <a:ext cx="7497430" cy="4064504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4C6CB6D-B996-1442-A823-68A46730BC31}"/>
              </a:ext>
            </a:extLst>
          </p:cNvPr>
          <p:cNvGrpSpPr/>
          <p:nvPr/>
        </p:nvGrpSpPr>
        <p:grpSpPr>
          <a:xfrm>
            <a:off x="3937918" y="417431"/>
            <a:ext cx="1523956" cy="1638797"/>
            <a:chOff x="5056352" y="189109"/>
            <a:chExt cx="1523956" cy="1638797"/>
          </a:xfrm>
        </p:grpSpPr>
        <p:pic>
          <p:nvPicPr>
            <p:cNvPr id="12" name="Picture 2" descr="server-white.png">
              <a:extLst>
                <a:ext uri="{FF2B5EF4-FFF2-40B4-BE49-F238E27FC236}">
                  <a16:creationId xmlns:a16="http://schemas.microsoft.com/office/drawing/2014/main" id="{3E9CA7CB-BA50-8040-9D26-BF3779C995E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67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56352" y="304305"/>
              <a:ext cx="1523956" cy="1523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TextBox 27">
              <a:extLst>
                <a:ext uri="{FF2B5EF4-FFF2-40B4-BE49-F238E27FC236}">
                  <a16:creationId xmlns:a16="http://schemas.microsoft.com/office/drawing/2014/main" id="{CBE07520-FB77-E14A-97C7-1E895E10945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74506" y="189109"/>
              <a:ext cx="127252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 dirty="0">
                  <a:solidFill>
                    <a:schemeClr val="bg1">
                      <a:lumMod val="50000"/>
                      <a:lumOff val="50000"/>
                    </a:schemeClr>
                  </a:solidFill>
                </a:rPr>
                <a:t>Web Server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EF932AE4-1309-E348-86FA-BD776C1D0A82}"/>
              </a:ext>
            </a:extLst>
          </p:cNvPr>
          <p:cNvGrpSpPr/>
          <p:nvPr/>
        </p:nvGrpSpPr>
        <p:grpSpPr>
          <a:xfrm>
            <a:off x="179347" y="1600157"/>
            <a:ext cx="1523956" cy="1433185"/>
            <a:chOff x="250787" y="1843053"/>
            <a:chExt cx="1523956" cy="1433185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219041F-56A7-4343-99B8-E288499C281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5777" t="10392" r="5719" b="9724"/>
            <a:stretch/>
          </p:blipFill>
          <p:spPr>
            <a:xfrm>
              <a:off x="346437" y="2326625"/>
              <a:ext cx="1309807" cy="949613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</p:pic>
        <p:sp>
          <p:nvSpPr>
            <p:cNvPr id="14" name="TextBox 27">
              <a:extLst>
                <a:ext uri="{FF2B5EF4-FFF2-40B4-BE49-F238E27FC236}">
                  <a16:creationId xmlns:a16="http://schemas.microsoft.com/office/drawing/2014/main" id="{03122465-1220-EE4D-B6A7-D096EE2A53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0787" y="1843053"/>
              <a:ext cx="152395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 dirty="0"/>
                <a:t>Browser</a:t>
              </a:r>
            </a:p>
          </p:txBody>
        </p:sp>
      </p:grpSp>
      <p:grpSp>
        <p:nvGrpSpPr>
          <p:cNvPr id="16" name="Group 7">
            <a:extLst>
              <a:ext uri="{FF2B5EF4-FFF2-40B4-BE49-F238E27FC236}">
                <a16:creationId xmlns:a16="http://schemas.microsoft.com/office/drawing/2014/main" id="{CB754E11-25A2-344A-AC8A-16CCEC0F1E44}"/>
              </a:ext>
            </a:extLst>
          </p:cNvPr>
          <p:cNvGrpSpPr>
            <a:grpSpLocks/>
          </p:cNvGrpSpPr>
          <p:nvPr/>
        </p:nvGrpSpPr>
        <p:grpSpPr bwMode="auto">
          <a:xfrm>
            <a:off x="5836669" y="1566204"/>
            <a:ext cx="984250" cy="517525"/>
            <a:chOff x="1031875" y="3846513"/>
            <a:chExt cx="1528762" cy="517525"/>
          </a:xfrm>
          <a:solidFill>
            <a:schemeClr val="bg1"/>
          </a:solidFill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CF9F94F-B2F6-5E4E-8456-856DC5B84695}"/>
                </a:ext>
              </a:extLst>
            </p:cNvPr>
            <p:cNvSpPr/>
            <p:nvPr/>
          </p:nvSpPr>
          <p:spPr bwMode="auto">
            <a:xfrm>
              <a:off x="1031875" y="3846513"/>
              <a:ext cx="1528762" cy="517525"/>
            </a:xfrm>
            <a:prstGeom prst="rect">
              <a:avLst/>
            </a:prstGeom>
            <a:grp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" name="TextBox 28">
              <a:extLst>
                <a:ext uri="{FF2B5EF4-FFF2-40B4-BE49-F238E27FC236}">
                  <a16:creationId xmlns:a16="http://schemas.microsoft.com/office/drawing/2014/main" id="{118745EA-3070-BA47-9455-E44D62F46BE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92921" y="3890355"/>
              <a:ext cx="825867" cy="36933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Router</a:t>
              </a:r>
            </a:p>
          </p:txBody>
        </p:sp>
      </p:grpSp>
      <p:grpSp>
        <p:nvGrpSpPr>
          <p:cNvPr id="19" name="Group 8">
            <a:extLst>
              <a:ext uri="{FF2B5EF4-FFF2-40B4-BE49-F238E27FC236}">
                <a16:creationId xmlns:a16="http://schemas.microsoft.com/office/drawing/2014/main" id="{E522020D-C86B-1B4C-A046-96753BE6637E}"/>
              </a:ext>
            </a:extLst>
          </p:cNvPr>
          <p:cNvGrpSpPr>
            <a:grpSpLocks/>
          </p:cNvGrpSpPr>
          <p:nvPr/>
        </p:nvGrpSpPr>
        <p:grpSpPr bwMode="auto">
          <a:xfrm>
            <a:off x="7500928" y="2592024"/>
            <a:ext cx="1639887" cy="627062"/>
            <a:chOff x="3402013" y="3846513"/>
            <a:chExt cx="1639887" cy="627062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AD83199-8503-6041-BAE9-1BC0A5AB84DC}"/>
                </a:ext>
              </a:extLst>
            </p:cNvPr>
            <p:cNvSpPr/>
            <p:nvPr/>
          </p:nvSpPr>
          <p:spPr bwMode="auto">
            <a:xfrm>
              <a:off x="3514725" y="3957638"/>
              <a:ext cx="1527175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8E2206F0-C57B-784E-BA76-3613ADB22D18}"/>
                </a:ext>
              </a:extLst>
            </p:cNvPr>
            <p:cNvSpPr/>
            <p:nvPr/>
          </p:nvSpPr>
          <p:spPr bwMode="auto">
            <a:xfrm>
              <a:off x="3457575" y="3902075"/>
              <a:ext cx="1527175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5EBC1272-3A7F-E747-9FFD-A2B3BDC91058}"/>
                </a:ext>
              </a:extLst>
            </p:cNvPr>
            <p:cNvSpPr/>
            <p:nvPr/>
          </p:nvSpPr>
          <p:spPr bwMode="auto">
            <a:xfrm>
              <a:off x="3402013" y="3846513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3" name="TextBox 29">
              <a:extLst>
                <a:ext uri="{FF2B5EF4-FFF2-40B4-BE49-F238E27FC236}">
                  <a16:creationId xmlns:a16="http://schemas.microsoft.com/office/drawing/2014/main" id="{8FDF9298-3F27-964C-8B9E-68DC2E571A7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04246" y="3915252"/>
              <a:ext cx="112620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Controller</a:t>
              </a:r>
            </a:p>
          </p:txBody>
        </p:sp>
      </p:grpSp>
      <p:grpSp>
        <p:nvGrpSpPr>
          <p:cNvPr id="29" name="Group 31">
            <a:extLst>
              <a:ext uri="{FF2B5EF4-FFF2-40B4-BE49-F238E27FC236}">
                <a16:creationId xmlns:a16="http://schemas.microsoft.com/office/drawing/2014/main" id="{AFED7EEC-200E-444B-B750-C11CD4E1D6D2}"/>
              </a:ext>
            </a:extLst>
          </p:cNvPr>
          <p:cNvGrpSpPr>
            <a:grpSpLocks/>
          </p:cNvGrpSpPr>
          <p:nvPr/>
        </p:nvGrpSpPr>
        <p:grpSpPr bwMode="auto">
          <a:xfrm>
            <a:off x="10205675" y="2592024"/>
            <a:ext cx="1639888" cy="627062"/>
            <a:chOff x="3402013" y="3846513"/>
            <a:chExt cx="1639887" cy="627062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1EDCA91E-8FE9-FD4B-8649-FC62FC01039C}"/>
                </a:ext>
              </a:extLst>
            </p:cNvPr>
            <p:cNvSpPr/>
            <p:nvPr/>
          </p:nvSpPr>
          <p:spPr bwMode="auto">
            <a:xfrm>
              <a:off x="3514726" y="3957638"/>
              <a:ext cx="1527174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4629B688-51B5-1C4B-9F68-97E06E82D2EC}"/>
                </a:ext>
              </a:extLst>
            </p:cNvPr>
            <p:cNvSpPr/>
            <p:nvPr/>
          </p:nvSpPr>
          <p:spPr bwMode="auto">
            <a:xfrm>
              <a:off x="3457576" y="3902075"/>
              <a:ext cx="1527174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FE80D897-654F-9E44-8EBB-23624F066F42}"/>
                </a:ext>
              </a:extLst>
            </p:cNvPr>
            <p:cNvSpPr/>
            <p:nvPr/>
          </p:nvSpPr>
          <p:spPr bwMode="auto">
            <a:xfrm>
              <a:off x="3402013" y="3846513"/>
              <a:ext cx="1527174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3" name="TextBox 29">
              <a:extLst>
                <a:ext uri="{FF2B5EF4-FFF2-40B4-BE49-F238E27FC236}">
                  <a16:creationId xmlns:a16="http://schemas.microsoft.com/office/drawing/2014/main" id="{908B999C-A59F-B841-A5E7-B37887A1C9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3114" y="3915252"/>
              <a:ext cx="64847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View</a:t>
              </a:r>
            </a:p>
          </p:txBody>
        </p:sp>
      </p:grpSp>
      <p:grpSp>
        <p:nvGrpSpPr>
          <p:cNvPr id="34" name="Group 24">
            <a:extLst>
              <a:ext uri="{FF2B5EF4-FFF2-40B4-BE49-F238E27FC236}">
                <a16:creationId xmlns:a16="http://schemas.microsoft.com/office/drawing/2014/main" id="{CC0158E8-A043-9D44-B241-C22F59ADBB06}"/>
              </a:ext>
            </a:extLst>
          </p:cNvPr>
          <p:cNvGrpSpPr>
            <a:grpSpLocks/>
          </p:cNvGrpSpPr>
          <p:nvPr/>
        </p:nvGrpSpPr>
        <p:grpSpPr bwMode="auto">
          <a:xfrm>
            <a:off x="7503685" y="4379658"/>
            <a:ext cx="1639887" cy="627062"/>
            <a:chOff x="3402013" y="3846513"/>
            <a:chExt cx="1639887" cy="627062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3C714829-8943-1146-A85A-F4F42E5A09B3}"/>
                </a:ext>
              </a:extLst>
            </p:cNvPr>
            <p:cNvSpPr/>
            <p:nvPr/>
          </p:nvSpPr>
          <p:spPr bwMode="auto">
            <a:xfrm>
              <a:off x="3514725" y="3957638"/>
              <a:ext cx="1527175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rgbClr val="FFFF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4876310A-01DB-BD46-95F8-1E6AE2239080}"/>
                </a:ext>
              </a:extLst>
            </p:cNvPr>
            <p:cNvSpPr/>
            <p:nvPr/>
          </p:nvSpPr>
          <p:spPr bwMode="auto">
            <a:xfrm>
              <a:off x="3457575" y="3902075"/>
              <a:ext cx="1527175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rgbClr val="FFFF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E1E4B0CA-1E2C-6147-9E14-A842D492C307}"/>
                </a:ext>
              </a:extLst>
            </p:cNvPr>
            <p:cNvSpPr/>
            <p:nvPr/>
          </p:nvSpPr>
          <p:spPr bwMode="auto">
            <a:xfrm>
              <a:off x="3402013" y="3846513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rgbClr val="FFFF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38" name="TextBox 29">
              <a:extLst>
                <a:ext uri="{FF2B5EF4-FFF2-40B4-BE49-F238E27FC236}">
                  <a16:creationId xmlns:a16="http://schemas.microsoft.com/office/drawing/2014/main" id="{7819D926-FBA1-F349-A2C2-4F2F4091A9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70922" y="3915252"/>
              <a:ext cx="792855" cy="369332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>
                  <a:solidFill>
                    <a:srgbClr val="FFFF00"/>
                  </a:solidFill>
                </a:rPr>
                <a:t>Model</a:t>
              </a:r>
            </a:p>
          </p:txBody>
        </p:sp>
      </p:grpSp>
      <p:grpSp>
        <p:nvGrpSpPr>
          <p:cNvPr id="39" name="Group 9">
            <a:extLst>
              <a:ext uri="{FF2B5EF4-FFF2-40B4-BE49-F238E27FC236}">
                <a16:creationId xmlns:a16="http://schemas.microsoft.com/office/drawing/2014/main" id="{6D376460-B28F-5946-8BDB-DE4D93A54958}"/>
              </a:ext>
            </a:extLst>
          </p:cNvPr>
          <p:cNvGrpSpPr>
            <a:grpSpLocks/>
          </p:cNvGrpSpPr>
          <p:nvPr/>
        </p:nvGrpSpPr>
        <p:grpSpPr bwMode="auto">
          <a:xfrm>
            <a:off x="7623958" y="6089899"/>
            <a:ext cx="1223962" cy="628650"/>
            <a:chOff x="6920301" y="1979160"/>
            <a:chExt cx="1223963" cy="628650"/>
          </a:xfrm>
        </p:grpSpPr>
        <p:sp>
          <p:nvSpPr>
            <p:cNvPr id="40" name="Can 39">
              <a:extLst>
                <a:ext uri="{FF2B5EF4-FFF2-40B4-BE49-F238E27FC236}">
                  <a16:creationId xmlns:a16="http://schemas.microsoft.com/office/drawing/2014/main" id="{DBAD760A-FA83-6648-AA44-CCD6E4684A33}"/>
                </a:ext>
              </a:extLst>
            </p:cNvPr>
            <p:cNvSpPr/>
            <p:nvPr/>
          </p:nvSpPr>
          <p:spPr bwMode="auto">
            <a:xfrm>
              <a:off x="6920301" y="1979160"/>
              <a:ext cx="1223963" cy="628650"/>
            </a:xfrm>
            <a:prstGeom prst="can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1" name="TextBox 32">
              <a:extLst>
                <a:ext uri="{FF2B5EF4-FFF2-40B4-BE49-F238E27FC236}">
                  <a16:creationId xmlns:a16="http://schemas.microsoft.com/office/drawing/2014/main" id="{2E58D386-103F-A04D-B072-E3A7926025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19934" y="2180622"/>
              <a:ext cx="597412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 dirty="0"/>
                <a:t>DB</a:t>
              </a:r>
            </a:p>
          </p:txBody>
        </p:sp>
      </p:grp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150EAD36-EFE2-4143-88F1-3C88EF47CF4B}"/>
              </a:ext>
            </a:extLst>
          </p:cNvPr>
          <p:cNvCxnSpPr>
            <a:cxnSpLocks/>
            <a:stCxn id="49" idx="2"/>
          </p:cNvCxnSpPr>
          <p:nvPr/>
        </p:nvCxnSpPr>
        <p:spPr bwMode="auto">
          <a:xfrm flipH="1">
            <a:off x="1667037" y="2824602"/>
            <a:ext cx="2798709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13BBCFCD-4AB7-F44A-9702-09F6EBB02D82}"/>
              </a:ext>
            </a:extLst>
          </p:cNvPr>
          <p:cNvCxnSpPr>
            <a:cxnSpLocks/>
          </p:cNvCxnSpPr>
          <p:nvPr/>
        </p:nvCxnSpPr>
        <p:spPr bwMode="auto">
          <a:xfrm>
            <a:off x="9140815" y="2776308"/>
            <a:ext cx="1064860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2EA9139E-75C5-884E-A14F-1AF161BE5430}"/>
              </a:ext>
            </a:extLst>
          </p:cNvPr>
          <p:cNvCxnSpPr>
            <a:cxnSpLocks/>
          </p:cNvCxnSpPr>
          <p:nvPr/>
        </p:nvCxnSpPr>
        <p:spPr bwMode="auto">
          <a:xfrm flipV="1">
            <a:off x="8477479" y="3261472"/>
            <a:ext cx="0" cy="1118186"/>
          </a:xfrm>
          <a:prstGeom prst="straightConnector1">
            <a:avLst/>
          </a:prstGeom>
          <a:ln w="38100" cmpd="sng">
            <a:solidFill>
              <a:srgbClr val="FFFF00"/>
            </a:solidFill>
            <a:headEnd type="non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389B882D-4857-AB4D-BF4C-423E428147A5}"/>
              </a:ext>
            </a:extLst>
          </p:cNvPr>
          <p:cNvCxnSpPr>
            <a:cxnSpLocks/>
          </p:cNvCxnSpPr>
          <p:nvPr/>
        </p:nvCxnSpPr>
        <p:spPr bwMode="auto">
          <a:xfrm flipV="1">
            <a:off x="8477479" y="5044981"/>
            <a:ext cx="0" cy="1044918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1953052D-1032-D74A-9131-BB851DF6BB66}"/>
              </a:ext>
            </a:extLst>
          </p:cNvPr>
          <p:cNvCxnSpPr>
            <a:cxnSpLocks/>
          </p:cNvCxnSpPr>
          <p:nvPr/>
        </p:nvCxnSpPr>
        <p:spPr bwMode="auto">
          <a:xfrm>
            <a:off x="9140815" y="3016837"/>
            <a:ext cx="1064860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2395A387-1117-8148-A3B8-7C6C759A3897}"/>
              </a:ext>
            </a:extLst>
          </p:cNvPr>
          <p:cNvCxnSpPr>
            <a:cxnSpLocks/>
          </p:cNvCxnSpPr>
          <p:nvPr/>
        </p:nvCxnSpPr>
        <p:spPr bwMode="auto">
          <a:xfrm flipV="1">
            <a:off x="8083856" y="3261472"/>
            <a:ext cx="0" cy="1118186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A774941C-FDD9-6249-AF11-911169719E34}"/>
              </a:ext>
            </a:extLst>
          </p:cNvPr>
          <p:cNvCxnSpPr>
            <a:cxnSpLocks/>
          </p:cNvCxnSpPr>
          <p:nvPr/>
        </p:nvCxnSpPr>
        <p:spPr bwMode="auto">
          <a:xfrm flipV="1">
            <a:off x="8083856" y="5006721"/>
            <a:ext cx="0" cy="1045082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Oval 14">
            <a:extLst>
              <a:ext uri="{FF2B5EF4-FFF2-40B4-BE49-F238E27FC236}">
                <a16:creationId xmlns:a16="http://schemas.microsoft.com/office/drawing/2014/main" id="{A74E70E2-D7E2-BC44-A9D5-A1BE39461779}"/>
              </a:ext>
            </a:extLst>
          </p:cNvPr>
          <p:cNvSpPr/>
          <p:nvPr/>
        </p:nvSpPr>
        <p:spPr>
          <a:xfrm>
            <a:off x="4486279" y="2157176"/>
            <a:ext cx="205125" cy="20512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84B7E28A-EF09-574F-AE9C-1A0A082D3D5F}"/>
              </a:ext>
            </a:extLst>
          </p:cNvPr>
          <p:cNvSpPr/>
          <p:nvPr/>
        </p:nvSpPr>
        <p:spPr>
          <a:xfrm>
            <a:off x="4465746" y="2722039"/>
            <a:ext cx="205125" cy="20512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925EDEBE-ADC3-5344-9483-12CE75A043B7}"/>
              </a:ext>
            </a:extLst>
          </p:cNvPr>
          <p:cNvCxnSpPr>
            <a:cxnSpLocks/>
            <a:endCxn id="15" idx="2"/>
          </p:cNvCxnSpPr>
          <p:nvPr/>
        </p:nvCxnSpPr>
        <p:spPr bwMode="auto">
          <a:xfrm>
            <a:off x="1667037" y="2259739"/>
            <a:ext cx="2819242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C2EBAFAC-CE07-D34A-9402-04B77F6A6475}"/>
              </a:ext>
            </a:extLst>
          </p:cNvPr>
          <p:cNvCxnSpPr>
            <a:cxnSpLocks/>
            <a:stCxn id="49" idx="6"/>
            <a:endCxn id="22" idx="1"/>
          </p:cNvCxnSpPr>
          <p:nvPr/>
        </p:nvCxnSpPr>
        <p:spPr bwMode="auto">
          <a:xfrm>
            <a:off x="4670871" y="2824602"/>
            <a:ext cx="2830057" cy="26185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Elbow Connector 71">
            <a:extLst>
              <a:ext uri="{FF2B5EF4-FFF2-40B4-BE49-F238E27FC236}">
                <a16:creationId xmlns:a16="http://schemas.microsoft.com/office/drawing/2014/main" id="{EC4A0D39-7905-F94F-8565-C4298C336087}"/>
              </a:ext>
            </a:extLst>
          </p:cNvPr>
          <p:cNvCxnSpPr>
            <a:cxnSpLocks/>
            <a:stCxn id="15" idx="6"/>
            <a:endCxn id="17" idx="1"/>
          </p:cNvCxnSpPr>
          <p:nvPr/>
        </p:nvCxnSpPr>
        <p:spPr>
          <a:xfrm flipV="1">
            <a:off x="4691404" y="1824967"/>
            <a:ext cx="1145265" cy="434772"/>
          </a:xfrm>
          <a:prstGeom prst="bentConnector3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Elbow Connector 74">
            <a:extLst>
              <a:ext uri="{FF2B5EF4-FFF2-40B4-BE49-F238E27FC236}">
                <a16:creationId xmlns:a16="http://schemas.microsoft.com/office/drawing/2014/main" id="{0A65D0B6-0DFD-3844-9E7E-666138C3E382}"/>
              </a:ext>
            </a:extLst>
          </p:cNvPr>
          <p:cNvCxnSpPr>
            <a:cxnSpLocks/>
            <a:stCxn id="17" idx="3"/>
            <a:endCxn id="22" idx="0"/>
          </p:cNvCxnSpPr>
          <p:nvPr/>
        </p:nvCxnSpPr>
        <p:spPr>
          <a:xfrm>
            <a:off x="6820919" y="1824967"/>
            <a:ext cx="1443597" cy="767057"/>
          </a:xfrm>
          <a:prstGeom prst="bentConnector2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Folded Corner 45">
            <a:extLst>
              <a:ext uri="{FF2B5EF4-FFF2-40B4-BE49-F238E27FC236}">
                <a16:creationId xmlns:a16="http://schemas.microsoft.com/office/drawing/2014/main" id="{A1ACAB89-81F3-2A4A-83A2-E4669852F827}"/>
              </a:ext>
            </a:extLst>
          </p:cNvPr>
          <p:cNvSpPr/>
          <p:nvPr/>
        </p:nvSpPr>
        <p:spPr>
          <a:xfrm>
            <a:off x="5020968" y="3668120"/>
            <a:ext cx="2337258" cy="678187"/>
          </a:xfrm>
          <a:prstGeom prst="foldedCorner">
            <a:avLst/>
          </a:prstGeom>
          <a:solidFill>
            <a:srgbClr val="000000">
              <a:alpha val="74902"/>
            </a:srgb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0" rtlCol="0" anchor="ctr"/>
          <a:lstStyle/>
          <a:p>
            <a:r>
              <a:rPr lang="en-US" dirty="0">
                <a:solidFill>
                  <a:srgbClr val="FFFF00"/>
                </a:solidFill>
              </a:rPr>
              <a:t>Model method returns</a:t>
            </a:r>
          </a:p>
        </p:txBody>
      </p:sp>
    </p:spTree>
    <p:extLst>
      <p:ext uri="{BB962C8B-B14F-4D97-AF65-F5344CB8AC3E}">
        <p14:creationId xmlns:p14="http://schemas.microsoft.com/office/powerpoint/2010/main" val="428515639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7707042-04A3-704A-AFE9-00482E002D34}"/>
              </a:ext>
            </a:extLst>
          </p:cNvPr>
          <p:cNvGrpSpPr/>
          <p:nvPr/>
        </p:nvGrpSpPr>
        <p:grpSpPr>
          <a:xfrm>
            <a:off x="2208807" y="352171"/>
            <a:ext cx="1639187" cy="5076442"/>
            <a:chOff x="2180231" y="352171"/>
            <a:chExt cx="1639187" cy="5076442"/>
          </a:xfrm>
        </p:grpSpPr>
        <p:sp>
          <p:nvSpPr>
            <p:cNvPr id="8" name="Cloud 7">
              <a:extLst>
                <a:ext uri="{FF2B5EF4-FFF2-40B4-BE49-F238E27FC236}">
                  <a16:creationId xmlns:a16="http://schemas.microsoft.com/office/drawing/2014/main" id="{24A1FB98-7873-7D46-B4B6-C2F0DF0E5EB2}"/>
                </a:ext>
              </a:extLst>
            </p:cNvPr>
            <p:cNvSpPr/>
            <p:nvPr/>
          </p:nvSpPr>
          <p:spPr bwMode="auto">
            <a:xfrm rot="5400000">
              <a:off x="784770" y="2393964"/>
              <a:ext cx="4430110" cy="1639187"/>
            </a:xfrm>
            <a:prstGeom prst="cloud">
              <a:avLst/>
            </a:prstGeom>
            <a:solidFill>
              <a:schemeClr val="bg1">
                <a:lumMod val="85000"/>
                <a:lumOff val="15000"/>
              </a:schemeClr>
            </a:solidFill>
            <a:ln w="38100" cmpd="sng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3942C041-8305-0B4F-9FBB-6A1D4DE8835A}"/>
                </a:ext>
              </a:extLst>
            </p:cNvPr>
            <p:cNvSpPr txBox="1"/>
            <p:nvPr/>
          </p:nvSpPr>
          <p:spPr>
            <a:xfrm>
              <a:off x="2496103" y="352171"/>
              <a:ext cx="100059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dirty="0">
                  <a:solidFill>
                    <a:schemeClr val="bg1">
                      <a:lumMod val="50000"/>
                      <a:lumOff val="50000"/>
                    </a:schemeClr>
                  </a:solidFill>
                  <a:latin typeface="Lucida Blackletter" charset="0"/>
                  <a:ea typeface="Lucida Blackletter" charset="0"/>
                  <a:cs typeface="Lucida Blackletter" charset="0"/>
                </a:rPr>
                <a:t>Ye Olde</a:t>
              </a:r>
              <a:br>
                <a:rPr lang="en-US" altLang="en-US" dirty="0">
                  <a:solidFill>
                    <a:schemeClr val="bg1">
                      <a:lumMod val="50000"/>
                      <a:lumOff val="50000"/>
                    </a:schemeClr>
                  </a:solidFill>
                  <a:latin typeface="Lucida Blackletter" charset="0"/>
                  <a:ea typeface="Lucida Blackletter" charset="0"/>
                  <a:cs typeface="Lucida Blackletter" charset="0"/>
                </a:rPr>
              </a:br>
              <a:r>
                <a:rPr lang="en-US" altLang="en-US" dirty="0">
                  <a:solidFill>
                    <a:schemeClr val="bg1">
                      <a:lumMod val="50000"/>
                      <a:lumOff val="50000"/>
                    </a:schemeClr>
                  </a:solidFill>
                  <a:latin typeface="Lucida Blackletter" charset="0"/>
                  <a:ea typeface="Lucida Blackletter" charset="0"/>
                  <a:cs typeface="Lucida Blackletter" charset="0"/>
                </a:rPr>
                <a:t>Internet</a:t>
              </a: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3FDDEA61-8B5B-7144-AD8D-EBB2B217ABBD}"/>
              </a:ext>
            </a:extLst>
          </p:cNvPr>
          <p:cNvSpPr/>
          <p:nvPr/>
        </p:nvSpPr>
        <p:spPr bwMode="auto">
          <a:xfrm>
            <a:off x="4568512" y="1195776"/>
            <a:ext cx="7497430" cy="4064504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4C6CB6D-B996-1442-A823-68A46730BC31}"/>
              </a:ext>
            </a:extLst>
          </p:cNvPr>
          <p:cNvGrpSpPr/>
          <p:nvPr/>
        </p:nvGrpSpPr>
        <p:grpSpPr>
          <a:xfrm>
            <a:off x="3937918" y="417431"/>
            <a:ext cx="1523956" cy="1638797"/>
            <a:chOff x="5056352" y="189109"/>
            <a:chExt cx="1523956" cy="1638797"/>
          </a:xfrm>
        </p:grpSpPr>
        <p:pic>
          <p:nvPicPr>
            <p:cNvPr id="12" name="Picture 2" descr="server-white.png">
              <a:extLst>
                <a:ext uri="{FF2B5EF4-FFF2-40B4-BE49-F238E27FC236}">
                  <a16:creationId xmlns:a16="http://schemas.microsoft.com/office/drawing/2014/main" id="{3E9CA7CB-BA50-8040-9D26-BF3779C995E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67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56352" y="304305"/>
              <a:ext cx="1523956" cy="1523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TextBox 27">
              <a:extLst>
                <a:ext uri="{FF2B5EF4-FFF2-40B4-BE49-F238E27FC236}">
                  <a16:creationId xmlns:a16="http://schemas.microsoft.com/office/drawing/2014/main" id="{CBE07520-FB77-E14A-97C7-1E895E10945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74506" y="189109"/>
              <a:ext cx="127252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 dirty="0">
                  <a:solidFill>
                    <a:schemeClr val="bg1">
                      <a:lumMod val="50000"/>
                      <a:lumOff val="50000"/>
                    </a:schemeClr>
                  </a:solidFill>
                </a:rPr>
                <a:t>Web Server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EF932AE4-1309-E348-86FA-BD776C1D0A82}"/>
              </a:ext>
            </a:extLst>
          </p:cNvPr>
          <p:cNvGrpSpPr/>
          <p:nvPr/>
        </p:nvGrpSpPr>
        <p:grpSpPr>
          <a:xfrm>
            <a:off x="179347" y="1600157"/>
            <a:ext cx="1523956" cy="1433185"/>
            <a:chOff x="250787" y="1843053"/>
            <a:chExt cx="1523956" cy="1433185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219041F-56A7-4343-99B8-E288499C281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5777" t="10392" r="5719" b="9724"/>
            <a:stretch/>
          </p:blipFill>
          <p:spPr>
            <a:xfrm>
              <a:off x="346437" y="2326625"/>
              <a:ext cx="1309807" cy="949613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</p:pic>
        <p:sp>
          <p:nvSpPr>
            <p:cNvPr id="14" name="TextBox 27">
              <a:extLst>
                <a:ext uri="{FF2B5EF4-FFF2-40B4-BE49-F238E27FC236}">
                  <a16:creationId xmlns:a16="http://schemas.microsoft.com/office/drawing/2014/main" id="{03122465-1220-EE4D-B6A7-D096EE2A53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0787" y="1843053"/>
              <a:ext cx="152395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 dirty="0"/>
                <a:t>Browser</a:t>
              </a:r>
            </a:p>
          </p:txBody>
        </p:sp>
      </p:grpSp>
      <p:grpSp>
        <p:nvGrpSpPr>
          <p:cNvPr id="16" name="Group 7">
            <a:extLst>
              <a:ext uri="{FF2B5EF4-FFF2-40B4-BE49-F238E27FC236}">
                <a16:creationId xmlns:a16="http://schemas.microsoft.com/office/drawing/2014/main" id="{CB754E11-25A2-344A-AC8A-16CCEC0F1E44}"/>
              </a:ext>
            </a:extLst>
          </p:cNvPr>
          <p:cNvGrpSpPr>
            <a:grpSpLocks/>
          </p:cNvGrpSpPr>
          <p:nvPr/>
        </p:nvGrpSpPr>
        <p:grpSpPr bwMode="auto">
          <a:xfrm>
            <a:off x="5836669" y="1566204"/>
            <a:ext cx="984250" cy="517525"/>
            <a:chOff x="1031875" y="3846513"/>
            <a:chExt cx="1528762" cy="517525"/>
          </a:xfrm>
          <a:solidFill>
            <a:schemeClr val="bg1"/>
          </a:solidFill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CF9F94F-B2F6-5E4E-8456-856DC5B84695}"/>
                </a:ext>
              </a:extLst>
            </p:cNvPr>
            <p:cNvSpPr/>
            <p:nvPr/>
          </p:nvSpPr>
          <p:spPr bwMode="auto">
            <a:xfrm>
              <a:off x="1031875" y="3846513"/>
              <a:ext cx="1528762" cy="517525"/>
            </a:xfrm>
            <a:prstGeom prst="rect">
              <a:avLst/>
            </a:prstGeom>
            <a:grp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" name="TextBox 28">
              <a:extLst>
                <a:ext uri="{FF2B5EF4-FFF2-40B4-BE49-F238E27FC236}">
                  <a16:creationId xmlns:a16="http://schemas.microsoft.com/office/drawing/2014/main" id="{118745EA-3070-BA47-9455-E44D62F46BE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92921" y="3890355"/>
              <a:ext cx="825867" cy="36933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Router</a:t>
              </a:r>
            </a:p>
          </p:txBody>
        </p:sp>
      </p:grpSp>
      <p:grpSp>
        <p:nvGrpSpPr>
          <p:cNvPr id="19" name="Group 8">
            <a:extLst>
              <a:ext uri="{FF2B5EF4-FFF2-40B4-BE49-F238E27FC236}">
                <a16:creationId xmlns:a16="http://schemas.microsoft.com/office/drawing/2014/main" id="{E522020D-C86B-1B4C-A046-96753BE6637E}"/>
              </a:ext>
            </a:extLst>
          </p:cNvPr>
          <p:cNvGrpSpPr>
            <a:grpSpLocks/>
          </p:cNvGrpSpPr>
          <p:nvPr/>
        </p:nvGrpSpPr>
        <p:grpSpPr bwMode="auto">
          <a:xfrm>
            <a:off x="7500928" y="2592024"/>
            <a:ext cx="1639887" cy="627062"/>
            <a:chOff x="3402013" y="3846513"/>
            <a:chExt cx="1639887" cy="627062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AD83199-8503-6041-BAE9-1BC0A5AB84DC}"/>
                </a:ext>
              </a:extLst>
            </p:cNvPr>
            <p:cNvSpPr/>
            <p:nvPr/>
          </p:nvSpPr>
          <p:spPr bwMode="auto">
            <a:xfrm>
              <a:off x="3514725" y="3957638"/>
              <a:ext cx="1527175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rgbClr val="FFFF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8E2206F0-C57B-784E-BA76-3613ADB22D18}"/>
                </a:ext>
              </a:extLst>
            </p:cNvPr>
            <p:cNvSpPr/>
            <p:nvPr/>
          </p:nvSpPr>
          <p:spPr bwMode="auto">
            <a:xfrm>
              <a:off x="3457575" y="3902075"/>
              <a:ext cx="1527175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rgbClr val="FFFF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5EBC1272-3A7F-E747-9FFD-A2B3BDC91058}"/>
                </a:ext>
              </a:extLst>
            </p:cNvPr>
            <p:cNvSpPr/>
            <p:nvPr/>
          </p:nvSpPr>
          <p:spPr bwMode="auto">
            <a:xfrm>
              <a:off x="3402013" y="3846513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rgbClr val="FFFF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23" name="TextBox 29">
              <a:extLst>
                <a:ext uri="{FF2B5EF4-FFF2-40B4-BE49-F238E27FC236}">
                  <a16:creationId xmlns:a16="http://schemas.microsoft.com/office/drawing/2014/main" id="{8FDF9298-3F27-964C-8B9E-68DC2E571A7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04246" y="3915252"/>
              <a:ext cx="1126206" cy="369332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>
                  <a:solidFill>
                    <a:srgbClr val="FFFF00"/>
                  </a:solidFill>
                </a:rPr>
                <a:t>Controller</a:t>
              </a:r>
            </a:p>
          </p:txBody>
        </p:sp>
      </p:grpSp>
      <p:grpSp>
        <p:nvGrpSpPr>
          <p:cNvPr id="29" name="Group 31">
            <a:extLst>
              <a:ext uri="{FF2B5EF4-FFF2-40B4-BE49-F238E27FC236}">
                <a16:creationId xmlns:a16="http://schemas.microsoft.com/office/drawing/2014/main" id="{AFED7EEC-200E-444B-B750-C11CD4E1D6D2}"/>
              </a:ext>
            </a:extLst>
          </p:cNvPr>
          <p:cNvGrpSpPr>
            <a:grpSpLocks/>
          </p:cNvGrpSpPr>
          <p:nvPr/>
        </p:nvGrpSpPr>
        <p:grpSpPr bwMode="auto">
          <a:xfrm>
            <a:off x="10205675" y="2592024"/>
            <a:ext cx="1639888" cy="627062"/>
            <a:chOff x="3402013" y="3846513"/>
            <a:chExt cx="1639887" cy="627062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1EDCA91E-8FE9-FD4B-8649-FC62FC01039C}"/>
                </a:ext>
              </a:extLst>
            </p:cNvPr>
            <p:cNvSpPr/>
            <p:nvPr/>
          </p:nvSpPr>
          <p:spPr bwMode="auto">
            <a:xfrm>
              <a:off x="3514726" y="3957638"/>
              <a:ext cx="1527174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4629B688-51B5-1C4B-9F68-97E06E82D2EC}"/>
                </a:ext>
              </a:extLst>
            </p:cNvPr>
            <p:cNvSpPr/>
            <p:nvPr/>
          </p:nvSpPr>
          <p:spPr bwMode="auto">
            <a:xfrm>
              <a:off x="3457576" y="3902075"/>
              <a:ext cx="1527174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FE80D897-654F-9E44-8EBB-23624F066F42}"/>
                </a:ext>
              </a:extLst>
            </p:cNvPr>
            <p:cNvSpPr/>
            <p:nvPr/>
          </p:nvSpPr>
          <p:spPr bwMode="auto">
            <a:xfrm>
              <a:off x="3402013" y="3846513"/>
              <a:ext cx="1527174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3" name="TextBox 29">
              <a:extLst>
                <a:ext uri="{FF2B5EF4-FFF2-40B4-BE49-F238E27FC236}">
                  <a16:creationId xmlns:a16="http://schemas.microsoft.com/office/drawing/2014/main" id="{908B999C-A59F-B841-A5E7-B37887A1C9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3114" y="3915252"/>
              <a:ext cx="64847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View</a:t>
              </a:r>
            </a:p>
          </p:txBody>
        </p:sp>
      </p:grpSp>
      <p:grpSp>
        <p:nvGrpSpPr>
          <p:cNvPr id="34" name="Group 24">
            <a:extLst>
              <a:ext uri="{FF2B5EF4-FFF2-40B4-BE49-F238E27FC236}">
                <a16:creationId xmlns:a16="http://schemas.microsoft.com/office/drawing/2014/main" id="{CC0158E8-A043-9D44-B241-C22F59ADBB06}"/>
              </a:ext>
            </a:extLst>
          </p:cNvPr>
          <p:cNvGrpSpPr>
            <a:grpSpLocks/>
          </p:cNvGrpSpPr>
          <p:nvPr/>
        </p:nvGrpSpPr>
        <p:grpSpPr bwMode="auto">
          <a:xfrm>
            <a:off x="7503685" y="4379658"/>
            <a:ext cx="1639887" cy="627062"/>
            <a:chOff x="3402013" y="3846513"/>
            <a:chExt cx="1639887" cy="627062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3C714829-8943-1146-A85A-F4F42E5A09B3}"/>
                </a:ext>
              </a:extLst>
            </p:cNvPr>
            <p:cNvSpPr/>
            <p:nvPr/>
          </p:nvSpPr>
          <p:spPr bwMode="auto">
            <a:xfrm>
              <a:off x="3514725" y="3957638"/>
              <a:ext cx="1527175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4876310A-01DB-BD46-95F8-1E6AE2239080}"/>
                </a:ext>
              </a:extLst>
            </p:cNvPr>
            <p:cNvSpPr/>
            <p:nvPr/>
          </p:nvSpPr>
          <p:spPr bwMode="auto">
            <a:xfrm>
              <a:off x="3457575" y="3902075"/>
              <a:ext cx="1527175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E1E4B0CA-1E2C-6147-9E14-A842D492C307}"/>
                </a:ext>
              </a:extLst>
            </p:cNvPr>
            <p:cNvSpPr/>
            <p:nvPr/>
          </p:nvSpPr>
          <p:spPr bwMode="auto">
            <a:xfrm>
              <a:off x="3402013" y="3846513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8" name="TextBox 29">
              <a:extLst>
                <a:ext uri="{FF2B5EF4-FFF2-40B4-BE49-F238E27FC236}">
                  <a16:creationId xmlns:a16="http://schemas.microsoft.com/office/drawing/2014/main" id="{7819D926-FBA1-F349-A2C2-4F2F4091A9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70922" y="3915252"/>
              <a:ext cx="79285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Model</a:t>
              </a:r>
            </a:p>
          </p:txBody>
        </p:sp>
      </p:grpSp>
      <p:grpSp>
        <p:nvGrpSpPr>
          <p:cNvPr id="39" name="Group 9">
            <a:extLst>
              <a:ext uri="{FF2B5EF4-FFF2-40B4-BE49-F238E27FC236}">
                <a16:creationId xmlns:a16="http://schemas.microsoft.com/office/drawing/2014/main" id="{6D376460-B28F-5946-8BDB-DE4D93A54958}"/>
              </a:ext>
            </a:extLst>
          </p:cNvPr>
          <p:cNvGrpSpPr>
            <a:grpSpLocks/>
          </p:cNvGrpSpPr>
          <p:nvPr/>
        </p:nvGrpSpPr>
        <p:grpSpPr bwMode="auto">
          <a:xfrm>
            <a:off x="7623958" y="6089899"/>
            <a:ext cx="1223962" cy="628650"/>
            <a:chOff x="6920301" y="1979160"/>
            <a:chExt cx="1223963" cy="628650"/>
          </a:xfrm>
        </p:grpSpPr>
        <p:sp>
          <p:nvSpPr>
            <p:cNvPr id="40" name="Can 39">
              <a:extLst>
                <a:ext uri="{FF2B5EF4-FFF2-40B4-BE49-F238E27FC236}">
                  <a16:creationId xmlns:a16="http://schemas.microsoft.com/office/drawing/2014/main" id="{DBAD760A-FA83-6648-AA44-CCD6E4684A33}"/>
                </a:ext>
              </a:extLst>
            </p:cNvPr>
            <p:cNvSpPr/>
            <p:nvPr/>
          </p:nvSpPr>
          <p:spPr bwMode="auto">
            <a:xfrm>
              <a:off x="6920301" y="1979160"/>
              <a:ext cx="1223963" cy="628650"/>
            </a:xfrm>
            <a:prstGeom prst="can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1" name="TextBox 32">
              <a:extLst>
                <a:ext uri="{FF2B5EF4-FFF2-40B4-BE49-F238E27FC236}">
                  <a16:creationId xmlns:a16="http://schemas.microsoft.com/office/drawing/2014/main" id="{2E58D386-103F-A04D-B072-E3A7926025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19934" y="2180622"/>
              <a:ext cx="597412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 dirty="0"/>
                <a:t>DB</a:t>
              </a:r>
            </a:p>
          </p:txBody>
        </p:sp>
      </p:grp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150EAD36-EFE2-4143-88F1-3C88EF47CF4B}"/>
              </a:ext>
            </a:extLst>
          </p:cNvPr>
          <p:cNvCxnSpPr>
            <a:cxnSpLocks/>
            <a:stCxn id="49" idx="2"/>
          </p:cNvCxnSpPr>
          <p:nvPr/>
        </p:nvCxnSpPr>
        <p:spPr bwMode="auto">
          <a:xfrm flipH="1">
            <a:off x="1667037" y="2824602"/>
            <a:ext cx="2798709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13BBCFCD-4AB7-F44A-9702-09F6EBB02D82}"/>
              </a:ext>
            </a:extLst>
          </p:cNvPr>
          <p:cNvCxnSpPr>
            <a:cxnSpLocks/>
          </p:cNvCxnSpPr>
          <p:nvPr/>
        </p:nvCxnSpPr>
        <p:spPr bwMode="auto">
          <a:xfrm>
            <a:off x="9140815" y="2776308"/>
            <a:ext cx="1064860" cy="0"/>
          </a:xfrm>
          <a:prstGeom prst="straightConnector1">
            <a:avLst/>
          </a:prstGeom>
          <a:ln w="38100" cmpd="sng">
            <a:solidFill>
              <a:srgbClr val="FFFF00"/>
            </a:solidFill>
            <a:headEnd type="non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2EA9139E-75C5-884E-A14F-1AF161BE5430}"/>
              </a:ext>
            </a:extLst>
          </p:cNvPr>
          <p:cNvCxnSpPr>
            <a:cxnSpLocks/>
          </p:cNvCxnSpPr>
          <p:nvPr/>
        </p:nvCxnSpPr>
        <p:spPr bwMode="auto">
          <a:xfrm flipV="1">
            <a:off x="8477479" y="3261472"/>
            <a:ext cx="0" cy="1118186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389B882D-4857-AB4D-BF4C-423E428147A5}"/>
              </a:ext>
            </a:extLst>
          </p:cNvPr>
          <p:cNvCxnSpPr>
            <a:cxnSpLocks/>
          </p:cNvCxnSpPr>
          <p:nvPr/>
        </p:nvCxnSpPr>
        <p:spPr bwMode="auto">
          <a:xfrm flipV="1">
            <a:off x="8477479" y="5044981"/>
            <a:ext cx="0" cy="1044918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1953052D-1032-D74A-9131-BB851DF6BB66}"/>
              </a:ext>
            </a:extLst>
          </p:cNvPr>
          <p:cNvCxnSpPr>
            <a:cxnSpLocks/>
          </p:cNvCxnSpPr>
          <p:nvPr/>
        </p:nvCxnSpPr>
        <p:spPr bwMode="auto">
          <a:xfrm>
            <a:off x="9140815" y="3016837"/>
            <a:ext cx="1064860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2395A387-1117-8148-A3B8-7C6C759A3897}"/>
              </a:ext>
            </a:extLst>
          </p:cNvPr>
          <p:cNvCxnSpPr>
            <a:cxnSpLocks/>
          </p:cNvCxnSpPr>
          <p:nvPr/>
        </p:nvCxnSpPr>
        <p:spPr bwMode="auto">
          <a:xfrm flipV="1">
            <a:off x="8083856" y="3261472"/>
            <a:ext cx="0" cy="1118186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A774941C-FDD9-6249-AF11-911169719E34}"/>
              </a:ext>
            </a:extLst>
          </p:cNvPr>
          <p:cNvCxnSpPr>
            <a:cxnSpLocks/>
          </p:cNvCxnSpPr>
          <p:nvPr/>
        </p:nvCxnSpPr>
        <p:spPr bwMode="auto">
          <a:xfrm flipV="1">
            <a:off x="8083856" y="5006721"/>
            <a:ext cx="0" cy="1045082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Oval 14">
            <a:extLst>
              <a:ext uri="{FF2B5EF4-FFF2-40B4-BE49-F238E27FC236}">
                <a16:creationId xmlns:a16="http://schemas.microsoft.com/office/drawing/2014/main" id="{A74E70E2-D7E2-BC44-A9D5-A1BE39461779}"/>
              </a:ext>
            </a:extLst>
          </p:cNvPr>
          <p:cNvSpPr/>
          <p:nvPr/>
        </p:nvSpPr>
        <p:spPr>
          <a:xfrm>
            <a:off x="4486279" y="2157176"/>
            <a:ext cx="205125" cy="20512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84B7E28A-EF09-574F-AE9C-1A0A082D3D5F}"/>
              </a:ext>
            </a:extLst>
          </p:cNvPr>
          <p:cNvSpPr/>
          <p:nvPr/>
        </p:nvSpPr>
        <p:spPr>
          <a:xfrm>
            <a:off x="4465746" y="2722039"/>
            <a:ext cx="205125" cy="20512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925EDEBE-ADC3-5344-9483-12CE75A043B7}"/>
              </a:ext>
            </a:extLst>
          </p:cNvPr>
          <p:cNvCxnSpPr>
            <a:cxnSpLocks/>
            <a:endCxn id="15" idx="2"/>
          </p:cNvCxnSpPr>
          <p:nvPr/>
        </p:nvCxnSpPr>
        <p:spPr bwMode="auto">
          <a:xfrm>
            <a:off x="1667037" y="2259739"/>
            <a:ext cx="2819242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C2EBAFAC-CE07-D34A-9402-04B77F6A6475}"/>
              </a:ext>
            </a:extLst>
          </p:cNvPr>
          <p:cNvCxnSpPr>
            <a:cxnSpLocks/>
            <a:stCxn id="49" idx="6"/>
            <a:endCxn id="22" idx="1"/>
          </p:cNvCxnSpPr>
          <p:nvPr/>
        </p:nvCxnSpPr>
        <p:spPr bwMode="auto">
          <a:xfrm>
            <a:off x="4670871" y="2824602"/>
            <a:ext cx="2830057" cy="26185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Elbow Connector 71">
            <a:extLst>
              <a:ext uri="{FF2B5EF4-FFF2-40B4-BE49-F238E27FC236}">
                <a16:creationId xmlns:a16="http://schemas.microsoft.com/office/drawing/2014/main" id="{EC4A0D39-7905-F94F-8565-C4298C336087}"/>
              </a:ext>
            </a:extLst>
          </p:cNvPr>
          <p:cNvCxnSpPr>
            <a:cxnSpLocks/>
            <a:stCxn id="15" idx="6"/>
            <a:endCxn id="17" idx="1"/>
          </p:cNvCxnSpPr>
          <p:nvPr/>
        </p:nvCxnSpPr>
        <p:spPr>
          <a:xfrm flipV="1">
            <a:off x="4691404" y="1824967"/>
            <a:ext cx="1145265" cy="434772"/>
          </a:xfrm>
          <a:prstGeom prst="bentConnector3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Elbow Connector 74">
            <a:extLst>
              <a:ext uri="{FF2B5EF4-FFF2-40B4-BE49-F238E27FC236}">
                <a16:creationId xmlns:a16="http://schemas.microsoft.com/office/drawing/2014/main" id="{0A65D0B6-0DFD-3844-9E7E-666138C3E382}"/>
              </a:ext>
            </a:extLst>
          </p:cNvPr>
          <p:cNvCxnSpPr>
            <a:cxnSpLocks/>
            <a:stCxn id="17" idx="3"/>
            <a:endCxn id="22" idx="0"/>
          </p:cNvCxnSpPr>
          <p:nvPr/>
        </p:nvCxnSpPr>
        <p:spPr>
          <a:xfrm>
            <a:off x="6820919" y="1824967"/>
            <a:ext cx="1443597" cy="767057"/>
          </a:xfrm>
          <a:prstGeom prst="bentConnector2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Folded Corner 45">
            <a:extLst>
              <a:ext uri="{FF2B5EF4-FFF2-40B4-BE49-F238E27FC236}">
                <a16:creationId xmlns:a16="http://schemas.microsoft.com/office/drawing/2014/main" id="{A1ACAB89-81F3-2A4A-83A2-E4669852F827}"/>
              </a:ext>
            </a:extLst>
          </p:cNvPr>
          <p:cNvSpPr/>
          <p:nvPr/>
        </p:nvSpPr>
        <p:spPr>
          <a:xfrm>
            <a:off x="7320649" y="1525105"/>
            <a:ext cx="2622128" cy="799754"/>
          </a:xfrm>
          <a:prstGeom prst="foldedCorner">
            <a:avLst/>
          </a:prstGeom>
          <a:solidFill>
            <a:srgbClr val="000000">
              <a:alpha val="74902"/>
            </a:srgb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0" rtlCol="0" anchor="ctr"/>
          <a:lstStyle/>
          <a:p>
            <a:r>
              <a:rPr lang="en-US" dirty="0">
                <a:solidFill>
                  <a:srgbClr val="FFFF00"/>
                </a:solidFill>
              </a:rPr>
              <a:t>Controller action renders a view template</a:t>
            </a:r>
          </a:p>
        </p:txBody>
      </p:sp>
    </p:spTree>
    <p:extLst>
      <p:ext uri="{BB962C8B-B14F-4D97-AF65-F5344CB8AC3E}">
        <p14:creationId xmlns:p14="http://schemas.microsoft.com/office/powerpoint/2010/main" val="6466366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7707042-04A3-704A-AFE9-00482E002D34}"/>
              </a:ext>
            </a:extLst>
          </p:cNvPr>
          <p:cNvGrpSpPr/>
          <p:nvPr/>
        </p:nvGrpSpPr>
        <p:grpSpPr>
          <a:xfrm>
            <a:off x="2208807" y="352171"/>
            <a:ext cx="1639187" cy="5076442"/>
            <a:chOff x="2180231" y="352171"/>
            <a:chExt cx="1639187" cy="5076442"/>
          </a:xfrm>
        </p:grpSpPr>
        <p:sp>
          <p:nvSpPr>
            <p:cNvPr id="8" name="Cloud 7">
              <a:extLst>
                <a:ext uri="{FF2B5EF4-FFF2-40B4-BE49-F238E27FC236}">
                  <a16:creationId xmlns:a16="http://schemas.microsoft.com/office/drawing/2014/main" id="{24A1FB98-7873-7D46-B4B6-C2F0DF0E5EB2}"/>
                </a:ext>
              </a:extLst>
            </p:cNvPr>
            <p:cNvSpPr/>
            <p:nvPr/>
          </p:nvSpPr>
          <p:spPr bwMode="auto">
            <a:xfrm rot="5400000">
              <a:off x="784770" y="2393964"/>
              <a:ext cx="4430110" cy="1639187"/>
            </a:xfrm>
            <a:prstGeom prst="cloud">
              <a:avLst/>
            </a:prstGeom>
            <a:solidFill>
              <a:schemeClr val="bg1">
                <a:lumMod val="85000"/>
                <a:lumOff val="15000"/>
              </a:schemeClr>
            </a:solidFill>
            <a:ln w="38100" cmpd="sng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3942C041-8305-0B4F-9FBB-6A1D4DE8835A}"/>
                </a:ext>
              </a:extLst>
            </p:cNvPr>
            <p:cNvSpPr txBox="1"/>
            <p:nvPr/>
          </p:nvSpPr>
          <p:spPr>
            <a:xfrm>
              <a:off x="2496103" y="352171"/>
              <a:ext cx="100059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dirty="0">
                  <a:solidFill>
                    <a:schemeClr val="bg1">
                      <a:lumMod val="50000"/>
                      <a:lumOff val="50000"/>
                    </a:schemeClr>
                  </a:solidFill>
                  <a:latin typeface="Lucida Blackletter" charset="0"/>
                  <a:ea typeface="Lucida Blackletter" charset="0"/>
                  <a:cs typeface="Lucida Blackletter" charset="0"/>
                </a:rPr>
                <a:t>Ye Olde</a:t>
              </a:r>
              <a:br>
                <a:rPr lang="en-US" altLang="en-US" dirty="0">
                  <a:solidFill>
                    <a:schemeClr val="bg1">
                      <a:lumMod val="50000"/>
                      <a:lumOff val="50000"/>
                    </a:schemeClr>
                  </a:solidFill>
                  <a:latin typeface="Lucida Blackletter" charset="0"/>
                  <a:ea typeface="Lucida Blackletter" charset="0"/>
                  <a:cs typeface="Lucida Blackletter" charset="0"/>
                </a:rPr>
              </a:br>
              <a:r>
                <a:rPr lang="en-US" altLang="en-US" dirty="0">
                  <a:solidFill>
                    <a:schemeClr val="bg1">
                      <a:lumMod val="50000"/>
                      <a:lumOff val="50000"/>
                    </a:schemeClr>
                  </a:solidFill>
                  <a:latin typeface="Lucida Blackletter" charset="0"/>
                  <a:ea typeface="Lucida Blackletter" charset="0"/>
                  <a:cs typeface="Lucida Blackletter" charset="0"/>
                </a:rPr>
                <a:t>Internet</a:t>
              </a: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3FDDEA61-8B5B-7144-AD8D-EBB2B217ABBD}"/>
              </a:ext>
            </a:extLst>
          </p:cNvPr>
          <p:cNvSpPr/>
          <p:nvPr/>
        </p:nvSpPr>
        <p:spPr bwMode="auto">
          <a:xfrm>
            <a:off x="4568512" y="1195776"/>
            <a:ext cx="7497430" cy="4064504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4C6CB6D-B996-1442-A823-68A46730BC31}"/>
              </a:ext>
            </a:extLst>
          </p:cNvPr>
          <p:cNvGrpSpPr/>
          <p:nvPr/>
        </p:nvGrpSpPr>
        <p:grpSpPr>
          <a:xfrm>
            <a:off x="3937918" y="417431"/>
            <a:ext cx="1523956" cy="1638797"/>
            <a:chOff x="5056352" y="189109"/>
            <a:chExt cx="1523956" cy="1638797"/>
          </a:xfrm>
        </p:grpSpPr>
        <p:pic>
          <p:nvPicPr>
            <p:cNvPr id="12" name="Picture 2" descr="server-white.png">
              <a:extLst>
                <a:ext uri="{FF2B5EF4-FFF2-40B4-BE49-F238E27FC236}">
                  <a16:creationId xmlns:a16="http://schemas.microsoft.com/office/drawing/2014/main" id="{3E9CA7CB-BA50-8040-9D26-BF3779C995E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67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56352" y="304305"/>
              <a:ext cx="1523956" cy="1523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TextBox 27">
              <a:extLst>
                <a:ext uri="{FF2B5EF4-FFF2-40B4-BE49-F238E27FC236}">
                  <a16:creationId xmlns:a16="http://schemas.microsoft.com/office/drawing/2014/main" id="{CBE07520-FB77-E14A-97C7-1E895E10945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74506" y="189109"/>
              <a:ext cx="127252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 dirty="0">
                  <a:solidFill>
                    <a:schemeClr val="bg1">
                      <a:lumMod val="50000"/>
                      <a:lumOff val="50000"/>
                    </a:schemeClr>
                  </a:solidFill>
                </a:rPr>
                <a:t>Web Server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EF932AE4-1309-E348-86FA-BD776C1D0A82}"/>
              </a:ext>
            </a:extLst>
          </p:cNvPr>
          <p:cNvGrpSpPr/>
          <p:nvPr/>
        </p:nvGrpSpPr>
        <p:grpSpPr>
          <a:xfrm>
            <a:off x="179347" y="1600157"/>
            <a:ext cx="1523956" cy="1433185"/>
            <a:chOff x="250787" y="1843053"/>
            <a:chExt cx="1523956" cy="1433185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219041F-56A7-4343-99B8-E288499C281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5777" t="10392" r="5719" b="9724"/>
            <a:stretch/>
          </p:blipFill>
          <p:spPr>
            <a:xfrm>
              <a:off x="346437" y="2326625"/>
              <a:ext cx="1309807" cy="949613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</p:pic>
        <p:sp>
          <p:nvSpPr>
            <p:cNvPr id="14" name="TextBox 27">
              <a:extLst>
                <a:ext uri="{FF2B5EF4-FFF2-40B4-BE49-F238E27FC236}">
                  <a16:creationId xmlns:a16="http://schemas.microsoft.com/office/drawing/2014/main" id="{03122465-1220-EE4D-B6A7-D096EE2A53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0787" y="1843053"/>
              <a:ext cx="152395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 dirty="0"/>
                <a:t>Browser</a:t>
              </a:r>
            </a:p>
          </p:txBody>
        </p:sp>
      </p:grpSp>
      <p:grpSp>
        <p:nvGrpSpPr>
          <p:cNvPr id="16" name="Group 7">
            <a:extLst>
              <a:ext uri="{FF2B5EF4-FFF2-40B4-BE49-F238E27FC236}">
                <a16:creationId xmlns:a16="http://schemas.microsoft.com/office/drawing/2014/main" id="{CB754E11-25A2-344A-AC8A-16CCEC0F1E44}"/>
              </a:ext>
            </a:extLst>
          </p:cNvPr>
          <p:cNvGrpSpPr>
            <a:grpSpLocks/>
          </p:cNvGrpSpPr>
          <p:nvPr/>
        </p:nvGrpSpPr>
        <p:grpSpPr bwMode="auto">
          <a:xfrm>
            <a:off x="5836669" y="1566204"/>
            <a:ext cx="984250" cy="517525"/>
            <a:chOff x="1031875" y="3846513"/>
            <a:chExt cx="1528762" cy="517525"/>
          </a:xfrm>
          <a:solidFill>
            <a:schemeClr val="bg1"/>
          </a:solidFill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CF9F94F-B2F6-5E4E-8456-856DC5B84695}"/>
                </a:ext>
              </a:extLst>
            </p:cNvPr>
            <p:cNvSpPr/>
            <p:nvPr/>
          </p:nvSpPr>
          <p:spPr bwMode="auto">
            <a:xfrm>
              <a:off x="1031875" y="3846513"/>
              <a:ext cx="1528762" cy="517525"/>
            </a:xfrm>
            <a:prstGeom prst="rect">
              <a:avLst/>
            </a:prstGeom>
            <a:grp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" name="TextBox 28">
              <a:extLst>
                <a:ext uri="{FF2B5EF4-FFF2-40B4-BE49-F238E27FC236}">
                  <a16:creationId xmlns:a16="http://schemas.microsoft.com/office/drawing/2014/main" id="{118745EA-3070-BA47-9455-E44D62F46BE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92921" y="3890355"/>
              <a:ext cx="825867" cy="36933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Router</a:t>
              </a:r>
            </a:p>
          </p:txBody>
        </p:sp>
      </p:grpSp>
      <p:grpSp>
        <p:nvGrpSpPr>
          <p:cNvPr id="19" name="Group 8">
            <a:extLst>
              <a:ext uri="{FF2B5EF4-FFF2-40B4-BE49-F238E27FC236}">
                <a16:creationId xmlns:a16="http://schemas.microsoft.com/office/drawing/2014/main" id="{E522020D-C86B-1B4C-A046-96753BE6637E}"/>
              </a:ext>
            </a:extLst>
          </p:cNvPr>
          <p:cNvGrpSpPr>
            <a:grpSpLocks/>
          </p:cNvGrpSpPr>
          <p:nvPr/>
        </p:nvGrpSpPr>
        <p:grpSpPr bwMode="auto">
          <a:xfrm>
            <a:off x="7500928" y="2592024"/>
            <a:ext cx="1639887" cy="627062"/>
            <a:chOff x="3402013" y="3846513"/>
            <a:chExt cx="1639887" cy="627062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AD83199-8503-6041-BAE9-1BC0A5AB84DC}"/>
                </a:ext>
              </a:extLst>
            </p:cNvPr>
            <p:cNvSpPr/>
            <p:nvPr/>
          </p:nvSpPr>
          <p:spPr bwMode="auto">
            <a:xfrm>
              <a:off x="3514725" y="3957638"/>
              <a:ext cx="1527175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8E2206F0-C57B-784E-BA76-3613ADB22D18}"/>
                </a:ext>
              </a:extLst>
            </p:cNvPr>
            <p:cNvSpPr/>
            <p:nvPr/>
          </p:nvSpPr>
          <p:spPr bwMode="auto">
            <a:xfrm>
              <a:off x="3457575" y="3902075"/>
              <a:ext cx="1527175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5EBC1272-3A7F-E747-9FFD-A2B3BDC91058}"/>
                </a:ext>
              </a:extLst>
            </p:cNvPr>
            <p:cNvSpPr/>
            <p:nvPr/>
          </p:nvSpPr>
          <p:spPr bwMode="auto">
            <a:xfrm>
              <a:off x="3402013" y="3846513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3" name="TextBox 29">
              <a:extLst>
                <a:ext uri="{FF2B5EF4-FFF2-40B4-BE49-F238E27FC236}">
                  <a16:creationId xmlns:a16="http://schemas.microsoft.com/office/drawing/2014/main" id="{8FDF9298-3F27-964C-8B9E-68DC2E571A7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21427" y="3915252"/>
              <a:ext cx="1491844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Controller</a:t>
              </a:r>
            </a:p>
          </p:txBody>
        </p:sp>
      </p:grpSp>
      <p:grpSp>
        <p:nvGrpSpPr>
          <p:cNvPr id="29" name="Group 31">
            <a:extLst>
              <a:ext uri="{FF2B5EF4-FFF2-40B4-BE49-F238E27FC236}">
                <a16:creationId xmlns:a16="http://schemas.microsoft.com/office/drawing/2014/main" id="{AFED7EEC-200E-444B-B750-C11CD4E1D6D2}"/>
              </a:ext>
            </a:extLst>
          </p:cNvPr>
          <p:cNvGrpSpPr>
            <a:grpSpLocks/>
          </p:cNvGrpSpPr>
          <p:nvPr/>
        </p:nvGrpSpPr>
        <p:grpSpPr bwMode="auto">
          <a:xfrm>
            <a:off x="10205675" y="2592024"/>
            <a:ext cx="1639888" cy="627062"/>
            <a:chOff x="3402013" y="3846513"/>
            <a:chExt cx="1639887" cy="627062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1EDCA91E-8FE9-FD4B-8649-FC62FC01039C}"/>
                </a:ext>
              </a:extLst>
            </p:cNvPr>
            <p:cNvSpPr/>
            <p:nvPr/>
          </p:nvSpPr>
          <p:spPr bwMode="auto">
            <a:xfrm>
              <a:off x="3514726" y="3957638"/>
              <a:ext cx="1527174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4629B688-51B5-1C4B-9F68-97E06E82D2EC}"/>
                </a:ext>
              </a:extLst>
            </p:cNvPr>
            <p:cNvSpPr/>
            <p:nvPr/>
          </p:nvSpPr>
          <p:spPr bwMode="auto">
            <a:xfrm>
              <a:off x="3457576" y="3902075"/>
              <a:ext cx="1527174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FE80D897-654F-9E44-8EBB-23624F066F42}"/>
                </a:ext>
              </a:extLst>
            </p:cNvPr>
            <p:cNvSpPr/>
            <p:nvPr/>
          </p:nvSpPr>
          <p:spPr bwMode="auto">
            <a:xfrm>
              <a:off x="3402013" y="3846513"/>
              <a:ext cx="1527174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3" name="TextBox 29">
              <a:extLst>
                <a:ext uri="{FF2B5EF4-FFF2-40B4-BE49-F238E27FC236}">
                  <a16:creationId xmlns:a16="http://schemas.microsoft.com/office/drawing/2014/main" id="{908B999C-A59F-B841-A5E7-B37887A1C9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3114" y="3915252"/>
              <a:ext cx="64847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View</a:t>
              </a:r>
            </a:p>
          </p:txBody>
        </p:sp>
      </p:grpSp>
      <p:grpSp>
        <p:nvGrpSpPr>
          <p:cNvPr id="34" name="Group 24">
            <a:extLst>
              <a:ext uri="{FF2B5EF4-FFF2-40B4-BE49-F238E27FC236}">
                <a16:creationId xmlns:a16="http://schemas.microsoft.com/office/drawing/2014/main" id="{CC0158E8-A043-9D44-B241-C22F59ADBB06}"/>
              </a:ext>
            </a:extLst>
          </p:cNvPr>
          <p:cNvGrpSpPr>
            <a:grpSpLocks/>
          </p:cNvGrpSpPr>
          <p:nvPr/>
        </p:nvGrpSpPr>
        <p:grpSpPr bwMode="auto">
          <a:xfrm>
            <a:off x="7503685" y="4379658"/>
            <a:ext cx="1639887" cy="627062"/>
            <a:chOff x="3402013" y="3846513"/>
            <a:chExt cx="1639887" cy="627062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3C714829-8943-1146-A85A-F4F42E5A09B3}"/>
                </a:ext>
              </a:extLst>
            </p:cNvPr>
            <p:cNvSpPr/>
            <p:nvPr/>
          </p:nvSpPr>
          <p:spPr bwMode="auto">
            <a:xfrm>
              <a:off x="3514725" y="3957638"/>
              <a:ext cx="1527175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4876310A-01DB-BD46-95F8-1E6AE2239080}"/>
                </a:ext>
              </a:extLst>
            </p:cNvPr>
            <p:cNvSpPr/>
            <p:nvPr/>
          </p:nvSpPr>
          <p:spPr bwMode="auto">
            <a:xfrm>
              <a:off x="3457575" y="3902075"/>
              <a:ext cx="1527175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E1E4B0CA-1E2C-6147-9E14-A842D492C307}"/>
                </a:ext>
              </a:extLst>
            </p:cNvPr>
            <p:cNvSpPr/>
            <p:nvPr/>
          </p:nvSpPr>
          <p:spPr bwMode="auto">
            <a:xfrm>
              <a:off x="3402013" y="3846513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8" name="TextBox 29">
              <a:extLst>
                <a:ext uri="{FF2B5EF4-FFF2-40B4-BE49-F238E27FC236}">
                  <a16:creationId xmlns:a16="http://schemas.microsoft.com/office/drawing/2014/main" id="{7819D926-FBA1-F349-A2C2-4F2F4091A9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70922" y="3915252"/>
              <a:ext cx="79285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Model</a:t>
              </a:r>
            </a:p>
          </p:txBody>
        </p:sp>
      </p:grpSp>
      <p:grpSp>
        <p:nvGrpSpPr>
          <p:cNvPr id="39" name="Group 9">
            <a:extLst>
              <a:ext uri="{FF2B5EF4-FFF2-40B4-BE49-F238E27FC236}">
                <a16:creationId xmlns:a16="http://schemas.microsoft.com/office/drawing/2014/main" id="{6D376460-B28F-5946-8BDB-DE4D93A54958}"/>
              </a:ext>
            </a:extLst>
          </p:cNvPr>
          <p:cNvGrpSpPr>
            <a:grpSpLocks/>
          </p:cNvGrpSpPr>
          <p:nvPr/>
        </p:nvGrpSpPr>
        <p:grpSpPr bwMode="auto">
          <a:xfrm>
            <a:off x="7623958" y="6089899"/>
            <a:ext cx="1223962" cy="628650"/>
            <a:chOff x="6920301" y="1979160"/>
            <a:chExt cx="1223963" cy="628650"/>
          </a:xfrm>
        </p:grpSpPr>
        <p:sp>
          <p:nvSpPr>
            <p:cNvPr id="40" name="Can 39">
              <a:extLst>
                <a:ext uri="{FF2B5EF4-FFF2-40B4-BE49-F238E27FC236}">
                  <a16:creationId xmlns:a16="http://schemas.microsoft.com/office/drawing/2014/main" id="{DBAD760A-FA83-6648-AA44-CCD6E4684A33}"/>
                </a:ext>
              </a:extLst>
            </p:cNvPr>
            <p:cNvSpPr/>
            <p:nvPr/>
          </p:nvSpPr>
          <p:spPr bwMode="auto">
            <a:xfrm>
              <a:off x="6920301" y="1979160"/>
              <a:ext cx="1223963" cy="628650"/>
            </a:xfrm>
            <a:prstGeom prst="can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1" name="TextBox 32">
              <a:extLst>
                <a:ext uri="{FF2B5EF4-FFF2-40B4-BE49-F238E27FC236}">
                  <a16:creationId xmlns:a16="http://schemas.microsoft.com/office/drawing/2014/main" id="{2E58D386-103F-A04D-B072-E3A7926025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19934" y="2180622"/>
              <a:ext cx="597412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 dirty="0"/>
                <a:t>DB</a:t>
              </a:r>
            </a:p>
          </p:txBody>
        </p:sp>
      </p:grp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150EAD36-EFE2-4143-88F1-3C88EF47CF4B}"/>
              </a:ext>
            </a:extLst>
          </p:cNvPr>
          <p:cNvCxnSpPr>
            <a:cxnSpLocks/>
            <a:stCxn id="49" idx="2"/>
          </p:cNvCxnSpPr>
          <p:nvPr/>
        </p:nvCxnSpPr>
        <p:spPr bwMode="auto">
          <a:xfrm flipH="1">
            <a:off x="1667037" y="2824602"/>
            <a:ext cx="2798709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13BBCFCD-4AB7-F44A-9702-09F6EBB02D82}"/>
              </a:ext>
            </a:extLst>
          </p:cNvPr>
          <p:cNvCxnSpPr>
            <a:cxnSpLocks/>
          </p:cNvCxnSpPr>
          <p:nvPr/>
        </p:nvCxnSpPr>
        <p:spPr bwMode="auto">
          <a:xfrm>
            <a:off x="9140815" y="2776308"/>
            <a:ext cx="1064860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2EA9139E-75C5-884E-A14F-1AF161BE5430}"/>
              </a:ext>
            </a:extLst>
          </p:cNvPr>
          <p:cNvCxnSpPr>
            <a:cxnSpLocks/>
          </p:cNvCxnSpPr>
          <p:nvPr/>
        </p:nvCxnSpPr>
        <p:spPr bwMode="auto">
          <a:xfrm flipV="1">
            <a:off x="8477479" y="3261472"/>
            <a:ext cx="0" cy="1118186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389B882D-4857-AB4D-BF4C-423E428147A5}"/>
              </a:ext>
            </a:extLst>
          </p:cNvPr>
          <p:cNvCxnSpPr>
            <a:cxnSpLocks/>
          </p:cNvCxnSpPr>
          <p:nvPr/>
        </p:nvCxnSpPr>
        <p:spPr bwMode="auto">
          <a:xfrm flipV="1">
            <a:off x="8477479" y="5044981"/>
            <a:ext cx="0" cy="1044918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1953052D-1032-D74A-9131-BB851DF6BB66}"/>
              </a:ext>
            </a:extLst>
          </p:cNvPr>
          <p:cNvCxnSpPr>
            <a:cxnSpLocks/>
          </p:cNvCxnSpPr>
          <p:nvPr/>
        </p:nvCxnSpPr>
        <p:spPr bwMode="auto">
          <a:xfrm>
            <a:off x="9140815" y="3016837"/>
            <a:ext cx="1064860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2395A387-1117-8148-A3B8-7C6C759A3897}"/>
              </a:ext>
            </a:extLst>
          </p:cNvPr>
          <p:cNvCxnSpPr>
            <a:cxnSpLocks/>
          </p:cNvCxnSpPr>
          <p:nvPr/>
        </p:nvCxnSpPr>
        <p:spPr bwMode="auto">
          <a:xfrm flipV="1">
            <a:off x="8083856" y="3261472"/>
            <a:ext cx="0" cy="1118186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A774941C-FDD9-6249-AF11-911169719E34}"/>
              </a:ext>
            </a:extLst>
          </p:cNvPr>
          <p:cNvCxnSpPr>
            <a:cxnSpLocks/>
          </p:cNvCxnSpPr>
          <p:nvPr/>
        </p:nvCxnSpPr>
        <p:spPr bwMode="auto">
          <a:xfrm flipV="1">
            <a:off x="8083856" y="5006721"/>
            <a:ext cx="0" cy="1045082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Oval 14">
            <a:extLst>
              <a:ext uri="{FF2B5EF4-FFF2-40B4-BE49-F238E27FC236}">
                <a16:creationId xmlns:a16="http://schemas.microsoft.com/office/drawing/2014/main" id="{A74E70E2-D7E2-BC44-A9D5-A1BE39461779}"/>
              </a:ext>
            </a:extLst>
          </p:cNvPr>
          <p:cNvSpPr/>
          <p:nvPr/>
        </p:nvSpPr>
        <p:spPr>
          <a:xfrm>
            <a:off x="4486279" y="2157176"/>
            <a:ext cx="205125" cy="20512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84B7E28A-EF09-574F-AE9C-1A0A082D3D5F}"/>
              </a:ext>
            </a:extLst>
          </p:cNvPr>
          <p:cNvSpPr/>
          <p:nvPr/>
        </p:nvSpPr>
        <p:spPr>
          <a:xfrm>
            <a:off x="4465746" y="2722039"/>
            <a:ext cx="205125" cy="20512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925EDEBE-ADC3-5344-9483-12CE75A043B7}"/>
              </a:ext>
            </a:extLst>
          </p:cNvPr>
          <p:cNvCxnSpPr>
            <a:cxnSpLocks/>
            <a:endCxn id="15" idx="2"/>
          </p:cNvCxnSpPr>
          <p:nvPr/>
        </p:nvCxnSpPr>
        <p:spPr bwMode="auto">
          <a:xfrm>
            <a:off x="1667037" y="2259739"/>
            <a:ext cx="2819242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C2EBAFAC-CE07-D34A-9402-04B77F6A6475}"/>
              </a:ext>
            </a:extLst>
          </p:cNvPr>
          <p:cNvCxnSpPr>
            <a:cxnSpLocks/>
            <a:stCxn id="49" idx="6"/>
            <a:endCxn id="22" idx="1"/>
          </p:cNvCxnSpPr>
          <p:nvPr/>
        </p:nvCxnSpPr>
        <p:spPr bwMode="auto">
          <a:xfrm>
            <a:off x="4670871" y="2824602"/>
            <a:ext cx="2830057" cy="26185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Elbow Connector 71">
            <a:extLst>
              <a:ext uri="{FF2B5EF4-FFF2-40B4-BE49-F238E27FC236}">
                <a16:creationId xmlns:a16="http://schemas.microsoft.com/office/drawing/2014/main" id="{EC4A0D39-7905-F94F-8565-C4298C336087}"/>
              </a:ext>
            </a:extLst>
          </p:cNvPr>
          <p:cNvCxnSpPr>
            <a:cxnSpLocks/>
            <a:stCxn id="15" idx="6"/>
            <a:endCxn id="17" idx="1"/>
          </p:cNvCxnSpPr>
          <p:nvPr/>
        </p:nvCxnSpPr>
        <p:spPr>
          <a:xfrm flipV="1">
            <a:off x="4691404" y="1824967"/>
            <a:ext cx="1145265" cy="434772"/>
          </a:xfrm>
          <a:prstGeom prst="bentConnector3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Elbow Connector 74">
            <a:extLst>
              <a:ext uri="{FF2B5EF4-FFF2-40B4-BE49-F238E27FC236}">
                <a16:creationId xmlns:a16="http://schemas.microsoft.com/office/drawing/2014/main" id="{0A65D0B6-0DFD-3844-9E7E-666138C3E382}"/>
              </a:ext>
            </a:extLst>
          </p:cNvPr>
          <p:cNvCxnSpPr>
            <a:cxnSpLocks/>
            <a:stCxn id="17" idx="3"/>
            <a:endCxn id="22" idx="0"/>
          </p:cNvCxnSpPr>
          <p:nvPr/>
        </p:nvCxnSpPr>
        <p:spPr>
          <a:xfrm>
            <a:off x="6820919" y="1824967"/>
            <a:ext cx="1443597" cy="767057"/>
          </a:xfrm>
          <a:prstGeom prst="bentConnector2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207333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9F20DCE-F946-C545-A16B-708E1EA79DF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319" t="11467" r="30142" b="60387"/>
          <a:stretch/>
        </p:blipFill>
        <p:spPr>
          <a:xfrm>
            <a:off x="2221752" y="1385047"/>
            <a:ext cx="8573247" cy="4087906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132290F5-F6D8-FF47-BB16-AB72D5D48DBC}"/>
              </a:ext>
            </a:extLst>
          </p:cNvPr>
          <p:cNvCxnSpPr>
            <a:cxnSpLocks/>
          </p:cNvCxnSpPr>
          <p:nvPr/>
        </p:nvCxnSpPr>
        <p:spPr>
          <a:xfrm>
            <a:off x="2743200" y="3603810"/>
            <a:ext cx="1264023" cy="0"/>
          </a:xfrm>
          <a:prstGeom prst="straightConnector1">
            <a:avLst/>
          </a:prstGeom>
          <a:ln w="57150">
            <a:solidFill>
              <a:srgbClr val="FFFF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804871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7707042-04A3-704A-AFE9-00482E002D34}"/>
              </a:ext>
            </a:extLst>
          </p:cNvPr>
          <p:cNvGrpSpPr/>
          <p:nvPr/>
        </p:nvGrpSpPr>
        <p:grpSpPr>
          <a:xfrm>
            <a:off x="2208807" y="352171"/>
            <a:ext cx="1639187" cy="5076442"/>
            <a:chOff x="2180231" y="352171"/>
            <a:chExt cx="1639187" cy="5076442"/>
          </a:xfrm>
        </p:grpSpPr>
        <p:sp>
          <p:nvSpPr>
            <p:cNvPr id="8" name="Cloud 7">
              <a:extLst>
                <a:ext uri="{FF2B5EF4-FFF2-40B4-BE49-F238E27FC236}">
                  <a16:creationId xmlns:a16="http://schemas.microsoft.com/office/drawing/2014/main" id="{24A1FB98-7873-7D46-B4B6-C2F0DF0E5EB2}"/>
                </a:ext>
              </a:extLst>
            </p:cNvPr>
            <p:cNvSpPr/>
            <p:nvPr/>
          </p:nvSpPr>
          <p:spPr bwMode="auto">
            <a:xfrm rot="5400000">
              <a:off x="784770" y="2393964"/>
              <a:ext cx="4430110" cy="1639187"/>
            </a:xfrm>
            <a:prstGeom prst="cloud">
              <a:avLst/>
            </a:prstGeom>
            <a:solidFill>
              <a:schemeClr val="bg1">
                <a:lumMod val="85000"/>
                <a:lumOff val="15000"/>
              </a:schemeClr>
            </a:solidFill>
            <a:ln w="38100" cmpd="sng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3942C041-8305-0B4F-9FBB-6A1D4DE8835A}"/>
                </a:ext>
              </a:extLst>
            </p:cNvPr>
            <p:cNvSpPr txBox="1"/>
            <p:nvPr/>
          </p:nvSpPr>
          <p:spPr>
            <a:xfrm>
              <a:off x="2496103" y="352171"/>
              <a:ext cx="100059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dirty="0">
                  <a:solidFill>
                    <a:schemeClr val="bg1">
                      <a:lumMod val="50000"/>
                      <a:lumOff val="50000"/>
                    </a:schemeClr>
                  </a:solidFill>
                  <a:latin typeface="Lucida Blackletter" charset="0"/>
                  <a:ea typeface="Lucida Blackletter" charset="0"/>
                  <a:cs typeface="Lucida Blackletter" charset="0"/>
                </a:rPr>
                <a:t>Ye Olde</a:t>
              </a:r>
              <a:br>
                <a:rPr lang="en-US" altLang="en-US" dirty="0">
                  <a:solidFill>
                    <a:schemeClr val="bg1">
                      <a:lumMod val="50000"/>
                      <a:lumOff val="50000"/>
                    </a:schemeClr>
                  </a:solidFill>
                  <a:latin typeface="Lucida Blackletter" charset="0"/>
                  <a:ea typeface="Lucida Blackletter" charset="0"/>
                  <a:cs typeface="Lucida Blackletter" charset="0"/>
                </a:rPr>
              </a:br>
              <a:r>
                <a:rPr lang="en-US" altLang="en-US" dirty="0">
                  <a:solidFill>
                    <a:schemeClr val="bg1">
                      <a:lumMod val="50000"/>
                      <a:lumOff val="50000"/>
                    </a:schemeClr>
                  </a:solidFill>
                  <a:latin typeface="Lucida Blackletter" charset="0"/>
                  <a:ea typeface="Lucida Blackletter" charset="0"/>
                  <a:cs typeface="Lucida Blackletter" charset="0"/>
                </a:rPr>
                <a:t>Internet</a:t>
              </a: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3FDDEA61-8B5B-7144-AD8D-EBB2B217ABBD}"/>
              </a:ext>
            </a:extLst>
          </p:cNvPr>
          <p:cNvSpPr/>
          <p:nvPr/>
        </p:nvSpPr>
        <p:spPr bwMode="auto">
          <a:xfrm>
            <a:off x="4568512" y="1195776"/>
            <a:ext cx="7497430" cy="4064504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4C6CB6D-B996-1442-A823-68A46730BC31}"/>
              </a:ext>
            </a:extLst>
          </p:cNvPr>
          <p:cNvGrpSpPr/>
          <p:nvPr/>
        </p:nvGrpSpPr>
        <p:grpSpPr>
          <a:xfrm>
            <a:off x="3937918" y="417431"/>
            <a:ext cx="1523956" cy="1638797"/>
            <a:chOff x="5056352" y="189109"/>
            <a:chExt cx="1523956" cy="1638797"/>
          </a:xfrm>
        </p:grpSpPr>
        <p:pic>
          <p:nvPicPr>
            <p:cNvPr id="12" name="Picture 2" descr="server-white.png">
              <a:extLst>
                <a:ext uri="{FF2B5EF4-FFF2-40B4-BE49-F238E27FC236}">
                  <a16:creationId xmlns:a16="http://schemas.microsoft.com/office/drawing/2014/main" id="{3E9CA7CB-BA50-8040-9D26-BF3779C995E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67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56352" y="304305"/>
              <a:ext cx="1523956" cy="1523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TextBox 27">
              <a:extLst>
                <a:ext uri="{FF2B5EF4-FFF2-40B4-BE49-F238E27FC236}">
                  <a16:creationId xmlns:a16="http://schemas.microsoft.com/office/drawing/2014/main" id="{CBE07520-FB77-E14A-97C7-1E895E10945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74506" y="189109"/>
              <a:ext cx="127252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 dirty="0">
                  <a:solidFill>
                    <a:schemeClr val="bg1">
                      <a:lumMod val="50000"/>
                      <a:lumOff val="50000"/>
                    </a:schemeClr>
                  </a:solidFill>
                </a:rPr>
                <a:t>Web Server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EF932AE4-1309-E348-86FA-BD776C1D0A82}"/>
              </a:ext>
            </a:extLst>
          </p:cNvPr>
          <p:cNvGrpSpPr/>
          <p:nvPr/>
        </p:nvGrpSpPr>
        <p:grpSpPr>
          <a:xfrm>
            <a:off x="179347" y="1600157"/>
            <a:ext cx="1523956" cy="1433185"/>
            <a:chOff x="250787" y="1843053"/>
            <a:chExt cx="1523956" cy="1433185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219041F-56A7-4343-99B8-E288499C281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5777" t="10392" r="5719" b="9724"/>
            <a:stretch/>
          </p:blipFill>
          <p:spPr>
            <a:xfrm>
              <a:off x="346437" y="2326625"/>
              <a:ext cx="1309807" cy="949613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</p:pic>
        <p:sp>
          <p:nvSpPr>
            <p:cNvPr id="14" name="TextBox 27">
              <a:extLst>
                <a:ext uri="{FF2B5EF4-FFF2-40B4-BE49-F238E27FC236}">
                  <a16:creationId xmlns:a16="http://schemas.microsoft.com/office/drawing/2014/main" id="{03122465-1220-EE4D-B6A7-D096EE2A53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0787" y="1843053"/>
              <a:ext cx="152395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 dirty="0"/>
                <a:t>Browser</a:t>
              </a:r>
            </a:p>
          </p:txBody>
        </p:sp>
      </p:grpSp>
      <p:grpSp>
        <p:nvGrpSpPr>
          <p:cNvPr id="16" name="Group 7">
            <a:extLst>
              <a:ext uri="{FF2B5EF4-FFF2-40B4-BE49-F238E27FC236}">
                <a16:creationId xmlns:a16="http://schemas.microsoft.com/office/drawing/2014/main" id="{CB754E11-25A2-344A-AC8A-16CCEC0F1E44}"/>
              </a:ext>
            </a:extLst>
          </p:cNvPr>
          <p:cNvGrpSpPr>
            <a:grpSpLocks/>
          </p:cNvGrpSpPr>
          <p:nvPr/>
        </p:nvGrpSpPr>
        <p:grpSpPr bwMode="auto">
          <a:xfrm>
            <a:off x="5836669" y="1566204"/>
            <a:ext cx="984250" cy="517525"/>
            <a:chOff x="1031875" y="3846513"/>
            <a:chExt cx="1528762" cy="517525"/>
          </a:xfrm>
          <a:solidFill>
            <a:schemeClr val="bg1"/>
          </a:solidFill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CF9F94F-B2F6-5E4E-8456-856DC5B84695}"/>
                </a:ext>
              </a:extLst>
            </p:cNvPr>
            <p:cNvSpPr/>
            <p:nvPr/>
          </p:nvSpPr>
          <p:spPr bwMode="auto">
            <a:xfrm>
              <a:off x="1031875" y="3846513"/>
              <a:ext cx="1528762" cy="517525"/>
            </a:xfrm>
            <a:prstGeom prst="rect">
              <a:avLst/>
            </a:prstGeom>
            <a:grp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" name="TextBox 28">
              <a:extLst>
                <a:ext uri="{FF2B5EF4-FFF2-40B4-BE49-F238E27FC236}">
                  <a16:creationId xmlns:a16="http://schemas.microsoft.com/office/drawing/2014/main" id="{118745EA-3070-BA47-9455-E44D62F46BE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92921" y="3890355"/>
              <a:ext cx="825867" cy="36933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Router</a:t>
              </a:r>
            </a:p>
          </p:txBody>
        </p:sp>
      </p:grpSp>
      <p:grpSp>
        <p:nvGrpSpPr>
          <p:cNvPr id="19" name="Group 8">
            <a:extLst>
              <a:ext uri="{FF2B5EF4-FFF2-40B4-BE49-F238E27FC236}">
                <a16:creationId xmlns:a16="http://schemas.microsoft.com/office/drawing/2014/main" id="{E522020D-C86B-1B4C-A046-96753BE6637E}"/>
              </a:ext>
            </a:extLst>
          </p:cNvPr>
          <p:cNvGrpSpPr>
            <a:grpSpLocks/>
          </p:cNvGrpSpPr>
          <p:nvPr/>
        </p:nvGrpSpPr>
        <p:grpSpPr bwMode="auto">
          <a:xfrm>
            <a:off x="7500928" y="2592024"/>
            <a:ext cx="1639887" cy="627062"/>
            <a:chOff x="3402013" y="3846513"/>
            <a:chExt cx="1639887" cy="627062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AD83199-8503-6041-BAE9-1BC0A5AB84DC}"/>
                </a:ext>
              </a:extLst>
            </p:cNvPr>
            <p:cNvSpPr/>
            <p:nvPr/>
          </p:nvSpPr>
          <p:spPr bwMode="auto">
            <a:xfrm>
              <a:off x="3514725" y="3957638"/>
              <a:ext cx="1527175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rgbClr val="FFFF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8E2206F0-C57B-784E-BA76-3613ADB22D18}"/>
                </a:ext>
              </a:extLst>
            </p:cNvPr>
            <p:cNvSpPr/>
            <p:nvPr/>
          </p:nvSpPr>
          <p:spPr bwMode="auto">
            <a:xfrm>
              <a:off x="3457575" y="3902075"/>
              <a:ext cx="1527175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rgbClr val="FFFF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5EBC1272-3A7F-E747-9FFD-A2B3BDC91058}"/>
                </a:ext>
              </a:extLst>
            </p:cNvPr>
            <p:cNvSpPr/>
            <p:nvPr/>
          </p:nvSpPr>
          <p:spPr bwMode="auto">
            <a:xfrm>
              <a:off x="3402013" y="3846513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rgbClr val="FFFF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23" name="TextBox 29">
              <a:extLst>
                <a:ext uri="{FF2B5EF4-FFF2-40B4-BE49-F238E27FC236}">
                  <a16:creationId xmlns:a16="http://schemas.microsoft.com/office/drawing/2014/main" id="{8FDF9298-3F27-964C-8B9E-68DC2E571A7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04246" y="3915252"/>
              <a:ext cx="1126206" cy="369332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>
                  <a:solidFill>
                    <a:srgbClr val="FFFF00"/>
                  </a:solidFill>
                </a:rPr>
                <a:t>Controller</a:t>
              </a:r>
            </a:p>
          </p:txBody>
        </p:sp>
      </p:grpSp>
      <p:grpSp>
        <p:nvGrpSpPr>
          <p:cNvPr id="29" name="Group 31">
            <a:extLst>
              <a:ext uri="{FF2B5EF4-FFF2-40B4-BE49-F238E27FC236}">
                <a16:creationId xmlns:a16="http://schemas.microsoft.com/office/drawing/2014/main" id="{AFED7EEC-200E-444B-B750-C11CD4E1D6D2}"/>
              </a:ext>
            </a:extLst>
          </p:cNvPr>
          <p:cNvGrpSpPr>
            <a:grpSpLocks/>
          </p:cNvGrpSpPr>
          <p:nvPr/>
        </p:nvGrpSpPr>
        <p:grpSpPr bwMode="auto">
          <a:xfrm>
            <a:off x="10205675" y="2592024"/>
            <a:ext cx="1639888" cy="627062"/>
            <a:chOff x="3402013" y="3846513"/>
            <a:chExt cx="1639887" cy="627062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1EDCA91E-8FE9-FD4B-8649-FC62FC01039C}"/>
                </a:ext>
              </a:extLst>
            </p:cNvPr>
            <p:cNvSpPr/>
            <p:nvPr/>
          </p:nvSpPr>
          <p:spPr bwMode="auto">
            <a:xfrm>
              <a:off x="3514726" y="3957638"/>
              <a:ext cx="1527174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4629B688-51B5-1C4B-9F68-97E06E82D2EC}"/>
                </a:ext>
              </a:extLst>
            </p:cNvPr>
            <p:cNvSpPr/>
            <p:nvPr/>
          </p:nvSpPr>
          <p:spPr bwMode="auto">
            <a:xfrm>
              <a:off x="3457576" y="3902075"/>
              <a:ext cx="1527174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FE80D897-654F-9E44-8EBB-23624F066F42}"/>
                </a:ext>
              </a:extLst>
            </p:cNvPr>
            <p:cNvSpPr/>
            <p:nvPr/>
          </p:nvSpPr>
          <p:spPr bwMode="auto">
            <a:xfrm>
              <a:off x="3402013" y="3846513"/>
              <a:ext cx="1527174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3" name="TextBox 29">
              <a:extLst>
                <a:ext uri="{FF2B5EF4-FFF2-40B4-BE49-F238E27FC236}">
                  <a16:creationId xmlns:a16="http://schemas.microsoft.com/office/drawing/2014/main" id="{908B999C-A59F-B841-A5E7-B37887A1C9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3114" y="3915252"/>
              <a:ext cx="64847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View</a:t>
              </a:r>
            </a:p>
          </p:txBody>
        </p:sp>
      </p:grpSp>
      <p:grpSp>
        <p:nvGrpSpPr>
          <p:cNvPr id="34" name="Group 24">
            <a:extLst>
              <a:ext uri="{FF2B5EF4-FFF2-40B4-BE49-F238E27FC236}">
                <a16:creationId xmlns:a16="http://schemas.microsoft.com/office/drawing/2014/main" id="{CC0158E8-A043-9D44-B241-C22F59ADBB06}"/>
              </a:ext>
            </a:extLst>
          </p:cNvPr>
          <p:cNvGrpSpPr>
            <a:grpSpLocks/>
          </p:cNvGrpSpPr>
          <p:nvPr/>
        </p:nvGrpSpPr>
        <p:grpSpPr bwMode="auto">
          <a:xfrm>
            <a:off x="7503685" y="4379658"/>
            <a:ext cx="1639887" cy="627062"/>
            <a:chOff x="3402013" y="3846513"/>
            <a:chExt cx="1639887" cy="627062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3C714829-8943-1146-A85A-F4F42E5A09B3}"/>
                </a:ext>
              </a:extLst>
            </p:cNvPr>
            <p:cNvSpPr/>
            <p:nvPr/>
          </p:nvSpPr>
          <p:spPr bwMode="auto">
            <a:xfrm>
              <a:off x="3514725" y="3957638"/>
              <a:ext cx="1527175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4876310A-01DB-BD46-95F8-1E6AE2239080}"/>
                </a:ext>
              </a:extLst>
            </p:cNvPr>
            <p:cNvSpPr/>
            <p:nvPr/>
          </p:nvSpPr>
          <p:spPr bwMode="auto">
            <a:xfrm>
              <a:off x="3457575" y="3902075"/>
              <a:ext cx="1527175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E1E4B0CA-1E2C-6147-9E14-A842D492C307}"/>
                </a:ext>
              </a:extLst>
            </p:cNvPr>
            <p:cNvSpPr/>
            <p:nvPr/>
          </p:nvSpPr>
          <p:spPr bwMode="auto">
            <a:xfrm>
              <a:off x="3402013" y="3846513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8" name="TextBox 29">
              <a:extLst>
                <a:ext uri="{FF2B5EF4-FFF2-40B4-BE49-F238E27FC236}">
                  <a16:creationId xmlns:a16="http://schemas.microsoft.com/office/drawing/2014/main" id="{7819D926-FBA1-F349-A2C2-4F2F4091A9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70922" y="3915252"/>
              <a:ext cx="79285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Model</a:t>
              </a:r>
            </a:p>
          </p:txBody>
        </p:sp>
      </p:grpSp>
      <p:grpSp>
        <p:nvGrpSpPr>
          <p:cNvPr id="39" name="Group 9">
            <a:extLst>
              <a:ext uri="{FF2B5EF4-FFF2-40B4-BE49-F238E27FC236}">
                <a16:creationId xmlns:a16="http://schemas.microsoft.com/office/drawing/2014/main" id="{6D376460-B28F-5946-8BDB-DE4D93A54958}"/>
              </a:ext>
            </a:extLst>
          </p:cNvPr>
          <p:cNvGrpSpPr>
            <a:grpSpLocks/>
          </p:cNvGrpSpPr>
          <p:nvPr/>
        </p:nvGrpSpPr>
        <p:grpSpPr bwMode="auto">
          <a:xfrm>
            <a:off x="7623958" y="6089899"/>
            <a:ext cx="1223962" cy="628650"/>
            <a:chOff x="6920301" y="1979160"/>
            <a:chExt cx="1223963" cy="628650"/>
          </a:xfrm>
        </p:grpSpPr>
        <p:sp>
          <p:nvSpPr>
            <p:cNvPr id="40" name="Can 39">
              <a:extLst>
                <a:ext uri="{FF2B5EF4-FFF2-40B4-BE49-F238E27FC236}">
                  <a16:creationId xmlns:a16="http://schemas.microsoft.com/office/drawing/2014/main" id="{DBAD760A-FA83-6648-AA44-CCD6E4684A33}"/>
                </a:ext>
              </a:extLst>
            </p:cNvPr>
            <p:cNvSpPr/>
            <p:nvPr/>
          </p:nvSpPr>
          <p:spPr bwMode="auto">
            <a:xfrm>
              <a:off x="6920301" y="1979160"/>
              <a:ext cx="1223963" cy="628650"/>
            </a:xfrm>
            <a:prstGeom prst="can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1" name="TextBox 32">
              <a:extLst>
                <a:ext uri="{FF2B5EF4-FFF2-40B4-BE49-F238E27FC236}">
                  <a16:creationId xmlns:a16="http://schemas.microsoft.com/office/drawing/2014/main" id="{2E58D386-103F-A04D-B072-E3A7926025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19934" y="2180622"/>
              <a:ext cx="597412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 dirty="0"/>
                <a:t>DB</a:t>
              </a:r>
            </a:p>
          </p:txBody>
        </p:sp>
      </p:grp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150EAD36-EFE2-4143-88F1-3C88EF47CF4B}"/>
              </a:ext>
            </a:extLst>
          </p:cNvPr>
          <p:cNvCxnSpPr>
            <a:cxnSpLocks/>
            <a:stCxn id="49" idx="2"/>
          </p:cNvCxnSpPr>
          <p:nvPr/>
        </p:nvCxnSpPr>
        <p:spPr bwMode="auto">
          <a:xfrm flipH="1">
            <a:off x="1667037" y="2824602"/>
            <a:ext cx="2798709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13BBCFCD-4AB7-F44A-9702-09F6EBB02D82}"/>
              </a:ext>
            </a:extLst>
          </p:cNvPr>
          <p:cNvCxnSpPr>
            <a:cxnSpLocks/>
          </p:cNvCxnSpPr>
          <p:nvPr/>
        </p:nvCxnSpPr>
        <p:spPr bwMode="auto">
          <a:xfrm>
            <a:off x="9140815" y="2776308"/>
            <a:ext cx="1064860" cy="0"/>
          </a:xfrm>
          <a:prstGeom prst="straightConnector1">
            <a:avLst/>
          </a:prstGeom>
          <a:ln w="38100" cmpd="sng">
            <a:solidFill>
              <a:srgbClr val="FFFF00"/>
            </a:solidFill>
            <a:headEnd type="non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2EA9139E-75C5-884E-A14F-1AF161BE5430}"/>
              </a:ext>
            </a:extLst>
          </p:cNvPr>
          <p:cNvCxnSpPr>
            <a:cxnSpLocks/>
          </p:cNvCxnSpPr>
          <p:nvPr/>
        </p:nvCxnSpPr>
        <p:spPr bwMode="auto">
          <a:xfrm flipV="1">
            <a:off x="8477479" y="3261472"/>
            <a:ext cx="0" cy="1118186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389B882D-4857-AB4D-BF4C-423E428147A5}"/>
              </a:ext>
            </a:extLst>
          </p:cNvPr>
          <p:cNvCxnSpPr>
            <a:cxnSpLocks/>
          </p:cNvCxnSpPr>
          <p:nvPr/>
        </p:nvCxnSpPr>
        <p:spPr bwMode="auto">
          <a:xfrm flipV="1">
            <a:off x="8477479" y="5044981"/>
            <a:ext cx="0" cy="1044918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1953052D-1032-D74A-9131-BB851DF6BB66}"/>
              </a:ext>
            </a:extLst>
          </p:cNvPr>
          <p:cNvCxnSpPr>
            <a:cxnSpLocks/>
          </p:cNvCxnSpPr>
          <p:nvPr/>
        </p:nvCxnSpPr>
        <p:spPr bwMode="auto">
          <a:xfrm>
            <a:off x="9140815" y="3016837"/>
            <a:ext cx="1064860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2395A387-1117-8148-A3B8-7C6C759A3897}"/>
              </a:ext>
            </a:extLst>
          </p:cNvPr>
          <p:cNvCxnSpPr>
            <a:cxnSpLocks/>
          </p:cNvCxnSpPr>
          <p:nvPr/>
        </p:nvCxnSpPr>
        <p:spPr bwMode="auto">
          <a:xfrm flipV="1">
            <a:off x="8083856" y="3261472"/>
            <a:ext cx="0" cy="1118186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A774941C-FDD9-6249-AF11-911169719E34}"/>
              </a:ext>
            </a:extLst>
          </p:cNvPr>
          <p:cNvCxnSpPr>
            <a:cxnSpLocks/>
          </p:cNvCxnSpPr>
          <p:nvPr/>
        </p:nvCxnSpPr>
        <p:spPr bwMode="auto">
          <a:xfrm flipV="1">
            <a:off x="8083856" y="5006721"/>
            <a:ext cx="0" cy="1045082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Oval 14">
            <a:extLst>
              <a:ext uri="{FF2B5EF4-FFF2-40B4-BE49-F238E27FC236}">
                <a16:creationId xmlns:a16="http://schemas.microsoft.com/office/drawing/2014/main" id="{A74E70E2-D7E2-BC44-A9D5-A1BE39461779}"/>
              </a:ext>
            </a:extLst>
          </p:cNvPr>
          <p:cNvSpPr/>
          <p:nvPr/>
        </p:nvSpPr>
        <p:spPr>
          <a:xfrm>
            <a:off x="4486279" y="2157176"/>
            <a:ext cx="205125" cy="20512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84B7E28A-EF09-574F-AE9C-1A0A082D3D5F}"/>
              </a:ext>
            </a:extLst>
          </p:cNvPr>
          <p:cNvSpPr/>
          <p:nvPr/>
        </p:nvSpPr>
        <p:spPr>
          <a:xfrm>
            <a:off x="4465746" y="2722039"/>
            <a:ext cx="205125" cy="20512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925EDEBE-ADC3-5344-9483-12CE75A043B7}"/>
              </a:ext>
            </a:extLst>
          </p:cNvPr>
          <p:cNvCxnSpPr>
            <a:cxnSpLocks/>
            <a:endCxn id="15" idx="2"/>
          </p:cNvCxnSpPr>
          <p:nvPr/>
        </p:nvCxnSpPr>
        <p:spPr bwMode="auto">
          <a:xfrm>
            <a:off x="1667037" y="2259739"/>
            <a:ext cx="2819242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C2EBAFAC-CE07-D34A-9402-04B77F6A6475}"/>
              </a:ext>
            </a:extLst>
          </p:cNvPr>
          <p:cNvCxnSpPr>
            <a:cxnSpLocks/>
            <a:stCxn id="49" idx="6"/>
            <a:endCxn id="22" idx="1"/>
          </p:cNvCxnSpPr>
          <p:nvPr/>
        </p:nvCxnSpPr>
        <p:spPr bwMode="auto">
          <a:xfrm>
            <a:off x="4670871" y="2824602"/>
            <a:ext cx="2830057" cy="26185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Elbow Connector 71">
            <a:extLst>
              <a:ext uri="{FF2B5EF4-FFF2-40B4-BE49-F238E27FC236}">
                <a16:creationId xmlns:a16="http://schemas.microsoft.com/office/drawing/2014/main" id="{EC4A0D39-7905-F94F-8565-C4298C336087}"/>
              </a:ext>
            </a:extLst>
          </p:cNvPr>
          <p:cNvCxnSpPr>
            <a:cxnSpLocks/>
            <a:stCxn id="15" idx="6"/>
            <a:endCxn id="17" idx="1"/>
          </p:cNvCxnSpPr>
          <p:nvPr/>
        </p:nvCxnSpPr>
        <p:spPr>
          <a:xfrm flipV="1">
            <a:off x="4691404" y="1824967"/>
            <a:ext cx="1145265" cy="434772"/>
          </a:xfrm>
          <a:prstGeom prst="bentConnector3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Elbow Connector 74">
            <a:extLst>
              <a:ext uri="{FF2B5EF4-FFF2-40B4-BE49-F238E27FC236}">
                <a16:creationId xmlns:a16="http://schemas.microsoft.com/office/drawing/2014/main" id="{0A65D0B6-0DFD-3844-9E7E-666138C3E382}"/>
              </a:ext>
            </a:extLst>
          </p:cNvPr>
          <p:cNvCxnSpPr>
            <a:cxnSpLocks/>
            <a:stCxn id="17" idx="3"/>
            <a:endCxn id="22" idx="0"/>
          </p:cNvCxnSpPr>
          <p:nvPr/>
        </p:nvCxnSpPr>
        <p:spPr>
          <a:xfrm>
            <a:off x="6820919" y="1824967"/>
            <a:ext cx="1443597" cy="767057"/>
          </a:xfrm>
          <a:prstGeom prst="bentConnector2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Folded Corner 45">
            <a:extLst>
              <a:ext uri="{FF2B5EF4-FFF2-40B4-BE49-F238E27FC236}">
                <a16:creationId xmlns:a16="http://schemas.microsoft.com/office/drawing/2014/main" id="{A1ACAB89-81F3-2A4A-83A2-E4669852F827}"/>
              </a:ext>
            </a:extLst>
          </p:cNvPr>
          <p:cNvSpPr/>
          <p:nvPr/>
        </p:nvSpPr>
        <p:spPr>
          <a:xfrm>
            <a:off x="7320649" y="1525105"/>
            <a:ext cx="2622128" cy="799754"/>
          </a:xfrm>
          <a:prstGeom prst="foldedCorner">
            <a:avLst/>
          </a:prstGeom>
          <a:solidFill>
            <a:srgbClr val="000000">
              <a:alpha val="74902"/>
            </a:srgb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0" rtlCol="0" anchor="ctr"/>
          <a:lstStyle/>
          <a:p>
            <a:r>
              <a:rPr lang="en-US" dirty="0">
                <a:solidFill>
                  <a:srgbClr val="FFFF00"/>
                </a:solidFill>
              </a:rPr>
              <a:t>Controller action renders a view template</a:t>
            </a:r>
          </a:p>
        </p:txBody>
      </p:sp>
    </p:spTree>
    <p:extLst>
      <p:ext uri="{BB962C8B-B14F-4D97-AF65-F5344CB8AC3E}">
        <p14:creationId xmlns:p14="http://schemas.microsoft.com/office/powerpoint/2010/main" val="54373214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7707042-04A3-704A-AFE9-00482E002D34}"/>
              </a:ext>
            </a:extLst>
          </p:cNvPr>
          <p:cNvGrpSpPr/>
          <p:nvPr/>
        </p:nvGrpSpPr>
        <p:grpSpPr>
          <a:xfrm>
            <a:off x="2208807" y="352171"/>
            <a:ext cx="1639187" cy="5076442"/>
            <a:chOff x="2180231" y="352171"/>
            <a:chExt cx="1639187" cy="5076442"/>
          </a:xfrm>
        </p:grpSpPr>
        <p:sp>
          <p:nvSpPr>
            <p:cNvPr id="8" name="Cloud 7">
              <a:extLst>
                <a:ext uri="{FF2B5EF4-FFF2-40B4-BE49-F238E27FC236}">
                  <a16:creationId xmlns:a16="http://schemas.microsoft.com/office/drawing/2014/main" id="{24A1FB98-7873-7D46-B4B6-C2F0DF0E5EB2}"/>
                </a:ext>
              </a:extLst>
            </p:cNvPr>
            <p:cNvSpPr/>
            <p:nvPr/>
          </p:nvSpPr>
          <p:spPr bwMode="auto">
            <a:xfrm rot="5400000">
              <a:off x="784770" y="2393964"/>
              <a:ext cx="4430110" cy="1639187"/>
            </a:xfrm>
            <a:prstGeom prst="cloud">
              <a:avLst/>
            </a:prstGeom>
            <a:solidFill>
              <a:schemeClr val="bg1">
                <a:lumMod val="85000"/>
                <a:lumOff val="15000"/>
              </a:schemeClr>
            </a:solidFill>
            <a:ln w="38100" cmpd="sng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3942C041-8305-0B4F-9FBB-6A1D4DE8835A}"/>
                </a:ext>
              </a:extLst>
            </p:cNvPr>
            <p:cNvSpPr txBox="1"/>
            <p:nvPr/>
          </p:nvSpPr>
          <p:spPr>
            <a:xfrm>
              <a:off x="2496103" y="352171"/>
              <a:ext cx="100059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dirty="0">
                  <a:solidFill>
                    <a:schemeClr val="bg1">
                      <a:lumMod val="50000"/>
                      <a:lumOff val="50000"/>
                    </a:schemeClr>
                  </a:solidFill>
                  <a:latin typeface="Lucida Blackletter" charset="0"/>
                  <a:ea typeface="Lucida Blackletter" charset="0"/>
                  <a:cs typeface="Lucida Blackletter" charset="0"/>
                </a:rPr>
                <a:t>Ye Olde</a:t>
              </a:r>
              <a:br>
                <a:rPr lang="en-US" altLang="en-US" dirty="0">
                  <a:solidFill>
                    <a:schemeClr val="bg1">
                      <a:lumMod val="50000"/>
                      <a:lumOff val="50000"/>
                    </a:schemeClr>
                  </a:solidFill>
                  <a:latin typeface="Lucida Blackletter" charset="0"/>
                  <a:ea typeface="Lucida Blackletter" charset="0"/>
                  <a:cs typeface="Lucida Blackletter" charset="0"/>
                </a:rPr>
              </a:br>
              <a:r>
                <a:rPr lang="en-US" altLang="en-US" dirty="0">
                  <a:solidFill>
                    <a:schemeClr val="bg1">
                      <a:lumMod val="50000"/>
                      <a:lumOff val="50000"/>
                    </a:schemeClr>
                  </a:solidFill>
                  <a:latin typeface="Lucida Blackletter" charset="0"/>
                  <a:ea typeface="Lucida Blackletter" charset="0"/>
                  <a:cs typeface="Lucida Blackletter" charset="0"/>
                </a:rPr>
                <a:t>Internet</a:t>
              </a: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3FDDEA61-8B5B-7144-AD8D-EBB2B217ABBD}"/>
              </a:ext>
            </a:extLst>
          </p:cNvPr>
          <p:cNvSpPr/>
          <p:nvPr/>
        </p:nvSpPr>
        <p:spPr bwMode="auto">
          <a:xfrm>
            <a:off x="4568512" y="1195776"/>
            <a:ext cx="7497430" cy="4064504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4C6CB6D-B996-1442-A823-68A46730BC31}"/>
              </a:ext>
            </a:extLst>
          </p:cNvPr>
          <p:cNvGrpSpPr/>
          <p:nvPr/>
        </p:nvGrpSpPr>
        <p:grpSpPr>
          <a:xfrm>
            <a:off x="3937918" y="417431"/>
            <a:ext cx="1523956" cy="1638797"/>
            <a:chOff x="5056352" y="189109"/>
            <a:chExt cx="1523956" cy="1638797"/>
          </a:xfrm>
        </p:grpSpPr>
        <p:pic>
          <p:nvPicPr>
            <p:cNvPr id="12" name="Picture 2" descr="server-white.png">
              <a:extLst>
                <a:ext uri="{FF2B5EF4-FFF2-40B4-BE49-F238E27FC236}">
                  <a16:creationId xmlns:a16="http://schemas.microsoft.com/office/drawing/2014/main" id="{3E9CA7CB-BA50-8040-9D26-BF3779C995E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67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56352" y="304305"/>
              <a:ext cx="1523956" cy="1523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TextBox 27">
              <a:extLst>
                <a:ext uri="{FF2B5EF4-FFF2-40B4-BE49-F238E27FC236}">
                  <a16:creationId xmlns:a16="http://schemas.microsoft.com/office/drawing/2014/main" id="{CBE07520-FB77-E14A-97C7-1E895E10945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74506" y="189109"/>
              <a:ext cx="127252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 dirty="0">
                  <a:solidFill>
                    <a:schemeClr val="bg1">
                      <a:lumMod val="50000"/>
                      <a:lumOff val="50000"/>
                    </a:schemeClr>
                  </a:solidFill>
                </a:rPr>
                <a:t>Web Server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EF932AE4-1309-E348-86FA-BD776C1D0A82}"/>
              </a:ext>
            </a:extLst>
          </p:cNvPr>
          <p:cNvGrpSpPr/>
          <p:nvPr/>
        </p:nvGrpSpPr>
        <p:grpSpPr>
          <a:xfrm>
            <a:off x="179347" y="1600157"/>
            <a:ext cx="1523956" cy="1433185"/>
            <a:chOff x="250787" y="1843053"/>
            <a:chExt cx="1523956" cy="1433185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219041F-56A7-4343-99B8-E288499C281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5777" t="10392" r="5719" b="9724"/>
            <a:stretch/>
          </p:blipFill>
          <p:spPr>
            <a:xfrm>
              <a:off x="346437" y="2326625"/>
              <a:ext cx="1309807" cy="949613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</p:pic>
        <p:sp>
          <p:nvSpPr>
            <p:cNvPr id="14" name="TextBox 27">
              <a:extLst>
                <a:ext uri="{FF2B5EF4-FFF2-40B4-BE49-F238E27FC236}">
                  <a16:creationId xmlns:a16="http://schemas.microsoft.com/office/drawing/2014/main" id="{03122465-1220-EE4D-B6A7-D096EE2A53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0787" y="1843053"/>
              <a:ext cx="152395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 dirty="0"/>
                <a:t>Browser</a:t>
              </a:r>
            </a:p>
          </p:txBody>
        </p:sp>
      </p:grpSp>
      <p:grpSp>
        <p:nvGrpSpPr>
          <p:cNvPr id="16" name="Group 7">
            <a:extLst>
              <a:ext uri="{FF2B5EF4-FFF2-40B4-BE49-F238E27FC236}">
                <a16:creationId xmlns:a16="http://schemas.microsoft.com/office/drawing/2014/main" id="{CB754E11-25A2-344A-AC8A-16CCEC0F1E44}"/>
              </a:ext>
            </a:extLst>
          </p:cNvPr>
          <p:cNvGrpSpPr>
            <a:grpSpLocks/>
          </p:cNvGrpSpPr>
          <p:nvPr/>
        </p:nvGrpSpPr>
        <p:grpSpPr bwMode="auto">
          <a:xfrm>
            <a:off x="5836669" y="1566204"/>
            <a:ext cx="984250" cy="517525"/>
            <a:chOff x="1031875" y="3846513"/>
            <a:chExt cx="1528762" cy="517525"/>
          </a:xfrm>
          <a:solidFill>
            <a:schemeClr val="bg1"/>
          </a:solidFill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CF9F94F-B2F6-5E4E-8456-856DC5B84695}"/>
                </a:ext>
              </a:extLst>
            </p:cNvPr>
            <p:cNvSpPr/>
            <p:nvPr/>
          </p:nvSpPr>
          <p:spPr bwMode="auto">
            <a:xfrm>
              <a:off x="1031875" y="3846513"/>
              <a:ext cx="1528762" cy="517525"/>
            </a:xfrm>
            <a:prstGeom prst="rect">
              <a:avLst/>
            </a:prstGeom>
            <a:grp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" name="TextBox 28">
              <a:extLst>
                <a:ext uri="{FF2B5EF4-FFF2-40B4-BE49-F238E27FC236}">
                  <a16:creationId xmlns:a16="http://schemas.microsoft.com/office/drawing/2014/main" id="{118745EA-3070-BA47-9455-E44D62F46BE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92921" y="3890355"/>
              <a:ext cx="825867" cy="36933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Router</a:t>
              </a:r>
            </a:p>
          </p:txBody>
        </p:sp>
      </p:grpSp>
      <p:grpSp>
        <p:nvGrpSpPr>
          <p:cNvPr id="19" name="Group 8">
            <a:extLst>
              <a:ext uri="{FF2B5EF4-FFF2-40B4-BE49-F238E27FC236}">
                <a16:creationId xmlns:a16="http://schemas.microsoft.com/office/drawing/2014/main" id="{E522020D-C86B-1B4C-A046-96753BE6637E}"/>
              </a:ext>
            </a:extLst>
          </p:cNvPr>
          <p:cNvGrpSpPr>
            <a:grpSpLocks/>
          </p:cNvGrpSpPr>
          <p:nvPr/>
        </p:nvGrpSpPr>
        <p:grpSpPr bwMode="auto">
          <a:xfrm>
            <a:off x="7500928" y="2592024"/>
            <a:ext cx="1639887" cy="627062"/>
            <a:chOff x="3402013" y="3846513"/>
            <a:chExt cx="1639887" cy="627062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AD83199-8503-6041-BAE9-1BC0A5AB84DC}"/>
                </a:ext>
              </a:extLst>
            </p:cNvPr>
            <p:cNvSpPr/>
            <p:nvPr/>
          </p:nvSpPr>
          <p:spPr bwMode="auto">
            <a:xfrm>
              <a:off x="3514725" y="3957638"/>
              <a:ext cx="1527175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8E2206F0-C57B-784E-BA76-3613ADB22D18}"/>
                </a:ext>
              </a:extLst>
            </p:cNvPr>
            <p:cNvSpPr/>
            <p:nvPr/>
          </p:nvSpPr>
          <p:spPr bwMode="auto">
            <a:xfrm>
              <a:off x="3457575" y="3902075"/>
              <a:ext cx="1527175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5EBC1272-3A7F-E747-9FFD-A2B3BDC91058}"/>
                </a:ext>
              </a:extLst>
            </p:cNvPr>
            <p:cNvSpPr/>
            <p:nvPr/>
          </p:nvSpPr>
          <p:spPr bwMode="auto">
            <a:xfrm>
              <a:off x="3402013" y="3846513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3" name="TextBox 29">
              <a:extLst>
                <a:ext uri="{FF2B5EF4-FFF2-40B4-BE49-F238E27FC236}">
                  <a16:creationId xmlns:a16="http://schemas.microsoft.com/office/drawing/2014/main" id="{8FDF9298-3F27-964C-8B9E-68DC2E571A7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21427" y="3915252"/>
              <a:ext cx="1491844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Controller</a:t>
              </a:r>
            </a:p>
          </p:txBody>
        </p:sp>
      </p:grpSp>
      <p:grpSp>
        <p:nvGrpSpPr>
          <p:cNvPr id="29" name="Group 31">
            <a:extLst>
              <a:ext uri="{FF2B5EF4-FFF2-40B4-BE49-F238E27FC236}">
                <a16:creationId xmlns:a16="http://schemas.microsoft.com/office/drawing/2014/main" id="{AFED7EEC-200E-444B-B750-C11CD4E1D6D2}"/>
              </a:ext>
            </a:extLst>
          </p:cNvPr>
          <p:cNvGrpSpPr>
            <a:grpSpLocks/>
          </p:cNvGrpSpPr>
          <p:nvPr/>
        </p:nvGrpSpPr>
        <p:grpSpPr bwMode="auto">
          <a:xfrm>
            <a:off x="10205675" y="2592024"/>
            <a:ext cx="1639888" cy="627062"/>
            <a:chOff x="3402013" y="3846513"/>
            <a:chExt cx="1639887" cy="627062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1EDCA91E-8FE9-FD4B-8649-FC62FC01039C}"/>
                </a:ext>
              </a:extLst>
            </p:cNvPr>
            <p:cNvSpPr/>
            <p:nvPr/>
          </p:nvSpPr>
          <p:spPr bwMode="auto">
            <a:xfrm>
              <a:off x="3514726" y="3957638"/>
              <a:ext cx="1527174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rgbClr val="FFFF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4629B688-51B5-1C4B-9F68-97E06E82D2EC}"/>
                </a:ext>
              </a:extLst>
            </p:cNvPr>
            <p:cNvSpPr/>
            <p:nvPr/>
          </p:nvSpPr>
          <p:spPr bwMode="auto">
            <a:xfrm>
              <a:off x="3457576" y="3902075"/>
              <a:ext cx="1527174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rgbClr val="FFFF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FE80D897-654F-9E44-8EBB-23624F066F42}"/>
                </a:ext>
              </a:extLst>
            </p:cNvPr>
            <p:cNvSpPr/>
            <p:nvPr/>
          </p:nvSpPr>
          <p:spPr bwMode="auto">
            <a:xfrm>
              <a:off x="3402013" y="3846513"/>
              <a:ext cx="1527174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rgbClr val="FFFF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33" name="TextBox 29">
              <a:extLst>
                <a:ext uri="{FF2B5EF4-FFF2-40B4-BE49-F238E27FC236}">
                  <a16:creationId xmlns:a16="http://schemas.microsoft.com/office/drawing/2014/main" id="{908B999C-A59F-B841-A5E7-B37887A1C9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3114" y="3915252"/>
              <a:ext cx="648472" cy="369332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>
                  <a:solidFill>
                    <a:srgbClr val="FFFF00"/>
                  </a:solidFill>
                </a:rPr>
                <a:t>View</a:t>
              </a:r>
            </a:p>
          </p:txBody>
        </p:sp>
      </p:grpSp>
      <p:grpSp>
        <p:nvGrpSpPr>
          <p:cNvPr id="34" name="Group 24">
            <a:extLst>
              <a:ext uri="{FF2B5EF4-FFF2-40B4-BE49-F238E27FC236}">
                <a16:creationId xmlns:a16="http://schemas.microsoft.com/office/drawing/2014/main" id="{CC0158E8-A043-9D44-B241-C22F59ADBB06}"/>
              </a:ext>
            </a:extLst>
          </p:cNvPr>
          <p:cNvGrpSpPr>
            <a:grpSpLocks/>
          </p:cNvGrpSpPr>
          <p:nvPr/>
        </p:nvGrpSpPr>
        <p:grpSpPr bwMode="auto">
          <a:xfrm>
            <a:off x="7503685" y="4379658"/>
            <a:ext cx="1639887" cy="627062"/>
            <a:chOff x="3402013" y="3846513"/>
            <a:chExt cx="1639887" cy="627062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3C714829-8943-1146-A85A-F4F42E5A09B3}"/>
                </a:ext>
              </a:extLst>
            </p:cNvPr>
            <p:cNvSpPr/>
            <p:nvPr/>
          </p:nvSpPr>
          <p:spPr bwMode="auto">
            <a:xfrm>
              <a:off x="3514725" y="3957638"/>
              <a:ext cx="1527175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4876310A-01DB-BD46-95F8-1E6AE2239080}"/>
                </a:ext>
              </a:extLst>
            </p:cNvPr>
            <p:cNvSpPr/>
            <p:nvPr/>
          </p:nvSpPr>
          <p:spPr bwMode="auto">
            <a:xfrm>
              <a:off x="3457575" y="3902075"/>
              <a:ext cx="1527175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E1E4B0CA-1E2C-6147-9E14-A842D492C307}"/>
                </a:ext>
              </a:extLst>
            </p:cNvPr>
            <p:cNvSpPr/>
            <p:nvPr/>
          </p:nvSpPr>
          <p:spPr bwMode="auto">
            <a:xfrm>
              <a:off x="3402013" y="3846513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8" name="TextBox 29">
              <a:extLst>
                <a:ext uri="{FF2B5EF4-FFF2-40B4-BE49-F238E27FC236}">
                  <a16:creationId xmlns:a16="http://schemas.microsoft.com/office/drawing/2014/main" id="{7819D926-FBA1-F349-A2C2-4F2F4091A9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70922" y="3915252"/>
              <a:ext cx="79285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Model</a:t>
              </a:r>
            </a:p>
          </p:txBody>
        </p:sp>
      </p:grpSp>
      <p:grpSp>
        <p:nvGrpSpPr>
          <p:cNvPr id="39" name="Group 9">
            <a:extLst>
              <a:ext uri="{FF2B5EF4-FFF2-40B4-BE49-F238E27FC236}">
                <a16:creationId xmlns:a16="http://schemas.microsoft.com/office/drawing/2014/main" id="{6D376460-B28F-5946-8BDB-DE4D93A54958}"/>
              </a:ext>
            </a:extLst>
          </p:cNvPr>
          <p:cNvGrpSpPr>
            <a:grpSpLocks/>
          </p:cNvGrpSpPr>
          <p:nvPr/>
        </p:nvGrpSpPr>
        <p:grpSpPr bwMode="auto">
          <a:xfrm>
            <a:off x="7623958" y="6089899"/>
            <a:ext cx="1223962" cy="628650"/>
            <a:chOff x="6920301" y="1979160"/>
            <a:chExt cx="1223963" cy="628650"/>
          </a:xfrm>
        </p:grpSpPr>
        <p:sp>
          <p:nvSpPr>
            <p:cNvPr id="40" name="Can 39">
              <a:extLst>
                <a:ext uri="{FF2B5EF4-FFF2-40B4-BE49-F238E27FC236}">
                  <a16:creationId xmlns:a16="http://schemas.microsoft.com/office/drawing/2014/main" id="{DBAD760A-FA83-6648-AA44-CCD6E4684A33}"/>
                </a:ext>
              </a:extLst>
            </p:cNvPr>
            <p:cNvSpPr/>
            <p:nvPr/>
          </p:nvSpPr>
          <p:spPr bwMode="auto">
            <a:xfrm>
              <a:off x="6920301" y="1979160"/>
              <a:ext cx="1223963" cy="628650"/>
            </a:xfrm>
            <a:prstGeom prst="can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1" name="TextBox 32">
              <a:extLst>
                <a:ext uri="{FF2B5EF4-FFF2-40B4-BE49-F238E27FC236}">
                  <a16:creationId xmlns:a16="http://schemas.microsoft.com/office/drawing/2014/main" id="{2E58D386-103F-A04D-B072-E3A7926025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19934" y="2180622"/>
              <a:ext cx="597412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 dirty="0"/>
                <a:t>DB</a:t>
              </a:r>
            </a:p>
          </p:txBody>
        </p:sp>
      </p:grp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150EAD36-EFE2-4143-88F1-3C88EF47CF4B}"/>
              </a:ext>
            </a:extLst>
          </p:cNvPr>
          <p:cNvCxnSpPr>
            <a:cxnSpLocks/>
            <a:stCxn id="49" idx="2"/>
          </p:cNvCxnSpPr>
          <p:nvPr/>
        </p:nvCxnSpPr>
        <p:spPr bwMode="auto">
          <a:xfrm flipH="1">
            <a:off x="1667037" y="2824602"/>
            <a:ext cx="2798709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13BBCFCD-4AB7-F44A-9702-09F6EBB02D82}"/>
              </a:ext>
            </a:extLst>
          </p:cNvPr>
          <p:cNvCxnSpPr>
            <a:cxnSpLocks/>
          </p:cNvCxnSpPr>
          <p:nvPr/>
        </p:nvCxnSpPr>
        <p:spPr bwMode="auto">
          <a:xfrm>
            <a:off x="9140815" y="2776308"/>
            <a:ext cx="1064860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2EA9139E-75C5-884E-A14F-1AF161BE5430}"/>
              </a:ext>
            </a:extLst>
          </p:cNvPr>
          <p:cNvCxnSpPr>
            <a:cxnSpLocks/>
          </p:cNvCxnSpPr>
          <p:nvPr/>
        </p:nvCxnSpPr>
        <p:spPr bwMode="auto">
          <a:xfrm flipV="1">
            <a:off x="8477479" y="3261472"/>
            <a:ext cx="0" cy="1118186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389B882D-4857-AB4D-BF4C-423E428147A5}"/>
              </a:ext>
            </a:extLst>
          </p:cNvPr>
          <p:cNvCxnSpPr>
            <a:cxnSpLocks/>
          </p:cNvCxnSpPr>
          <p:nvPr/>
        </p:nvCxnSpPr>
        <p:spPr bwMode="auto">
          <a:xfrm flipV="1">
            <a:off x="8477479" y="5044981"/>
            <a:ext cx="0" cy="1044918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1953052D-1032-D74A-9131-BB851DF6BB66}"/>
              </a:ext>
            </a:extLst>
          </p:cNvPr>
          <p:cNvCxnSpPr>
            <a:cxnSpLocks/>
          </p:cNvCxnSpPr>
          <p:nvPr/>
        </p:nvCxnSpPr>
        <p:spPr bwMode="auto">
          <a:xfrm>
            <a:off x="9140815" y="3016837"/>
            <a:ext cx="1064860" cy="0"/>
          </a:xfrm>
          <a:prstGeom prst="straightConnector1">
            <a:avLst/>
          </a:prstGeom>
          <a:ln w="38100" cmpd="sng">
            <a:solidFill>
              <a:srgbClr val="FFFF00"/>
            </a:solidFill>
            <a:headEnd type="triangl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2395A387-1117-8148-A3B8-7C6C759A3897}"/>
              </a:ext>
            </a:extLst>
          </p:cNvPr>
          <p:cNvCxnSpPr>
            <a:cxnSpLocks/>
          </p:cNvCxnSpPr>
          <p:nvPr/>
        </p:nvCxnSpPr>
        <p:spPr bwMode="auto">
          <a:xfrm flipV="1">
            <a:off x="8083856" y="3261472"/>
            <a:ext cx="0" cy="1118186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A774941C-FDD9-6249-AF11-911169719E34}"/>
              </a:ext>
            </a:extLst>
          </p:cNvPr>
          <p:cNvCxnSpPr>
            <a:cxnSpLocks/>
          </p:cNvCxnSpPr>
          <p:nvPr/>
        </p:nvCxnSpPr>
        <p:spPr bwMode="auto">
          <a:xfrm flipV="1">
            <a:off x="8083856" y="5006721"/>
            <a:ext cx="0" cy="1045082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Oval 14">
            <a:extLst>
              <a:ext uri="{FF2B5EF4-FFF2-40B4-BE49-F238E27FC236}">
                <a16:creationId xmlns:a16="http://schemas.microsoft.com/office/drawing/2014/main" id="{A74E70E2-D7E2-BC44-A9D5-A1BE39461779}"/>
              </a:ext>
            </a:extLst>
          </p:cNvPr>
          <p:cNvSpPr/>
          <p:nvPr/>
        </p:nvSpPr>
        <p:spPr>
          <a:xfrm>
            <a:off x="4486279" y="2157176"/>
            <a:ext cx="205125" cy="20512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84B7E28A-EF09-574F-AE9C-1A0A082D3D5F}"/>
              </a:ext>
            </a:extLst>
          </p:cNvPr>
          <p:cNvSpPr/>
          <p:nvPr/>
        </p:nvSpPr>
        <p:spPr>
          <a:xfrm>
            <a:off x="4465746" y="2722039"/>
            <a:ext cx="205125" cy="20512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925EDEBE-ADC3-5344-9483-12CE75A043B7}"/>
              </a:ext>
            </a:extLst>
          </p:cNvPr>
          <p:cNvCxnSpPr>
            <a:cxnSpLocks/>
            <a:endCxn id="15" idx="2"/>
          </p:cNvCxnSpPr>
          <p:nvPr/>
        </p:nvCxnSpPr>
        <p:spPr bwMode="auto">
          <a:xfrm>
            <a:off x="1667037" y="2259739"/>
            <a:ext cx="2819242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C2EBAFAC-CE07-D34A-9402-04B77F6A6475}"/>
              </a:ext>
            </a:extLst>
          </p:cNvPr>
          <p:cNvCxnSpPr>
            <a:cxnSpLocks/>
            <a:stCxn id="49" idx="6"/>
            <a:endCxn id="22" idx="1"/>
          </p:cNvCxnSpPr>
          <p:nvPr/>
        </p:nvCxnSpPr>
        <p:spPr bwMode="auto">
          <a:xfrm>
            <a:off x="4670871" y="2824602"/>
            <a:ext cx="2830057" cy="26185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Elbow Connector 71">
            <a:extLst>
              <a:ext uri="{FF2B5EF4-FFF2-40B4-BE49-F238E27FC236}">
                <a16:creationId xmlns:a16="http://schemas.microsoft.com/office/drawing/2014/main" id="{EC4A0D39-7905-F94F-8565-C4298C336087}"/>
              </a:ext>
            </a:extLst>
          </p:cNvPr>
          <p:cNvCxnSpPr>
            <a:cxnSpLocks/>
            <a:stCxn id="15" idx="6"/>
            <a:endCxn id="17" idx="1"/>
          </p:cNvCxnSpPr>
          <p:nvPr/>
        </p:nvCxnSpPr>
        <p:spPr>
          <a:xfrm flipV="1">
            <a:off x="4691404" y="1824967"/>
            <a:ext cx="1145265" cy="434772"/>
          </a:xfrm>
          <a:prstGeom prst="bentConnector3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Elbow Connector 74">
            <a:extLst>
              <a:ext uri="{FF2B5EF4-FFF2-40B4-BE49-F238E27FC236}">
                <a16:creationId xmlns:a16="http://schemas.microsoft.com/office/drawing/2014/main" id="{0A65D0B6-0DFD-3844-9E7E-666138C3E382}"/>
              </a:ext>
            </a:extLst>
          </p:cNvPr>
          <p:cNvCxnSpPr>
            <a:cxnSpLocks/>
            <a:stCxn id="17" idx="3"/>
            <a:endCxn id="22" idx="0"/>
          </p:cNvCxnSpPr>
          <p:nvPr/>
        </p:nvCxnSpPr>
        <p:spPr>
          <a:xfrm>
            <a:off x="6820919" y="1824967"/>
            <a:ext cx="1443597" cy="767057"/>
          </a:xfrm>
          <a:prstGeom prst="bentConnector2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Folded Corner 45">
            <a:extLst>
              <a:ext uri="{FF2B5EF4-FFF2-40B4-BE49-F238E27FC236}">
                <a16:creationId xmlns:a16="http://schemas.microsoft.com/office/drawing/2014/main" id="{A0317944-EA52-154A-8500-2F471307CBB6}"/>
              </a:ext>
            </a:extLst>
          </p:cNvPr>
          <p:cNvSpPr/>
          <p:nvPr/>
        </p:nvSpPr>
        <p:spPr>
          <a:xfrm>
            <a:off x="9215609" y="1491170"/>
            <a:ext cx="2205558" cy="861022"/>
          </a:xfrm>
          <a:prstGeom prst="foldedCorner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0" rtlCol="0" anchor="ctr"/>
          <a:lstStyle/>
          <a:p>
            <a:r>
              <a:rPr lang="en-US" dirty="0">
                <a:solidFill>
                  <a:srgbClr val="FFFF00"/>
                </a:solidFill>
              </a:rPr>
              <a:t>View template generates HTML</a:t>
            </a:r>
          </a:p>
        </p:txBody>
      </p:sp>
    </p:spTree>
    <p:extLst>
      <p:ext uri="{BB962C8B-B14F-4D97-AF65-F5344CB8AC3E}">
        <p14:creationId xmlns:p14="http://schemas.microsoft.com/office/powerpoint/2010/main" val="135573252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DC0DFF4-46B2-E543-8F2F-36277BAFFA3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509" t="11533" r="21681" b="29853"/>
          <a:stretch/>
        </p:blipFill>
        <p:spPr>
          <a:xfrm>
            <a:off x="2047088" y="134471"/>
            <a:ext cx="8097823" cy="6589058"/>
          </a:xfrm>
          <a:prstGeom prst="rect">
            <a:avLst/>
          </a:prstGeom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C819EFA9-DEAB-B444-9690-B656DD7AFC5D}"/>
              </a:ext>
            </a:extLst>
          </p:cNvPr>
          <p:cNvCxnSpPr>
            <a:cxnSpLocks/>
          </p:cNvCxnSpPr>
          <p:nvPr/>
        </p:nvCxnSpPr>
        <p:spPr>
          <a:xfrm flipH="1">
            <a:off x="7490011" y="295836"/>
            <a:ext cx="605118" cy="591671"/>
          </a:xfrm>
          <a:prstGeom prst="straightConnector1">
            <a:avLst/>
          </a:prstGeom>
          <a:ln w="57150">
            <a:solidFill>
              <a:srgbClr val="FFFF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7BFA07A5-190A-A94D-9D4A-AD367234A9B9}"/>
              </a:ext>
            </a:extLst>
          </p:cNvPr>
          <p:cNvCxnSpPr>
            <a:cxnSpLocks/>
          </p:cNvCxnSpPr>
          <p:nvPr/>
        </p:nvCxnSpPr>
        <p:spPr>
          <a:xfrm flipH="1">
            <a:off x="7792570" y="591671"/>
            <a:ext cx="605118" cy="591671"/>
          </a:xfrm>
          <a:prstGeom prst="straightConnector1">
            <a:avLst/>
          </a:prstGeom>
          <a:ln w="57150">
            <a:solidFill>
              <a:srgbClr val="FFFF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8D754251-2E3A-FA4E-B705-5393671A0AFB}"/>
              </a:ext>
            </a:extLst>
          </p:cNvPr>
          <p:cNvCxnSpPr>
            <a:cxnSpLocks/>
          </p:cNvCxnSpPr>
          <p:nvPr/>
        </p:nvCxnSpPr>
        <p:spPr>
          <a:xfrm flipH="1">
            <a:off x="8095129" y="896471"/>
            <a:ext cx="605118" cy="591671"/>
          </a:xfrm>
          <a:prstGeom prst="straightConnector1">
            <a:avLst/>
          </a:prstGeom>
          <a:ln w="57150">
            <a:solidFill>
              <a:srgbClr val="FFFF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826980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7707042-04A3-704A-AFE9-00482E002D34}"/>
              </a:ext>
            </a:extLst>
          </p:cNvPr>
          <p:cNvGrpSpPr/>
          <p:nvPr/>
        </p:nvGrpSpPr>
        <p:grpSpPr>
          <a:xfrm>
            <a:off x="2208807" y="352171"/>
            <a:ext cx="1639187" cy="5076442"/>
            <a:chOff x="2180231" y="352171"/>
            <a:chExt cx="1639187" cy="5076442"/>
          </a:xfrm>
        </p:grpSpPr>
        <p:sp>
          <p:nvSpPr>
            <p:cNvPr id="8" name="Cloud 7">
              <a:extLst>
                <a:ext uri="{FF2B5EF4-FFF2-40B4-BE49-F238E27FC236}">
                  <a16:creationId xmlns:a16="http://schemas.microsoft.com/office/drawing/2014/main" id="{24A1FB98-7873-7D46-B4B6-C2F0DF0E5EB2}"/>
                </a:ext>
              </a:extLst>
            </p:cNvPr>
            <p:cNvSpPr/>
            <p:nvPr/>
          </p:nvSpPr>
          <p:spPr bwMode="auto">
            <a:xfrm rot="5400000">
              <a:off x="784770" y="2393964"/>
              <a:ext cx="4430110" cy="1639187"/>
            </a:xfrm>
            <a:prstGeom prst="cloud">
              <a:avLst/>
            </a:prstGeom>
            <a:solidFill>
              <a:schemeClr val="bg1">
                <a:lumMod val="85000"/>
                <a:lumOff val="15000"/>
              </a:schemeClr>
            </a:solidFill>
            <a:ln w="38100" cmpd="sng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3942C041-8305-0B4F-9FBB-6A1D4DE8835A}"/>
                </a:ext>
              </a:extLst>
            </p:cNvPr>
            <p:cNvSpPr txBox="1"/>
            <p:nvPr/>
          </p:nvSpPr>
          <p:spPr>
            <a:xfrm>
              <a:off x="2496103" y="352171"/>
              <a:ext cx="100059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dirty="0">
                  <a:solidFill>
                    <a:schemeClr val="bg1">
                      <a:lumMod val="50000"/>
                      <a:lumOff val="50000"/>
                    </a:schemeClr>
                  </a:solidFill>
                  <a:latin typeface="Lucida Blackletter" charset="0"/>
                  <a:ea typeface="Lucida Blackletter" charset="0"/>
                  <a:cs typeface="Lucida Blackletter" charset="0"/>
                </a:rPr>
                <a:t>Ye Olde</a:t>
              </a:r>
              <a:br>
                <a:rPr lang="en-US" altLang="en-US" dirty="0">
                  <a:solidFill>
                    <a:schemeClr val="bg1">
                      <a:lumMod val="50000"/>
                      <a:lumOff val="50000"/>
                    </a:schemeClr>
                  </a:solidFill>
                  <a:latin typeface="Lucida Blackletter" charset="0"/>
                  <a:ea typeface="Lucida Blackletter" charset="0"/>
                  <a:cs typeface="Lucida Blackletter" charset="0"/>
                </a:rPr>
              </a:br>
              <a:r>
                <a:rPr lang="en-US" altLang="en-US" dirty="0">
                  <a:solidFill>
                    <a:schemeClr val="bg1">
                      <a:lumMod val="50000"/>
                      <a:lumOff val="50000"/>
                    </a:schemeClr>
                  </a:solidFill>
                  <a:latin typeface="Lucida Blackletter" charset="0"/>
                  <a:ea typeface="Lucida Blackletter" charset="0"/>
                  <a:cs typeface="Lucida Blackletter" charset="0"/>
                </a:rPr>
                <a:t>Internet</a:t>
              </a: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3FDDEA61-8B5B-7144-AD8D-EBB2B217ABBD}"/>
              </a:ext>
            </a:extLst>
          </p:cNvPr>
          <p:cNvSpPr/>
          <p:nvPr/>
        </p:nvSpPr>
        <p:spPr bwMode="auto">
          <a:xfrm>
            <a:off x="4568512" y="1195776"/>
            <a:ext cx="7497430" cy="4064504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4C6CB6D-B996-1442-A823-68A46730BC31}"/>
              </a:ext>
            </a:extLst>
          </p:cNvPr>
          <p:cNvGrpSpPr/>
          <p:nvPr/>
        </p:nvGrpSpPr>
        <p:grpSpPr>
          <a:xfrm>
            <a:off x="3937918" y="417431"/>
            <a:ext cx="1523956" cy="1638797"/>
            <a:chOff x="5056352" y="189109"/>
            <a:chExt cx="1523956" cy="1638797"/>
          </a:xfrm>
        </p:grpSpPr>
        <p:pic>
          <p:nvPicPr>
            <p:cNvPr id="12" name="Picture 2" descr="server-white.png">
              <a:extLst>
                <a:ext uri="{FF2B5EF4-FFF2-40B4-BE49-F238E27FC236}">
                  <a16:creationId xmlns:a16="http://schemas.microsoft.com/office/drawing/2014/main" id="{3E9CA7CB-BA50-8040-9D26-BF3779C995E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67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56352" y="304305"/>
              <a:ext cx="1523956" cy="1523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TextBox 27">
              <a:extLst>
                <a:ext uri="{FF2B5EF4-FFF2-40B4-BE49-F238E27FC236}">
                  <a16:creationId xmlns:a16="http://schemas.microsoft.com/office/drawing/2014/main" id="{CBE07520-FB77-E14A-97C7-1E895E10945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74506" y="189109"/>
              <a:ext cx="127252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 dirty="0">
                  <a:solidFill>
                    <a:schemeClr val="bg1">
                      <a:lumMod val="50000"/>
                      <a:lumOff val="50000"/>
                    </a:schemeClr>
                  </a:solidFill>
                </a:rPr>
                <a:t>Web Server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EF932AE4-1309-E348-86FA-BD776C1D0A82}"/>
              </a:ext>
            </a:extLst>
          </p:cNvPr>
          <p:cNvGrpSpPr/>
          <p:nvPr/>
        </p:nvGrpSpPr>
        <p:grpSpPr>
          <a:xfrm>
            <a:off x="179347" y="1600157"/>
            <a:ext cx="1523956" cy="1433185"/>
            <a:chOff x="250787" y="1843053"/>
            <a:chExt cx="1523956" cy="1433185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219041F-56A7-4343-99B8-E288499C281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5777" t="10392" r="5719" b="9724"/>
            <a:stretch/>
          </p:blipFill>
          <p:spPr>
            <a:xfrm>
              <a:off x="346437" y="2326625"/>
              <a:ext cx="1309807" cy="949613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</p:pic>
        <p:sp>
          <p:nvSpPr>
            <p:cNvPr id="14" name="TextBox 27">
              <a:extLst>
                <a:ext uri="{FF2B5EF4-FFF2-40B4-BE49-F238E27FC236}">
                  <a16:creationId xmlns:a16="http://schemas.microsoft.com/office/drawing/2014/main" id="{03122465-1220-EE4D-B6A7-D096EE2A53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0787" y="1843053"/>
              <a:ext cx="152395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 dirty="0"/>
                <a:t>Browser</a:t>
              </a:r>
            </a:p>
          </p:txBody>
        </p:sp>
      </p:grpSp>
      <p:grpSp>
        <p:nvGrpSpPr>
          <p:cNvPr id="16" name="Group 7">
            <a:extLst>
              <a:ext uri="{FF2B5EF4-FFF2-40B4-BE49-F238E27FC236}">
                <a16:creationId xmlns:a16="http://schemas.microsoft.com/office/drawing/2014/main" id="{CB754E11-25A2-344A-AC8A-16CCEC0F1E44}"/>
              </a:ext>
            </a:extLst>
          </p:cNvPr>
          <p:cNvGrpSpPr>
            <a:grpSpLocks/>
          </p:cNvGrpSpPr>
          <p:nvPr/>
        </p:nvGrpSpPr>
        <p:grpSpPr bwMode="auto">
          <a:xfrm>
            <a:off x="5836669" y="1566204"/>
            <a:ext cx="984250" cy="517525"/>
            <a:chOff x="1031875" y="3846513"/>
            <a:chExt cx="1528762" cy="517525"/>
          </a:xfrm>
          <a:solidFill>
            <a:schemeClr val="bg1"/>
          </a:solidFill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CF9F94F-B2F6-5E4E-8456-856DC5B84695}"/>
                </a:ext>
              </a:extLst>
            </p:cNvPr>
            <p:cNvSpPr/>
            <p:nvPr/>
          </p:nvSpPr>
          <p:spPr bwMode="auto">
            <a:xfrm>
              <a:off x="1031875" y="3846513"/>
              <a:ext cx="1528762" cy="517525"/>
            </a:xfrm>
            <a:prstGeom prst="rect">
              <a:avLst/>
            </a:prstGeom>
            <a:grp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" name="TextBox 28">
              <a:extLst>
                <a:ext uri="{FF2B5EF4-FFF2-40B4-BE49-F238E27FC236}">
                  <a16:creationId xmlns:a16="http://schemas.microsoft.com/office/drawing/2014/main" id="{118745EA-3070-BA47-9455-E44D62F46BE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92921" y="3890355"/>
              <a:ext cx="825867" cy="36933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Router</a:t>
              </a:r>
            </a:p>
          </p:txBody>
        </p:sp>
      </p:grpSp>
      <p:grpSp>
        <p:nvGrpSpPr>
          <p:cNvPr id="19" name="Group 8">
            <a:extLst>
              <a:ext uri="{FF2B5EF4-FFF2-40B4-BE49-F238E27FC236}">
                <a16:creationId xmlns:a16="http://schemas.microsoft.com/office/drawing/2014/main" id="{E522020D-C86B-1B4C-A046-96753BE6637E}"/>
              </a:ext>
            </a:extLst>
          </p:cNvPr>
          <p:cNvGrpSpPr>
            <a:grpSpLocks/>
          </p:cNvGrpSpPr>
          <p:nvPr/>
        </p:nvGrpSpPr>
        <p:grpSpPr bwMode="auto">
          <a:xfrm>
            <a:off x="7500928" y="2592024"/>
            <a:ext cx="1639887" cy="627062"/>
            <a:chOff x="3402013" y="3846513"/>
            <a:chExt cx="1639887" cy="627062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AD83199-8503-6041-BAE9-1BC0A5AB84DC}"/>
                </a:ext>
              </a:extLst>
            </p:cNvPr>
            <p:cNvSpPr/>
            <p:nvPr/>
          </p:nvSpPr>
          <p:spPr bwMode="auto">
            <a:xfrm>
              <a:off x="3514725" y="3957638"/>
              <a:ext cx="1527175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8E2206F0-C57B-784E-BA76-3613ADB22D18}"/>
                </a:ext>
              </a:extLst>
            </p:cNvPr>
            <p:cNvSpPr/>
            <p:nvPr/>
          </p:nvSpPr>
          <p:spPr bwMode="auto">
            <a:xfrm>
              <a:off x="3457575" y="3902075"/>
              <a:ext cx="1527175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5EBC1272-3A7F-E747-9FFD-A2B3BDC91058}"/>
                </a:ext>
              </a:extLst>
            </p:cNvPr>
            <p:cNvSpPr/>
            <p:nvPr/>
          </p:nvSpPr>
          <p:spPr bwMode="auto">
            <a:xfrm>
              <a:off x="3402013" y="3846513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3" name="TextBox 29">
              <a:extLst>
                <a:ext uri="{FF2B5EF4-FFF2-40B4-BE49-F238E27FC236}">
                  <a16:creationId xmlns:a16="http://schemas.microsoft.com/office/drawing/2014/main" id="{8FDF9298-3F27-964C-8B9E-68DC2E571A7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21427" y="3915252"/>
              <a:ext cx="1491844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Controller</a:t>
              </a:r>
            </a:p>
          </p:txBody>
        </p:sp>
      </p:grpSp>
      <p:grpSp>
        <p:nvGrpSpPr>
          <p:cNvPr id="29" name="Group 31">
            <a:extLst>
              <a:ext uri="{FF2B5EF4-FFF2-40B4-BE49-F238E27FC236}">
                <a16:creationId xmlns:a16="http://schemas.microsoft.com/office/drawing/2014/main" id="{AFED7EEC-200E-444B-B750-C11CD4E1D6D2}"/>
              </a:ext>
            </a:extLst>
          </p:cNvPr>
          <p:cNvGrpSpPr>
            <a:grpSpLocks/>
          </p:cNvGrpSpPr>
          <p:nvPr/>
        </p:nvGrpSpPr>
        <p:grpSpPr bwMode="auto">
          <a:xfrm>
            <a:off x="10205675" y="2592024"/>
            <a:ext cx="1639888" cy="627062"/>
            <a:chOff x="3402013" y="3846513"/>
            <a:chExt cx="1639887" cy="627062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1EDCA91E-8FE9-FD4B-8649-FC62FC01039C}"/>
                </a:ext>
              </a:extLst>
            </p:cNvPr>
            <p:cNvSpPr/>
            <p:nvPr/>
          </p:nvSpPr>
          <p:spPr bwMode="auto">
            <a:xfrm>
              <a:off x="3514726" y="3957638"/>
              <a:ext cx="1527174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rgbClr val="FFFF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4629B688-51B5-1C4B-9F68-97E06E82D2EC}"/>
                </a:ext>
              </a:extLst>
            </p:cNvPr>
            <p:cNvSpPr/>
            <p:nvPr/>
          </p:nvSpPr>
          <p:spPr bwMode="auto">
            <a:xfrm>
              <a:off x="3457576" y="3902075"/>
              <a:ext cx="1527174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rgbClr val="FFFF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FE80D897-654F-9E44-8EBB-23624F066F42}"/>
                </a:ext>
              </a:extLst>
            </p:cNvPr>
            <p:cNvSpPr/>
            <p:nvPr/>
          </p:nvSpPr>
          <p:spPr bwMode="auto">
            <a:xfrm>
              <a:off x="3402013" y="3846513"/>
              <a:ext cx="1527174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rgbClr val="FFFF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33" name="TextBox 29">
              <a:extLst>
                <a:ext uri="{FF2B5EF4-FFF2-40B4-BE49-F238E27FC236}">
                  <a16:creationId xmlns:a16="http://schemas.microsoft.com/office/drawing/2014/main" id="{908B999C-A59F-B841-A5E7-B37887A1C9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3114" y="3915252"/>
              <a:ext cx="648472" cy="369332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>
                  <a:solidFill>
                    <a:srgbClr val="FFFF00"/>
                  </a:solidFill>
                </a:rPr>
                <a:t>View</a:t>
              </a:r>
            </a:p>
          </p:txBody>
        </p:sp>
      </p:grpSp>
      <p:grpSp>
        <p:nvGrpSpPr>
          <p:cNvPr id="34" name="Group 24">
            <a:extLst>
              <a:ext uri="{FF2B5EF4-FFF2-40B4-BE49-F238E27FC236}">
                <a16:creationId xmlns:a16="http://schemas.microsoft.com/office/drawing/2014/main" id="{CC0158E8-A043-9D44-B241-C22F59ADBB06}"/>
              </a:ext>
            </a:extLst>
          </p:cNvPr>
          <p:cNvGrpSpPr>
            <a:grpSpLocks/>
          </p:cNvGrpSpPr>
          <p:nvPr/>
        </p:nvGrpSpPr>
        <p:grpSpPr bwMode="auto">
          <a:xfrm>
            <a:off x="7503685" y="4379658"/>
            <a:ext cx="1639887" cy="627062"/>
            <a:chOff x="3402013" y="3846513"/>
            <a:chExt cx="1639887" cy="627062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3C714829-8943-1146-A85A-F4F42E5A09B3}"/>
                </a:ext>
              </a:extLst>
            </p:cNvPr>
            <p:cNvSpPr/>
            <p:nvPr/>
          </p:nvSpPr>
          <p:spPr bwMode="auto">
            <a:xfrm>
              <a:off x="3514725" y="3957638"/>
              <a:ext cx="1527175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4876310A-01DB-BD46-95F8-1E6AE2239080}"/>
                </a:ext>
              </a:extLst>
            </p:cNvPr>
            <p:cNvSpPr/>
            <p:nvPr/>
          </p:nvSpPr>
          <p:spPr bwMode="auto">
            <a:xfrm>
              <a:off x="3457575" y="3902075"/>
              <a:ext cx="1527175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E1E4B0CA-1E2C-6147-9E14-A842D492C307}"/>
                </a:ext>
              </a:extLst>
            </p:cNvPr>
            <p:cNvSpPr/>
            <p:nvPr/>
          </p:nvSpPr>
          <p:spPr bwMode="auto">
            <a:xfrm>
              <a:off x="3402013" y="3846513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8" name="TextBox 29">
              <a:extLst>
                <a:ext uri="{FF2B5EF4-FFF2-40B4-BE49-F238E27FC236}">
                  <a16:creationId xmlns:a16="http://schemas.microsoft.com/office/drawing/2014/main" id="{7819D926-FBA1-F349-A2C2-4F2F4091A9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70922" y="3915252"/>
              <a:ext cx="79285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Model</a:t>
              </a:r>
            </a:p>
          </p:txBody>
        </p:sp>
      </p:grpSp>
      <p:grpSp>
        <p:nvGrpSpPr>
          <p:cNvPr id="39" name="Group 9">
            <a:extLst>
              <a:ext uri="{FF2B5EF4-FFF2-40B4-BE49-F238E27FC236}">
                <a16:creationId xmlns:a16="http://schemas.microsoft.com/office/drawing/2014/main" id="{6D376460-B28F-5946-8BDB-DE4D93A54958}"/>
              </a:ext>
            </a:extLst>
          </p:cNvPr>
          <p:cNvGrpSpPr>
            <a:grpSpLocks/>
          </p:cNvGrpSpPr>
          <p:nvPr/>
        </p:nvGrpSpPr>
        <p:grpSpPr bwMode="auto">
          <a:xfrm>
            <a:off x="7623958" y="6089899"/>
            <a:ext cx="1223962" cy="628650"/>
            <a:chOff x="6920301" y="1979160"/>
            <a:chExt cx="1223963" cy="628650"/>
          </a:xfrm>
        </p:grpSpPr>
        <p:sp>
          <p:nvSpPr>
            <p:cNvPr id="40" name="Can 39">
              <a:extLst>
                <a:ext uri="{FF2B5EF4-FFF2-40B4-BE49-F238E27FC236}">
                  <a16:creationId xmlns:a16="http://schemas.microsoft.com/office/drawing/2014/main" id="{DBAD760A-FA83-6648-AA44-CCD6E4684A33}"/>
                </a:ext>
              </a:extLst>
            </p:cNvPr>
            <p:cNvSpPr/>
            <p:nvPr/>
          </p:nvSpPr>
          <p:spPr bwMode="auto">
            <a:xfrm>
              <a:off x="6920301" y="1979160"/>
              <a:ext cx="1223963" cy="628650"/>
            </a:xfrm>
            <a:prstGeom prst="can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1" name="TextBox 32">
              <a:extLst>
                <a:ext uri="{FF2B5EF4-FFF2-40B4-BE49-F238E27FC236}">
                  <a16:creationId xmlns:a16="http://schemas.microsoft.com/office/drawing/2014/main" id="{2E58D386-103F-A04D-B072-E3A7926025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19934" y="2180622"/>
              <a:ext cx="597412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 dirty="0"/>
                <a:t>DB</a:t>
              </a:r>
            </a:p>
          </p:txBody>
        </p:sp>
      </p:grp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150EAD36-EFE2-4143-88F1-3C88EF47CF4B}"/>
              </a:ext>
            </a:extLst>
          </p:cNvPr>
          <p:cNvCxnSpPr>
            <a:cxnSpLocks/>
            <a:stCxn id="49" idx="2"/>
          </p:cNvCxnSpPr>
          <p:nvPr/>
        </p:nvCxnSpPr>
        <p:spPr bwMode="auto">
          <a:xfrm flipH="1">
            <a:off x="1667037" y="2824602"/>
            <a:ext cx="2798709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13BBCFCD-4AB7-F44A-9702-09F6EBB02D82}"/>
              </a:ext>
            </a:extLst>
          </p:cNvPr>
          <p:cNvCxnSpPr>
            <a:cxnSpLocks/>
          </p:cNvCxnSpPr>
          <p:nvPr/>
        </p:nvCxnSpPr>
        <p:spPr bwMode="auto">
          <a:xfrm>
            <a:off x="9140815" y="2776308"/>
            <a:ext cx="1064860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2EA9139E-75C5-884E-A14F-1AF161BE5430}"/>
              </a:ext>
            </a:extLst>
          </p:cNvPr>
          <p:cNvCxnSpPr>
            <a:cxnSpLocks/>
          </p:cNvCxnSpPr>
          <p:nvPr/>
        </p:nvCxnSpPr>
        <p:spPr bwMode="auto">
          <a:xfrm flipV="1">
            <a:off x="8477479" y="3261472"/>
            <a:ext cx="0" cy="1118186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389B882D-4857-AB4D-BF4C-423E428147A5}"/>
              </a:ext>
            </a:extLst>
          </p:cNvPr>
          <p:cNvCxnSpPr>
            <a:cxnSpLocks/>
          </p:cNvCxnSpPr>
          <p:nvPr/>
        </p:nvCxnSpPr>
        <p:spPr bwMode="auto">
          <a:xfrm flipV="1">
            <a:off x="8477479" y="5044981"/>
            <a:ext cx="0" cy="1044918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1953052D-1032-D74A-9131-BB851DF6BB66}"/>
              </a:ext>
            </a:extLst>
          </p:cNvPr>
          <p:cNvCxnSpPr>
            <a:cxnSpLocks/>
          </p:cNvCxnSpPr>
          <p:nvPr/>
        </p:nvCxnSpPr>
        <p:spPr bwMode="auto">
          <a:xfrm>
            <a:off x="9140815" y="3016837"/>
            <a:ext cx="1064860" cy="0"/>
          </a:xfrm>
          <a:prstGeom prst="straightConnector1">
            <a:avLst/>
          </a:prstGeom>
          <a:ln w="38100" cmpd="sng">
            <a:solidFill>
              <a:srgbClr val="FFFF00"/>
            </a:solidFill>
            <a:headEnd type="triangl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2395A387-1117-8148-A3B8-7C6C759A3897}"/>
              </a:ext>
            </a:extLst>
          </p:cNvPr>
          <p:cNvCxnSpPr>
            <a:cxnSpLocks/>
          </p:cNvCxnSpPr>
          <p:nvPr/>
        </p:nvCxnSpPr>
        <p:spPr bwMode="auto">
          <a:xfrm flipV="1">
            <a:off x="8083856" y="3261472"/>
            <a:ext cx="0" cy="1118186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A774941C-FDD9-6249-AF11-911169719E34}"/>
              </a:ext>
            </a:extLst>
          </p:cNvPr>
          <p:cNvCxnSpPr>
            <a:cxnSpLocks/>
          </p:cNvCxnSpPr>
          <p:nvPr/>
        </p:nvCxnSpPr>
        <p:spPr bwMode="auto">
          <a:xfrm flipV="1">
            <a:off x="8083856" y="5006721"/>
            <a:ext cx="0" cy="1045082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Oval 14">
            <a:extLst>
              <a:ext uri="{FF2B5EF4-FFF2-40B4-BE49-F238E27FC236}">
                <a16:creationId xmlns:a16="http://schemas.microsoft.com/office/drawing/2014/main" id="{A74E70E2-D7E2-BC44-A9D5-A1BE39461779}"/>
              </a:ext>
            </a:extLst>
          </p:cNvPr>
          <p:cNvSpPr/>
          <p:nvPr/>
        </p:nvSpPr>
        <p:spPr>
          <a:xfrm>
            <a:off x="4486279" y="2157176"/>
            <a:ext cx="205125" cy="20512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84B7E28A-EF09-574F-AE9C-1A0A082D3D5F}"/>
              </a:ext>
            </a:extLst>
          </p:cNvPr>
          <p:cNvSpPr/>
          <p:nvPr/>
        </p:nvSpPr>
        <p:spPr>
          <a:xfrm>
            <a:off x="4465746" y="2722039"/>
            <a:ext cx="205125" cy="20512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925EDEBE-ADC3-5344-9483-12CE75A043B7}"/>
              </a:ext>
            </a:extLst>
          </p:cNvPr>
          <p:cNvCxnSpPr>
            <a:cxnSpLocks/>
            <a:endCxn id="15" idx="2"/>
          </p:cNvCxnSpPr>
          <p:nvPr/>
        </p:nvCxnSpPr>
        <p:spPr bwMode="auto">
          <a:xfrm>
            <a:off x="1667037" y="2259739"/>
            <a:ext cx="2819242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C2EBAFAC-CE07-D34A-9402-04B77F6A6475}"/>
              </a:ext>
            </a:extLst>
          </p:cNvPr>
          <p:cNvCxnSpPr>
            <a:cxnSpLocks/>
            <a:stCxn id="49" idx="6"/>
            <a:endCxn id="22" idx="1"/>
          </p:cNvCxnSpPr>
          <p:nvPr/>
        </p:nvCxnSpPr>
        <p:spPr bwMode="auto">
          <a:xfrm>
            <a:off x="4670871" y="2824602"/>
            <a:ext cx="2830057" cy="26185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Elbow Connector 71">
            <a:extLst>
              <a:ext uri="{FF2B5EF4-FFF2-40B4-BE49-F238E27FC236}">
                <a16:creationId xmlns:a16="http://schemas.microsoft.com/office/drawing/2014/main" id="{EC4A0D39-7905-F94F-8565-C4298C336087}"/>
              </a:ext>
            </a:extLst>
          </p:cNvPr>
          <p:cNvCxnSpPr>
            <a:cxnSpLocks/>
            <a:stCxn id="15" idx="6"/>
            <a:endCxn id="17" idx="1"/>
          </p:cNvCxnSpPr>
          <p:nvPr/>
        </p:nvCxnSpPr>
        <p:spPr>
          <a:xfrm flipV="1">
            <a:off x="4691404" y="1824967"/>
            <a:ext cx="1145265" cy="434772"/>
          </a:xfrm>
          <a:prstGeom prst="bentConnector3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Elbow Connector 74">
            <a:extLst>
              <a:ext uri="{FF2B5EF4-FFF2-40B4-BE49-F238E27FC236}">
                <a16:creationId xmlns:a16="http://schemas.microsoft.com/office/drawing/2014/main" id="{0A65D0B6-0DFD-3844-9E7E-666138C3E382}"/>
              </a:ext>
            </a:extLst>
          </p:cNvPr>
          <p:cNvCxnSpPr>
            <a:cxnSpLocks/>
            <a:stCxn id="17" idx="3"/>
            <a:endCxn id="22" idx="0"/>
          </p:cNvCxnSpPr>
          <p:nvPr/>
        </p:nvCxnSpPr>
        <p:spPr>
          <a:xfrm>
            <a:off x="6820919" y="1824967"/>
            <a:ext cx="1443597" cy="767057"/>
          </a:xfrm>
          <a:prstGeom prst="bentConnector2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Folded Corner 45">
            <a:extLst>
              <a:ext uri="{FF2B5EF4-FFF2-40B4-BE49-F238E27FC236}">
                <a16:creationId xmlns:a16="http://schemas.microsoft.com/office/drawing/2014/main" id="{A0317944-EA52-154A-8500-2F471307CBB6}"/>
              </a:ext>
            </a:extLst>
          </p:cNvPr>
          <p:cNvSpPr/>
          <p:nvPr/>
        </p:nvSpPr>
        <p:spPr>
          <a:xfrm>
            <a:off x="9215609" y="1491170"/>
            <a:ext cx="2205558" cy="861022"/>
          </a:xfrm>
          <a:prstGeom prst="foldedCorner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0" rtlCol="0" anchor="ctr"/>
          <a:lstStyle/>
          <a:p>
            <a:r>
              <a:rPr lang="en-US" dirty="0">
                <a:solidFill>
                  <a:srgbClr val="FFFF00"/>
                </a:solidFill>
              </a:rPr>
              <a:t>View template generates HTML</a:t>
            </a:r>
          </a:p>
        </p:txBody>
      </p:sp>
    </p:spTree>
    <p:extLst>
      <p:ext uri="{BB962C8B-B14F-4D97-AF65-F5344CB8AC3E}">
        <p14:creationId xmlns:p14="http://schemas.microsoft.com/office/powerpoint/2010/main" val="274417952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7707042-04A3-704A-AFE9-00482E002D34}"/>
              </a:ext>
            </a:extLst>
          </p:cNvPr>
          <p:cNvGrpSpPr/>
          <p:nvPr/>
        </p:nvGrpSpPr>
        <p:grpSpPr>
          <a:xfrm>
            <a:off x="2208807" y="352171"/>
            <a:ext cx="1639187" cy="5076442"/>
            <a:chOff x="2180231" y="352171"/>
            <a:chExt cx="1639187" cy="5076442"/>
          </a:xfrm>
        </p:grpSpPr>
        <p:sp>
          <p:nvSpPr>
            <p:cNvPr id="8" name="Cloud 7">
              <a:extLst>
                <a:ext uri="{FF2B5EF4-FFF2-40B4-BE49-F238E27FC236}">
                  <a16:creationId xmlns:a16="http://schemas.microsoft.com/office/drawing/2014/main" id="{24A1FB98-7873-7D46-B4B6-C2F0DF0E5EB2}"/>
                </a:ext>
              </a:extLst>
            </p:cNvPr>
            <p:cNvSpPr/>
            <p:nvPr/>
          </p:nvSpPr>
          <p:spPr bwMode="auto">
            <a:xfrm rot="5400000">
              <a:off x="784770" y="2393964"/>
              <a:ext cx="4430110" cy="1639187"/>
            </a:xfrm>
            <a:prstGeom prst="cloud">
              <a:avLst/>
            </a:prstGeom>
            <a:solidFill>
              <a:schemeClr val="bg1">
                <a:lumMod val="85000"/>
                <a:lumOff val="15000"/>
              </a:schemeClr>
            </a:solidFill>
            <a:ln w="38100" cmpd="sng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3942C041-8305-0B4F-9FBB-6A1D4DE8835A}"/>
                </a:ext>
              </a:extLst>
            </p:cNvPr>
            <p:cNvSpPr txBox="1"/>
            <p:nvPr/>
          </p:nvSpPr>
          <p:spPr>
            <a:xfrm>
              <a:off x="2496103" y="352171"/>
              <a:ext cx="100059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dirty="0">
                  <a:solidFill>
                    <a:schemeClr val="bg1">
                      <a:lumMod val="50000"/>
                      <a:lumOff val="50000"/>
                    </a:schemeClr>
                  </a:solidFill>
                  <a:latin typeface="Lucida Blackletter" charset="0"/>
                  <a:ea typeface="Lucida Blackletter" charset="0"/>
                  <a:cs typeface="Lucida Blackletter" charset="0"/>
                </a:rPr>
                <a:t>Ye Olde</a:t>
              </a:r>
              <a:br>
                <a:rPr lang="en-US" altLang="en-US" dirty="0">
                  <a:solidFill>
                    <a:schemeClr val="bg1">
                      <a:lumMod val="50000"/>
                      <a:lumOff val="50000"/>
                    </a:schemeClr>
                  </a:solidFill>
                  <a:latin typeface="Lucida Blackletter" charset="0"/>
                  <a:ea typeface="Lucida Blackletter" charset="0"/>
                  <a:cs typeface="Lucida Blackletter" charset="0"/>
                </a:rPr>
              </a:br>
              <a:r>
                <a:rPr lang="en-US" altLang="en-US" dirty="0">
                  <a:solidFill>
                    <a:schemeClr val="bg1">
                      <a:lumMod val="50000"/>
                      <a:lumOff val="50000"/>
                    </a:schemeClr>
                  </a:solidFill>
                  <a:latin typeface="Lucida Blackletter" charset="0"/>
                  <a:ea typeface="Lucida Blackletter" charset="0"/>
                  <a:cs typeface="Lucida Blackletter" charset="0"/>
                </a:rPr>
                <a:t>Internet</a:t>
              </a: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3FDDEA61-8B5B-7144-AD8D-EBB2B217ABBD}"/>
              </a:ext>
            </a:extLst>
          </p:cNvPr>
          <p:cNvSpPr/>
          <p:nvPr/>
        </p:nvSpPr>
        <p:spPr bwMode="auto">
          <a:xfrm>
            <a:off x="4568512" y="1195776"/>
            <a:ext cx="7497430" cy="4064504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4C6CB6D-B996-1442-A823-68A46730BC31}"/>
              </a:ext>
            </a:extLst>
          </p:cNvPr>
          <p:cNvGrpSpPr/>
          <p:nvPr/>
        </p:nvGrpSpPr>
        <p:grpSpPr>
          <a:xfrm>
            <a:off x="3937918" y="417431"/>
            <a:ext cx="1523956" cy="1638797"/>
            <a:chOff x="5056352" y="189109"/>
            <a:chExt cx="1523956" cy="1638797"/>
          </a:xfrm>
        </p:grpSpPr>
        <p:pic>
          <p:nvPicPr>
            <p:cNvPr id="12" name="Picture 2" descr="server-white.png">
              <a:extLst>
                <a:ext uri="{FF2B5EF4-FFF2-40B4-BE49-F238E27FC236}">
                  <a16:creationId xmlns:a16="http://schemas.microsoft.com/office/drawing/2014/main" id="{3E9CA7CB-BA50-8040-9D26-BF3779C995E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67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56352" y="304305"/>
              <a:ext cx="1523956" cy="1523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TextBox 27">
              <a:extLst>
                <a:ext uri="{FF2B5EF4-FFF2-40B4-BE49-F238E27FC236}">
                  <a16:creationId xmlns:a16="http://schemas.microsoft.com/office/drawing/2014/main" id="{CBE07520-FB77-E14A-97C7-1E895E10945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74506" y="189109"/>
              <a:ext cx="127252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 dirty="0">
                  <a:solidFill>
                    <a:schemeClr val="bg1">
                      <a:lumMod val="50000"/>
                      <a:lumOff val="50000"/>
                    </a:schemeClr>
                  </a:solidFill>
                </a:rPr>
                <a:t>Web Server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EF932AE4-1309-E348-86FA-BD776C1D0A82}"/>
              </a:ext>
            </a:extLst>
          </p:cNvPr>
          <p:cNvGrpSpPr/>
          <p:nvPr/>
        </p:nvGrpSpPr>
        <p:grpSpPr>
          <a:xfrm>
            <a:off x="179347" y="1600157"/>
            <a:ext cx="1523956" cy="1433185"/>
            <a:chOff x="250787" y="1843053"/>
            <a:chExt cx="1523956" cy="1433185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219041F-56A7-4343-99B8-E288499C281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5777" t="10392" r="5719" b="9724"/>
            <a:stretch/>
          </p:blipFill>
          <p:spPr>
            <a:xfrm>
              <a:off x="346437" y="2326625"/>
              <a:ext cx="1309807" cy="949613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</p:pic>
        <p:sp>
          <p:nvSpPr>
            <p:cNvPr id="14" name="TextBox 27">
              <a:extLst>
                <a:ext uri="{FF2B5EF4-FFF2-40B4-BE49-F238E27FC236}">
                  <a16:creationId xmlns:a16="http://schemas.microsoft.com/office/drawing/2014/main" id="{03122465-1220-EE4D-B6A7-D096EE2A53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0787" y="1843053"/>
              <a:ext cx="152395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 dirty="0"/>
                <a:t>Browser</a:t>
              </a:r>
            </a:p>
          </p:txBody>
        </p:sp>
      </p:grpSp>
      <p:grpSp>
        <p:nvGrpSpPr>
          <p:cNvPr id="16" name="Group 7">
            <a:extLst>
              <a:ext uri="{FF2B5EF4-FFF2-40B4-BE49-F238E27FC236}">
                <a16:creationId xmlns:a16="http://schemas.microsoft.com/office/drawing/2014/main" id="{CB754E11-25A2-344A-AC8A-16CCEC0F1E44}"/>
              </a:ext>
            </a:extLst>
          </p:cNvPr>
          <p:cNvGrpSpPr>
            <a:grpSpLocks/>
          </p:cNvGrpSpPr>
          <p:nvPr/>
        </p:nvGrpSpPr>
        <p:grpSpPr bwMode="auto">
          <a:xfrm>
            <a:off x="5836669" y="1566204"/>
            <a:ext cx="984250" cy="517525"/>
            <a:chOff x="1031875" y="3846513"/>
            <a:chExt cx="1528762" cy="517525"/>
          </a:xfrm>
          <a:solidFill>
            <a:schemeClr val="bg1"/>
          </a:solidFill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CF9F94F-B2F6-5E4E-8456-856DC5B84695}"/>
                </a:ext>
              </a:extLst>
            </p:cNvPr>
            <p:cNvSpPr/>
            <p:nvPr/>
          </p:nvSpPr>
          <p:spPr bwMode="auto">
            <a:xfrm>
              <a:off x="1031875" y="3846513"/>
              <a:ext cx="1528762" cy="517525"/>
            </a:xfrm>
            <a:prstGeom prst="rect">
              <a:avLst/>
            </a:prstGeom>
            <a:grp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" name="TextBox 28">
              <a:extLst>
                <a:ext uri="{FF2B5EF4-FFF2-40B4-BE49-F238E27FC236}">
                  <a16:creationId xmlns:a16="http://schemas.microsoft.com/office/drawing/2014/main" id="{118745EA-3070-BA47-9455-E44D62F46BE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92921" y="3890355"/>
              <a:ext cx="825867" cy="36933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Router</a:t>
              </a:r>
            </a:p>
          </p:txBody>
        </p:sp>
      </p:grpSp>
      <p:grpSp>
        <p:nvGrpSpPr>
          <p:cNvPr id="19" name="Group 8">
            <a:extLst>
              <a:ext uri="{FF2B5EF4-FFF2-40B4-BE49-F238E27FC236}">
                <a16:creationId xmlns:a16="http://schemas.microsoft.com/office/drawing/2014/main" id="{E522020D-C86B-1B4C-A046-96753BE6637E}"/>
              </a:ext>
            </a:extLst>
          </p:cNvPr>
          <p:cNvGrpSpPr>
            <a:grpSpLocks/>
          </p:cNvGrpSpPr>
          <p:nvPr/>
        </p:nvGrpSpPr>
        <p:grpSpPr bwMode="auto">
          <a:xfrm>
            <a:off x="7500928" y="2592024"/>
            <a:ext cx="1639887" cy="627062"/>
            <a:chOff x="3402013" y="3846513"/>
            <a:chExt cx="1639887" cy="627062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AD83199-8503-6041-BAE9-1BC0A5AB84DC}"/>
                </a:ext>
              </a:extLst>
            </p:cNvPr>
            <p:cNvSpPr/>
            <p:nvPr/>
          </p:nvSpPr>
          <p:spPr bwMode="auto">
            <a:xfrm>
              <a:off x="3514725" y="3957638"/>
              <a:ext cx="1527175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rgbClr val="FFFF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8E2206F0-C57B-784E-BA76-3613ADB22D18}"/>
                </a:ext>
              </a:extLst>
            </p:cNvPr>
            <p:cNvSpPr/>
            <p:nvPr/>
          </p:nvSpPr>
          <p:spPr bwMode="auto">
            <a:xfrm>
              <a:off x="3457575" y="3902075"/>
              <a:ext cx="1527175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rgbClr val="FFFF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5EBC1272-3A7F-E747-9FFD-A2B3BDC91058}"/>
                </a:ext>
              </a:extLst>
            </p:cNvPr>
            <p:cNvSpPr/>
            <p:nvPr/>
          </p:nvSpPr>
          <p:spPr bwMode="auto">
            <a:xfrm>
              <a:off x="3402013" y="3846513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rgbClr val="FFFF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23" name="TextBox 29">
              <a:extLst>
                <a:ext uri="{FF2B5EF4-FFF2-40B4-BE49-F238E27FC236}">
                  <a16:creationId xmlns:a16="http://schemas.microsoft.com/office/drawing/2014/main" id="{8FDF9298-3F27-964C-8B9E-68DC2E571A7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04246" y="3915252"/>
              <a:ext cx="1126206" cy="369332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>
                  <a:solidFill>
                    <a:srgbClr val="FFFF00"/>
                  </a:solidFill>
                </a:rPr>
                <a:t>Controller</a:t>
              </a:r>
            </a:p>
          </p:txBody>
        </p:sp>
      </p:grpSp>
      <p:grpSp>
        <p:nvGrpSpPr>
          <p:cNvPr id="29" name="Group 31">
            <a:extLst>
              <a:ext uri="{FF2B5EF4-FFF2-40B4-BE49-F238E27FC236}">
                <a16:creationId xmlns:a16="http://schemas.microsoft.com/office/drawing/2014/main" id="{AFED7EEC-200E-444B-B750-C11CD4E1D6D2}"/>
              </a:ext>
            </a:extLst>
          </p:cNvPr>
          <p:cNvGrpSpPr>
            <a:grpSpLocks/>
          </p:cNvGrpSpPr>
          <p:nvPr/>
        </p:nvGrpSpPr>
        <p:grpSpPr bwMode="auto">
          <a:xfrm>
            <a:off x="10205675" y="2592024"/>
            <a:ext cx="1639888" cy="627062"/>
            <a:chOff x="3402013" y="3846513"/>
            <a:chExt cx="1639887" cy="627062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1EDCA91E-8FE9-FD4B-8649-FC62FC01039C}"/>
                </a:ext>
              </a:extLst>
            </p:cNvPr>
            <p:cNvSpPr/>
            <p:nvPr/>
          </p:nvSpPr>
          <p:spPr bwMode="auto">
            <a:xfrm>
              <a:off x="3514726" y="3957638"/>
              <a:ext cx="1527174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4629B688-51B5-1C4B-9F68-97E06E82D2EC}"/>
                </a:ext>
              </a:extLst>
            </p:cNvPr>
            <p:cNvSpPr/>
            <p:nvPr/>
          </p:nvSpPr>
          <p:spPr bwMode="auto">
            <a:xfrm>
              <a:off x="3457576" y="3902075"/>
              <a:ext cx="1527174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FE80D897-654F-9E44-8EBB-23624F066F42}"/>
                </a:ext>
              </a:extLst>
            </p:cNvPr>
            <p:cNvSpPr/>
            <p:nvPr/>
          </p:nvSpPr>
          <p:spPr bwMode="auto">
            <a:xfrm>
              <a:off x="3402013" y="3846513"/>
              <a:ext cx="1527174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3" name="TextBox 29">
              <a:extLst>
                <a:ext uri="{FF2B5EF4-FFF2-40B4-BE49-F238E27FC236}">
                  <a16:creationId xmlns:a16="http://schemas.microsoft.com/office/drawing/2014/main" id="{908B999C-A59F-B841-A5E7-B37887A1C9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3114" y="3915252"/>
              <a:ext cx="64847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View</a:t>
              </a:r>
            </a:p>
          </p:txBody>
        </p:sp>
      </p:grpSp>
      <p:grpSp>
        <p:nvGrpSpPr>
          <p:cNvPr id="34" name="Group 24">
            <a:extLst>
              <a:ext uri="{FF2B5EF4-FFF2-40B4-BE49-F238E27FC236}">
                <a16:creationId xmlns:a16="http://schemas.microsoft.com/office/drawing/2014/main" id="{CC0158E8-A043-9D44-B241-C22F59ADBB06}"/>
              </a:ext>
            </a:extLst>
          </p:cNvPr>
          <p:cNvGrpSpPr>
            <a:grpSpLocks/>
          </p:cNvGrpSpPr>
          <p:nvPr/>
        </p:nvGrpSpPr>
        <p:grpSpPr bwMode="auto">
          <a:xfrm>
            <a:off x="7503685" y="4379658"/>
            <a:ext cx="1639887" cy="627062"/>
            <a:chOff x="3402013" y="3846513"/>
            <a:chExt cx="1639887" cy="627062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3C714829-8943-1146-A85A-F4F42E5A09B3}"/>
                </a:ext>
              </a:extLst>
            </p:cNvPr>
            <p:cNvSpPr/>
            <p:nvPr/>
          </p:nvSpPr>
          <p:spPr bwMode="auto">
            <a:xfrm>
              <a:off x="3514725" y="3957638"/>
              <a:ext cx="1527175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4876310A-01DB-BD46-95F8-1E6AE2239080}"/>
                </a:ext>
              </a:extLst>
            </p:cNvPr>
            <p:cNvSpPr/>
            <p:nvPr/>
          </p:nvSpPr>
          <p:spPr bwMode="auto">
            <a:xfrm>
              <a:off x="3457575" y="3902075"/>
              <a:ext cx="1527175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E1E4B0CA-1E2C-6147-9E14-A842D492C307}"/>
                </a:ext>
              </a:extLst>
            </p:cNvPr>
            <p:cNvSpPr/>
            <p:nvPr/>
          </p:nvSpPr>
          <p:spPr bwMode="auto">
            <a:xfrm>
              <a:off x="3402013" y="3846513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8" name="TextBox 29">
              <a:extLst>
                <a:ext uri="{FF2B5EF4-FFF2-40B4-BE49-F238E27FC236}">
                  <a16:creationId xmlns:a16="http://schemas.microsoft.com/office/drawing/2014/main" id="{7819D926-FBA1-F349-A2C2-4F2F4091A9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70922" y="3915252"/>
              <a:ext cx="79285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Model</a:t>
              </a:r>
            </a:p>
          </p:txBody>
        </p:sp>
      </p:grpSp>
      <p:grpSp>
        <p:nvGrpSpPr>
          <p:cNvPr id="39" name="Group 9">
            <a:extLst>
              <a:ext uri="{FF2B5EF4-FFF2-40B4-BE49-F238E27FC236}">
                <a16:creationId xmlns:a16="http://schemas.microsoft.com/office/drawing/2014/main" id="{6D376460-B28F-5946-8BDB-DE4D93A54958}"/>
              </a:ext>
            </a:extLst>
          </p:cNvPr>
          <p:cNvGrpSpPr>
            <a:grpSpLocks/>
          </p:cNvGrpSpPr>
          <p:nvPr/>
        </p:nvGrpSpPr>
        <p:grpSpPr bwMode="auto">
          <a:xfrm>
            <a:off x="7623958" y="6089899"/>
            <a:ext cx="1223962" cy="628650"/>
            <a:chOff x="6920301" y="1979160"/>
            <a:chExt cx="1223963" cy="628650"/>
          </a:xfrm>
        </p:grpSpPr>
        <p:sp>
          <p:nvSpPr>
            <p:cNvPr id="40" name="Can 39">
              <a:extLst>
                <a:ext uri="{FF2B5EF4-FFF2-40B4-BE49-F238E27FC236}">
                  <a16:creationId xmlns:a16="http://schemas.microsoft.com/office/drawing/2014/main" id="{DBAD760A-FA83-6648-AA44-CCD6E4684A33}"/>
                </a:ext>
              </a:extLst>
            </p:cNvPr>
            <p:cNvSpPr/>
            <p:nvPr/>
          </p:nvSpPr>
          <p:spPr bwMode="auto">
            <a:xfrm>
              <a:off x="6920301" y="1979160"/>
              <a:ext cx="1223963" cy="628650"/>
            </a:xfrm>
            <a:prstGeom prst="can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1" name="TextBox 32">
              <a:extLst>
                <a:ext uri="{FF2B5EF4-FFF2-40B4-BE49-F238E27FC236}">
                  <a16:creationId xmlns:a16="http://schemas.microsoft.com/office/drawing/2014/main" id="{2E58D386-103F-A04D-B072-E3A7926025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19934" y="2180622"/>
              <a:ext cx="597412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 dirty="0"/>
                <a:t>DB</a:t>
              </a:r>
            </a:p>
          </p:txBody>
        </p:sp>
      </p:grp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150EAD36-EFE2-4143-88F1-3C88EF47CF4B}"/>
              </a:ext>
            </a:extLst>
          </p:cNvPr>
          <p:cNvCxnSpPr>
            <a:cxnSpLocks/>
            <a:stCxn id="49" idx="2"/>
          </p:cNvCxnSpPr>
          <p:nvPr/>
        </p:nvCxnSpPr>
        <p:spPr bwMode="auto">
          <a:xfrm flipH="1">
            <a:off x="1667037" y="2824602"/>
            <a:ext cx="2798709" cy="0"/>
          </a:xfrm>
          <a:prstGeom prst="straightConnector1">
            <a:avLst/>
          </a:prstGeom>
          <a:ln w="38100" cmpd="sng">
            <a:solidFill>
              <a:srgbClr val="FFFF00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13BBCFCD-4AB7-F44A-9702-09F6EBB02D82}"/>
              </a:ext>
            </a:extLst>
          </p:cNvPr>
          <p:cNvCxnSpPr>
            <a:cxnSpLocks/>
          </p:cNvCxnSpPr>
          <p:nvPr/>
        </p:nvCxnSpPr>
        <p:spPr bwMode="auto">
          <a:xfrm>
            <a:off x="9140815" y="2776308"/>
            <a:ext cx="1064860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2EA9139E-75C5-884E-A14F-1AF161BE5430}"/>
              </a:ext>
            </a:extLst>
          </p:cNvPr>
          <p:cNvCxnSpPr>
            <a:cxnSpLocks/>
          </p:cNvCxnSpPr>
          <p:nvPr/>
        </p:nvCxnSpPr>
        <p:spPr bwMode="auto">
          <a:xfrm flipV="1">
            <a:off x="8477479" y="3261472"/>
            <a:ext cx="0" cy="1118186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389B882D-4857-AB4D-BF4C-423E428147A5}"/>
              </a:ext>
            </a:extLst>
          </p:cNvPr>
          <p:cNvCxnSpPr>
            <a:cxnSpLocks/>
          </p:cNvCxnSpPr>
          <p:nvPr/>
        </p:nvCxnSpPr>
        <p:spPr bwMode="auto">
          <a:xfrm flipV="1">
            <a:off x="8477479" y="5044981"/>
            <a:ext cx="0" cy="1044918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1953052D-1032-D74A-9131-BB851DF6BB66}"/>
              </a:ext>
            </a:extLst>
          </p:cNvPr>
          <p:cNvCxnSpPr>
            <a:cxnSpLocks/>
          </p:cNvCxnSpPr>
          <p:nvPr/>
        </p:nvCxnSpPr>
        <p:spPr bwMode="auto">
          <a:xfrm>
            <a:off x="9140815" y="3016837"/>
            <a:ext cx="1064860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2395A387-1117-8148-A3B8-7C6C759A3897}"/>
              </a:ext>
            </a:extLst>
          </p:cNvPr>
          <p:cNvCxnSpPr>
            <a:cxnSpLocks/>
          </p:cNvCxnSpPr>
          <p:nvPr/>
        </p:nvCxnSpPr>
        <p:spPr bwMode="auto">
          <a:xfrm flipV="1">
            <a:off x="8083856" y="3261472"/>
            <a:ext cx="0" cy="1118186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A774941C-FDD9-6249-AF11-911169719E34}"/>
              </a:ext>
            </a:extLst>
          </p:cNvPr>
          <p:cNvCxnSpPr>
            <a:cxnSpLocks/>
          </p:cNvCxnSpPr>
          <p:nvPr/>
        </p:nvCxnSpPr>
        <p:spPr bwMode="auto">
          <a:xfrm flipV="1">
            <a:off x="8083856" y="5006721"/>
            <a:ext cx="0" cy="1045082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Oval 14">
            <a:extLst>
              <a:ext uri="{FF2B5EF4-FFF2-40B4-BE49-F238E27FC236}">
                <a16:creationId xmlns:a16="http://schemas.microsoft.com/office/drawing/2014/main" id="{A74E70E2-D7E2-BC44-A9D5-A1BE39461779}"/>
              </a:ext>
            </a:extLst>
          </p:cNvPr>
          <p:cNvSpPr/>
          <p:nvPr/>
        </p:nvSpPr>
        <p:spPr>
          <a:xfrm>
            <a:off x="4486279" y="2157176"/>
            <a:ext cx="205125" cy="20512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84B7E28A-EF09-574F-AE9C-1A0A082D3D5F}"/>
              </a:ext>
            </a:extLst>
          </p:cNvPr>
          <p:cNvSpPr/>
          <p:nvPr/>
        </p:nvSpPr>
        <p:spPr>
          <a:xfrm>
            <a:off x="4465746" y="2722039"/>
            <a:ext cx="205125" cy="205125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925EDEBE-ADC3-5344-9483-12CE75A043B7}"/>
              </a:ext>
            </a:extLst>
          </p:cNvPr>
          <p:cNvCxnSpPr>
            <a:cxnSpLocks/>
            <a:endCxn id="15" idx="2"/>
          </p:cNvCxnSpPr>
          <p:nvPr/>
        </p:nvCxnSpPr>
        <p:spPr bwMode="auto">
          <a:xfrm>
            <a:off x="1667037" y="2259739"/>
            <a:ext cx="2819242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C2EBAFAC-CE07-D34A-9402-04B77F6A6475}"/>
              </a:ext>
            </a:extLst>
          </p:cNvPr>
          <p:cNvCxnSpPr>
            <a:cxnSpLocks/>
            <a:stCxn id="49" idx="6"/>
            <a:endCxn id="22" idx="1"/>
          </p:cNvCxnSpPr>
          <p:nvPr/>
        </p:nvCxnSpPr>
        <p:spPr bwMode="auto">
          <a:xfrm>
            <a:off x="4670871" y="2824602"/>
            <a:ext cx="2830057" cy="26185"/>
          </a:xfrm>
          <a:prstGeom prst="straightConnector1">
            <a:avLst/>
          </a:prstGeom>
          <a:ln w="38100" cmpd="sng">
            <a:solidFill>
              <a:srgbClr val="FFFF00"/>
            </a:solidFill>
            <a:headEnd type="triangl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Elbow Connector 71">
            <a:extLst>
              <a:ext uri="{FF2B5EF4-FFF2-40B4-BE49-F238E27FC236}">
                <a16:creationId xmlns:a16="http://schemas.microsoft.com/office/drawing/2014/main" id="{EC4A0D39-7905-F94F-8565-C4298C336087}"/>
              </a:ext>
            </a:extLst>
          </p:cNvPr>
          <p:cNvCxnSpPr>
            <a:cxnSpLocks/>
            <a:stCxn id="15" idx="6"/>
            <a:endCxn id="17" idx="1"/>
          </p:cNvCxnSpPr>
          <p:nvPr/>
        </p:nvCxnSpPr>
        <p:spPr>
          <a:xfrm flipV="1">
            <a:off x="4691404" y="1824967"/>
            <a:ext cx="1145265" cy="434772"/>
          </a:xfrm>
          <a:prstGeom prst="bentConnector3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Elbow Connector 74">
            <a:extLst>
              <a:ext uri="{FF2B5EF4-FFF2-40B4-BE49-F238E27FC236}">
                <a16:creationId xmlns:a16="http://schemas.microsoft.com/office/drawing/2014/main" id="{0A65D0B6-0DFD-3844-9E7E-666138C3E382}"/>
              </a:ext>
            </a:extLst>
          </p:cNvPr>
          <p:cNvCxnSpPr>
            <a:cxnSpLocks/>
            <a:stCxn id="17" idx="3"/>
            <a:endCxn id="22" idx="0"/>
          </p:cNvCxnSpPr>
          <p:nvPr/>
        </p:nvCxnSpPr>
        <p:spPr>
          <a:xfrm>
            <a:off x="6820919" y="1824967"/>
            <a:ext cx="1443597" cy="767057"/>
          </a:xfrm>
          <a:prstGeom prst="bentConnector2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Folded Corner 45">
            <a:extLst>
              <a:ext uri="{FF2B5EF4-FFF2-40B4-BE49-F238E27FC236}">
                <a16:creationId xmlns:a16="http://schemas.microsoft.com/office/drawing/2014/main" id="{4ABF882E-4BD8-6340-972B-A3CC11E06C8F}"/>
              </a:ext>
            </a:extLst>
          </p:cNvPr>
          <p:cNvSpPr/>
          <p:nvPr/>
        </p:nvSpPr>
        <p:spPr>
          <a:xfrm>
            <a:off x="3049910" y="1399347"/>
            <a:ext cx="3241921" cy="1118186"/>
          </a:xfrm>
          <a:prstGeom prst="foldedCorner">
            <a:avLst/>
          </a:prstGeom>
          <a:solidFill>
            <a:srgbClr val="000000">
              <a:alpha val="74902"/>
            </a:srgb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0" rtlCol="0" anchor="ctr"/>
          <a:lstStyle/>
          <a:p>
            <a:r>
              <a:rPr lang="en-US" dirty="0">
                <a:solidFill>
                  <a:srgbClr val="FFFF00"/>
                </a:solidFill>
              </a:rPr>
              <a:t>Controller sends an HTTP response, containing the generate HTML, to the browser</a:t>
            </a:r>
          </a:p>
        </p:txBody>
      </p:sp>
    </p:spTree>
    <p:extLst>
      <p:ext uri="{BB962C8B-B14F-4D97-AF65-F5344CB8AC3E}">
        <p14:creationId xmlns:p14="http://schemas.microsoft.com/office/powerpoint/2010/main" val="62663074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7707042-04A3-704A-AFE9-00482E002D34}"/>
              </a:ext>
            </a:extLst>
          </p:cNvPr>
          <p:cNvGrpSpPr/>
          <p:nvPr/>
        </p:nvGrpSpPr>
        <p:grpSpPr>
          <a:xfrm>
            <a:off x="2208807" y="352171"/>
            <a:ext cx="1639187" cy="5076442"/>
            <a:chOff x="2180231" y="352171"/>
            <a:chExt cx="1639187" cy="5076442"/>
          </a:xfrm>
        </p:grpSpPr>
        <p:sp>
          <p:nvSpPr>
            <p:cNvPr id="8" name="Cloud 7">
              <a:extLst>
                <a:ext uri="{FF2B5EF4-FFF2-40B4-BE49-F238E27FC236}">
                  <a16:creationId xmlns:a16="http://schemas.microsoft.com/office/drawing/2014/main" id="{24A1FB98-7873-7D46-B4B6-C2F0DF0E5EB2}"/>
                </a:ext>
              </a:extLst>
            </p:cNvPr>
            <p:cNvSpPr/>
            <p:nvPr/>
          </p:nvSpPr>
          <p:spPr bwMode="auto">
            <a:xfrm rot="5400000">
              <a:off x="784770" y="2393964"/>
              <a:ext cx="4430110" cy="1639187"/>
            </a:xfrm>
            <a:prstGeom prst="cloud">
              <a:avLst/>
            </a:prstGeom>
            <a:solidFill>
              <a:schemeClr val="bg1">
                <a:lumMod val="85000"/>
                <a:lumOff val="15000"/>
              </a:schemeClr>
            </a:solidFill>
            <a:ln w="38100" cmpd="sng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3942C041-8305-0B4F-9FBB-6A1D4DE8835A}"/>
                </a:ext>
              </a:extLst>
            </p:cNvPr>
            <p:cNvSpPr txBox="1"/>
            <p:nvPr/>
          </p:nvSpPr>
          <p:spPr>
            <a:xfrm>
              <a:off x="2496103" y="352171"/>
              <a:ext cx="100059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dirty="0">
                  <a:solidFill>
                    <a:schemeClr val="bg1">
                      <a:lumMod val="50000"/>
                      <a:lumOff val="50000"/>
                    </a:schemeClr>
                  </a:solidFill>
                  <a:latin typeface="Lucida Blackletter" charset="0"/>
                  <a:ea typeface="Lucida Blackletter" charset="0"/>
                  <a:cs typeface="Lucida Blackletter" charset="0"/>
                </a:rPr>
                <a:t>Ye Olde</a:t>
              </a:r>
              <a:br>
                <a:rPr lang="en-US" altLang="en-US" dirty="0">
                  <a:solidFill>
                    <a:schemeClr val="bg1">
                      <a:lumMod val="50000"/>
                      <a:lumOff val="50000"/>
                    </a:schemeClr>
                  </a:solidFill>
                  <a:latin typeface="Lucida Blackletter" charset="0"/>
                  <a:ea typeface="Lucida Blackletter" charset="0"/>
                  <a:cs typeface="Lucida Blackletter" charset="0"/>
                </a:rPr>
              </a:br>
              <a:r>
                <a:rPr lang="en-US" altLang="en-US" dirty="0">
                  <a:solidFill>
                    <a:schemeClr val="bg1">
                      <a:lumMod val="50000"/>
                      <a:lumOff val="50000"/>
                    </a:schemeClr>
                  </a:solidFill>
                  <a:latin typeface="Lucida Blackletter" charset="0"/>
                  <a:ea typeface="Lucida Blackletter" charset="0"/>
                  <a:cs typeface="Lucida Blackletter" charset="0"/>
                </a:rPr>
                <a:t>Internet</a:t>
              </a: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3FDDEA61-8B5B-7144-AD8D-EBB2B217ABBD}"/>
              </a:ext>
            </a:extLst>
          </p:cNvPr>
          <p:cNvSpPr/>
          <p:nvPr/>
        </p:nvSpPr>
        <p:spPr bwMode="auto">
          <a:xfrm>
            <a:off x="4568512" y="1195776"/>
            <a:ext cx="7497430" cy="4064504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4C6CB6D-B996-1442-A823-68A46730BC31}"/>
              </a:ext>
            </a:extLst>
          </p:cNvPr>
          <p:cNvGrpSpPr/>
          <p:nvPr/>
        </p:nvGrpSpPr>
        <p:grpSpPr>
          <a:xfrm>
            <a:off x="3937918" y="417431"/>
            <a:ext cx="1523956" cy="1638797"/>
            <a:chOff x="5056352" y="189109"/>
            <a:chExt cx="1523956" cy="1638797"/>
          </a:xfrm>
        </p:grpSpPr>
        <p:pic>
          <p:nvPicPr>
            <p:cNvPr id="12" name="Picture 2" descr="server-white.png">
              <a:extLst>
                <a:ext uri="{FF2B5EF4-FFF2-40B4-BE49-F238E27FC236}">
                  <a16:creationId xmlns:a16="http://schemas.microsoft.com/office/drawing/2014/main" id="{3E9CA7CB-BA50-8040-9D26-BF3779C995E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67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56352" y="304305"/>
              <a:ext cx="1523956" cy="1523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TextBox 27">
              <a:extLst>
                <a:ext uri="{FF2B5EF4-FFF2-40B4-BE49-F238E27FC236}">
                  <a16:creationId xmlns:a16="http://schemas.microsoft.com/office/drawing/2014/main" id="{CBE07520-FB77-E14A-97C7-1E895E10945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74506" y="189109"/>
              <a:ext cx="127252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 dirty="0">
                  <a:solidFill>
                    <a:schemeClr val="bg1">
                      <a:lumMod val="50000"/>
                      <a:lumOff val="50000"/>
                    </a:schemeClr>
                  </a:solidFill>
                </a:rPr>
                <a:t>Web Server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EF932AE4-1309-E348-86FA-BD776C1D0A82}"/>
              </a:ext>
            </a:extLst>
          </p:cNvPr>
          <p:cNvGrpSpPr/>
          <p:nvPr/>
        </p:nvGrpSpPr>
        <p:grpSpPr>
          <a:xfrm>
            <a:off x="179347" y="1600157"/>
            <a:ext cx="1523956" cy="1433185"/>
            <a:chOff x="250787" y="1843053"/>
            <a:chExt cx="1523956" cy="1433185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219041F-56A7-4343-99B8-E288499C281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5777" t="10392" r="5719" b="9724"/>
            <a:stretch/>
          </p:blipFill>
          <p:spPr>
            <a:xfrm>
              <a:off x="346437" y="2326625"/>
              <a:ext cx="1309807" cy="949613"/>
            </a:xfrm>
            <a:prstGeom prst="rect">
              <a:avLst/>
            </a:prstGeom>
            <a:ln w="57150">
              <a:solidFill>
                <a:srgbClr val="FFFF00"/>
              </a:solidFill>
            </a:ln>
          </p:spPr>
        </p:pic>
        <p:sp>
          <p:nvSpPr>
            <p:cNvPr id="14" name="TextBox 27">
              <a:extLst>
                <a:ext uri="{FF2B5EF4-FFF2-40B4-BE49-F238E27FC236}">
                  <a16:creationId xmlns:a16="http://schemas.microsoft.com/office/drawing/2014/main" id="{03122465-1220-EE4D-B6A7-D096EE2A53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0787" y="1843053"/>
              <a:ext cx="1523956" cy="369332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 dirty="0">
                  <a:solidFill>
                    <a:srgbClr val="FFFF00"/>
                  </a:solidFill>
                </a:rPr>
                <a:t>Browser</a:t>
              </a:r>
            </a:p>
          </p:txBody>
        </p:sp>
      </p:grpSp>
      <p:grpSp>
        <p:nvGrpSpPr>
          <p:cNvPr id="16" name="Group 7">
            <a:extLst>
              <a:ext uri="{FF2B5EF4-FFF2-40B4-BE49-F238E27FC236}">
                <a16:creationId xmlns:a16="http://schemas.microsoft.com/office/drawing/2014/main" id="{CB754E11-25A2-344A-AC8A-16CCEC0F1E44}"/>
              </a:ext>
            </a:extLst>
          </p:cNvPr>
          <p:cNvGrpSpPr>
            <a:grpSpLocks/>
          </p:cNvGrpSpPr>
          <p:nvPr/>
        </p:nvGrpSpPr>
        <p:grpSpPr bwMode="auto">
          <a:xfrm>
            <a:off x="5836669" y="1566204"/>
            <a:ext cx="984250" cy="517525"/>
            <a:chOff x="1031875" y="3846513"/>
            <a:chExt cx="1528762" cy="517525"/>
          </a:xfrm>
          <a:solidFill>
            <a:schemeClr val="bg1"/>
          </a:solidFill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CF9F94F-B2F6-5E4E-8456-856DC5B84695}"/>
                </a:ext>
              </a:extLst>
            </p:cNvPr>
            <p:cNvSpPr/>
            <p:nvPr/>
          </p:nvSpPr>
          <p:spPr bwMode="auto">
            <a:xfrm>
              <a:off x="1031875" y="3846513"/>
              <a:ext cx="1528762" cy="517525"/>
            </a:xfrm>
            <a:prstGeom prst="rect">
              <a:avLst/>
            </a:prstGeom>
            <a:grp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" name="TextBox 28">
              <a:extLst>
                <a:ext uri="{FF2B5EF4-FFF2-40B4-BE49-F238E27FC236}">
                  <a16:creationId xmlns:a16="http://schemas.microsoft.com/office/drawing/2014/main" id="{118745EA-3070-BA47-9455-E44D62F46BE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92921" y="3890355"/>
              <a:ext cx="825867" cy="36933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Router</a:t>
              </a:r>
            </a:p>
          </p:txBody>
        </p:sp>
      </p:grpSp>
      <p:grpSp>
        <p:nvGrpSpPr>
          <p:cNvPr id="19" name="Group 8">
            <a:extLst>
              <a:ext uri="{FF2B5EF4-FFF2-40B4-BE49-F238E27FC236}">
                <a16:creationId xmlns:a16="http://schemas.microsoft.com/office/drawing/2014/main" id="{E522020D-C86B-1B4C-A046-96753BE6637E}"/>
              </a:ext>
            </a:extLst>
          </p:cNvPr>
          <p:cNvGrpSpPr>
            <a:grpSpLocks/>
          </p:cNvGrpSpPr>
          <p:nvPr/>
        </p:nvGrpSpPr>
        <p:grpSpPr bwMode="auto">
          <a:xfrm>
            <a:off x="7500928" y="2592024"/>
            <a:ext cx="1639887" cy="627062"/>
            <a:chOff x="3402013" y="3846513"/>
            <a:chExt cx="1639887" cy="627062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AD83199-8503-6041-BAE9-1BC0A5AB84DC}"/>
                </a:ext>
              </a:extLst>
            </p:cNvPr>
            <p:cNvSpPr/>
            <p:nvPr/>
          </p:nvSpPr>
          <p:spPr bwMode="auto">
            <a:xfrm>
              <a:off x="3514725" y="3957638"/>
              <a:ext cx="1527175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8E2206F0-C57B-784E-BA76-3613ADB22D18}"/>
                </a:ext>
              </a:extLst>
            </p:cNvPr>
            <p:cNvSpPr/>
            <p:nvPr/>
          </p:nvSpPr>
          <p:spPr bwMode="auto">
            <a:xfrm>
              <a:off x="3457575" y="3902075"/>
              <a:ext cx="1527175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5EBC1272-3A7F-E747-9FFD-A2B3BDC91058}"/>
                </a:ext>
              </a:extLst>
            </p:cNvPr>
            <p:cNvSpPr/>
            <p:nvPr/>
          </p:nvSpPr>
          <p:spPr bwMode="auto">
            <a:xfrm>
              <a:off x="3402013" y="3846513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3" name="TextBox 29">
              <a:extLst>
                <a:ext uri="{FF2B5EF4-FFF2-40B4-BE49-F238E27FC236}">
                  <a16:creationId xmlns:a16="http://schemas.microsoft.com/office/drawing/2014/main" id="{8FDF9298-3F27-964C-8B9E-68DC2E571A7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21427" y="3915252"/>
              <a:ext cx="1491844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Controller</a:t>
              </a:r>
            </a:p>
          </p:txBody>
        </p:sp>
      </p:grpSp>
      <p:grpSp>
        <p:nvGrpSpPr>
          <p:cNvPr id="29" name="Group 31">
            <a:extLst>
              <a:ext uri="{FF2B5EF4-FFF2-40B4-BE49-F238E27FC236}">
                <a16:creationId xmlns:a16="http://schemas.microsoft.com/office/drawing/2014/main" id="{AFED7EEC-200E-444B-B750-C11CD4E1D6D2}"/>
              </a:ext>
            </a:extLst>
          </p:cNvPr>
          <p:cNvGrpSpPr>
            <a:grpSpLocks/>
          </p:cNvGrpSpPr>
          <p:nvPr/>
        </p:nvGrpSpPr>
        <p:grpSpPr bwMode="auto">
          <a:xfrm>
            <a:off x="10205675" y="2592024"/>
            <a:ext cx="1639888" cy="627062"/>
            <a:chOff x="3402013" y="3846513"/>
            <a:chExt cx="1639887" cy="627062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1EDCA91E-8FE9-FD4B-8649-FC62FC01039C}"/>
                </a:ext>
              </a:extLst>
            </p:cNvPr>
            <p:cNvSpPr/>
            <p:nvPr/>
          </p:nvSpPr>
          <p:spPr bwMode="auto">
            <a:xfrm>
              <a:off x="3514726" y="3957638"/>
              <a:ext cx="1527174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4629B688-51B5-1C4B-9F68-97E06E82D2EC}"/>
                </a:ext>
              </a:extLst>
            </p:cNvPr>
            <p:cNvSpPr/>
            <p:nvPr/>
          </p:nvSpPr>
          <p:spPr bwMode="auto">
            <a:xfrm>
              <a:off x="3457576" y="3902075"/>
              <a:ext cx="1527174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FE80D897-654F-9E44-8EBB-23624F066F42}"/>
                </a:ext>
              </a:extLst>
            </p:cNvPr>
            <p:cNvSpPr/>
            <p:nvPr/>
          </p:nvSpPr>
          <p:spPr bwMode="auto">
            <a:xfrm>
              <a:off x="3402013" y="3846513"/>
              <a:ext cx="1527174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3" name="TextBox 29">
              <a:extLst>
                <a:ext uri="{FF2B5EF4-FFF2-40B4-BE49-F238E27FC236}">
                  <a16:creationId xmlns:a16="http://schemas.microsoft.com/office/drawing/2014/main" id="{908B999C-A59F-B841-A5E7-B37887A1C9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3114" y="3915252"/>
              <a:ext cx="64847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View</a:t>
              </a:r>
            </a:p>
          </p:txBody>
        </p:sp>
      </p:grpSp>
      <p:grpSp>
        <p:nvGrpSpPr>
          <p:cNvPr id="34" name="Group 24">
            <a:extLst>
              <a:ext uri="{FF2B5EF4-FFF2-40B4-BE49-F238E27FC236}">
                <a16:creationId xmlns:a16="http://schemas.microsoft.com/office/drawing/2014/main" id="{CC0158E8-A043-9D44-B241-C22F59ADBB06}"/>
              </a:ext>
            </a:extLst>
          </p:cNvPr>
          <p:cNvGrpSpPr>
            <a:grpSpLocks/>
          </p:cNvGrpSpPr>
          <p:nvPr/>
        </p:nvGrpSpPr>
        <p:grpSpPr bwMode="auto">
          <a:xfrm>
            <a:off x="7503685" y="4379658"/>
            <a:ext cx="1639887" cy="627062"/>
            <a:chOff x="3402013" y="3846513"/>
            <a:chExt cx="1639887" cy="627062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3C714829-8943-1146-A85A-F4F42E5A09B3}"/>
                </a:ext>
              </a:extLst>
            </p:cNvPr>
            <p:cNvSpPr/>
            <p:nvPr/>
          </p:nvSpPr>
          <p:spPr bwMode="auto">
            <a:xfrm>
              <a:off x="3514725" y="3957638"/>
              <a:ext cx="1527175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4876310A-01DB-BD46-95F8-1E6AE2239080}"/>
                </a:ext>
              </a:extLst>
            </p:cNvPr>
            <p:cNvSpPr/>
            <p:nvPr/>
          </p:nvSpPr>
          <p:spPr bwMode="auto">
            <a:xfrm>
              <a:off x="3457575" y="3902075"/>
              <a:ext cx="1527175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E1E4B0CA-1E2C-6147-9E14-A842D492C307}"/>
                </a:ext>
              </a:extLst>
            </p:cNvPr>
            <p:cNvSpPr/>
            <p:nvPr/>
          </p:nvSpPr>
          <p:spPr bwMode="auto">
            <a:xfrm>
              <a:off x="3402013" y="3846513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8" name="TextBox 29">
              <a:extLst>
                <a:ext uri="{FF2B5EF4-FFF2-40B4-BE49-F238E27FC236}">
                  <a16:creationId xmlns:a16="http://schemas.microsoft.com/office/drawing/2014/main" id="{7819D926-FBA1-F349-A2C2-4F2F4091A9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70922" y="3915252"/>
              <a:ext cx="79285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Model</a:t>
              </a:r>
            </a:p>
          </p:txBody>
        </p:sp>
      </p:grpSp>
      <p:grpSp>
        <p:nvGrpSpPr>
          <p:cNvPr id="39" name="Group 9">
            <a:extLst>
              <a:ext uri="{FF2B5EF4-FFF2-40B4-BE49-F238E27FC236}">
                <a16:creationId xmlns:a16="http://schemas.microsoft.com/office/drawing/2014/main" id="{6D376460-B28F-5946-8BDB-DE4D93A54958}"/>
              </a:ext>
            </a:extLst>
          </p:cNvPr>
          <p:cNvGrpSpPr>
            <a:grpSpLocks/>
          </p:cNvGrpSpPr>
          <p:nvPr/>
        </p:nvGrpSpPr>
        <p:grpSpPr bwMode="auto">
          <a:xfrm>
            <a:off x="7623958" y="6089899"/>
            <a:ext cx="1223962" cy="628650"/>
            <a:chOff x="6920301" y="1979160"/>
            <a:chExt cx="1223963" cy="628650"/>
          </a:xfrm>
        </p:grpSpPr>
        <p:sp>
          <p:nvSpPr>
            <p:cNvPr id="40" name="Can 39">
              <a:extLst>
                <a:ext uri="{FF2B5EF4-FFF2-40B4-BE49-F238E27FC236}">
                  <a16:creationId xmlns:a16="http://schemas.microsoft.com/office/drawing/2014/main" id="{DBAD760A-FA83-6648-AA44-CCD6E4684A33}"/>
                </a:ext>
              </a:extLst>
            </p:cNvPr>
            <p:cNvSpPr/>
            <p:nvPr/>
          </p:nvSpPr>
          <p:spPr bwMode="auto">
            <a:xfrm>
              <a:off x="6920301" y="1979160"/>
              <a:ext cx="1223963" cy="628650"/>
            </a:xfrm>
            <a:prstGeom prst="can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1" name="TextBox 32">
              <a:extLst>
                <a:ext uri="{FF2B5EF4-FFF2-40B4-BE49-F238E27FC236}">
                  <a16:creationId xmlns:a16="http://schemas.microsoft.com/office/drawing/2014/main" id="{2E58D386-103F-A04D-B072-E3A7926025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19934" y="2180622"/>
              <a:ext cx="597412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 dirty="0"/>
                <a:t>DB</a:t>
              </a:r>
            </a:p>
          </p:txBody>
        </p:sp>
      </p:grp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150EAD36-EFE2-4143-88F1-3C88EF47CF4B}"/>
              </a:ext>
            </a:extLst>
          </p:cNvPr>
          <p:cNvCxnSpPr>
            <a:cxnSpLocks/>
            <a:stCxn id="49" idx="2"/>
          </p:cNvCxnSpPr>
          <p:nvPr/>
        </p:nvCxnSpPr>
        <p:spPr bwMode="auto">
          <a:xfrm flipH="1">
            <a:off x="1667037" y="2824602"/>
            <a:ext cx="2798709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13BBCFCD-4AB7-F44A-9702-09F6EBB02D82}"/>
              </a:ext>
            </a:extLst>
          </p:cNvPr>
          <p:cNvCxnSpPr>
            <a:cxnSpLocks/>
          </p:cNvCxnSpPr>
          <p:nvPr/>
        </p:nvCxnSpPr>
        <p:spPr bwMode="auto">
          <a:xfrm>
            <a:off x="9140815" y="2776308"/>
            <a:ext cx="1064860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2EA9139E-75C5-884E-A14F-1AF161BE5430}"/>
              </a:ext>
            </a:extLst>
          </p:cNvPr>
          <p:cNvCxnSpPr>
            <a:cxnSpLocks/>
          </p:cNvCxnSpPr>
          <p:nvPr/>
        </p:nvCxnSpPr>
        <p:spPr bwMode="auto">
          <a:xfrm flipV="1">
            <a:off x="8477479" y="3261472"/>
            <a:ext cx="0" cy="1118186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389B882D-4857-AB4D-BF4C-423E428147A5}"/>
              </a:ext>
            </a:extLst>
          </p:cNvPr>
          <p:cNvCxnSpPr>
            <a:cxnSpLocks/>
          </p:cNvCxnSpPr>
          <p:nvPr/>
        </p:nvCxnSpPr>
        <p:spPr bwMode="auto">
          <a:xfrm flipV="1">
            <a:off x="8477479" y="5044981"/>
            <a:ext cx="0" cy="1044918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1953052D-1032-D74A-9131-BB851DF6BB66}"/>
              </a:ext>
            </a:extLst>
          </p:cNvPr>
          <p:cNvCxnSpPr>
            <a:cxnSpLocks/>
          </p:cNvCxnSpPr>
          <p:nvPr/>
        </p:nvCxnSpPr>
        <p:spPr bwMode="auto">
          <a:xfrm>
            <a:off x="9140815" y="3016837"/>
            <a:ext cx="1064860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2395A387-1117-8148-A3B8-7C6C759A3897}"/>
              </a:ext>
            </a:extLst>
          </p:cNvPr>
          <p:cNvCxnSpPr>
            <a:cxnSpLocks/>
          </p:cNvCxnSpPr>
          <p:nvPr/>
        </p:nvCxnSpPr>
        <p:spPr bwMode="auto">
          <a:xfrm flipV="1">
            <a:off x="8083856" y="3261472"/>
            <a:ext cx="0" cy="1118186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A774941C-FDD9-6249-AF11-911169719E34}"/>
              </a:ext>
            </a:extLst>
          </p:cNvPr>
          <p:cNvCxnSpPr>
            <a:cxnSpLocks/>
          </p:cNvCxnSpPr>
          <p:nvPr/>
        </p:nvCxnSpPr>
        <p:spPr bwMode="auto">
          <a:xfrm flipV="1">
            <a:off x="8083856" y="5006721"/>
            <a:ext cx="0" cy="1045082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Oval 14">
            <a:extLst>
              <a:ext uri="{FF2B5EF4-FFF2-40B4-BE49-F238E27FC236}">
                <a16:creationId xmlns:a16="http://schemas.microsoft.com/office/drawing/2014/main" id="{A74E70E2-D7E2-BC44-A9D5-A1BE39461779}"/>
              </a:ext>
            </a:extLst>
          </p:cNvPr>
          <p:cNvSpPr/>
          <p:nvPr/>
        </p:nvSpPr>
        <p:spPr>
          <a:xfrm>
            <a:off x="4486279" y="2157176"/>
            <a:ext cx="205125" cy="20512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84B7E28A-EF09-574F-AE9C-1A0A082D3D5F}"/>
              </a:ext>
            </a:extLst>
          </p:cNvPr>
          <p:cNvSpPr/>
          <p:nvPr/>
        </p:nvSpPr>
        <p:spPr>
          <a:xfrm>
            <a:off x="4465746" y="2722039"/>
            <a:ext cx="205125" cy="20512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925EDEBE-ADC3-5344-9483-12CE75A043B7}"/>
              </a:ext>
            </a:extLst>
          </p:cNvPr>
          <p:cNvCxnSpPr>
            <a:cxnSpLocks/>
            <a:endCxn id="15" idx="2"/>
          </p:cNvCxnSpPr>
          <p:nvPr/>
        </p:nvCxnSpPr>
        <p:spPr bwMode="auto">
          <a:xfrm>
            <a:off x="1667037" y="2259739"/>
            <a:ext cx="2819242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C2EBAFAC-CE07-D34A-9402-04B77F6A6475}"/>
              </a:ext>
            </a:extLst>
          </p:cNvPr>
          <p:cNvCxnSpPr>
            <a:cxnSpLocks/>
            <a:stCxn id="49" idx="6"/>
            <a:endCxn id="22" idx="1"/>
          </p:cNvCxnSpPr>
          <p:nvPr/>
        </p:nvCxnSpPr>
        <p:spPr bwMode="auto">
          <a:xfrm>
            <a:off x="4670871" y="2824602"/>
            <a:ext cx="2830057" cy="26185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Elbow Connector 71">
            <a:extLst>
              <a:ext uri="{FF2B5EF4-FFF2-40B4-BE49-F238E27FC236}">
                <a16:creationId xmlns:a16="http://schemas.microsoft.com/office/drawing/2014/main" id="{EC4A0D39-7905-F94F-8565-C4298C336087}"/>
              </a:ext>
            </a:extLst>
          </p:cNvPr>
          <p:cNvCxnSpPr>
            <a:cxnSpLocks/>
            <a:stCxn id="15" idx="6"/>
            <a:endCxn id="17" idx="1"/>
          </p:cNvCxnSpPr>
          <p:nvPr/>
        </p:nvCxnSpPr>
        <p:spPr>
          <a:xfrm flipV="1">
            <a:off x="4691404" y="1824967"/>
            <a:ext cx="1145265" cy="434772"/>
          </a:xfrm>
          <a:prstGeom prst="bentConnector3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Elbow Connector 74">
            <a:extLst>
              <a:ext uri="{FF2B5EF4-FFF2-40B4-BE49-F238E27FC236}">
                <a16:creationId xmlns:a16="http://schemas.microsoft.com/office/drawing/2014/main" id="{0A65D0B6-0DFD-3844-9E7E-666138C3E382}"/>
              </a:ext>
            </a:extLst>
          </p:cNvPr>
          <p:cNvCxnSpPr>
            <a:cxnSpLocks/>
            <a:stCxn id="17" idx="3"/>
            <a:endCxn id="22" idx="0"/>
          </p:cNvCxnSpPr>
          <p:nvPr/>
        </p:nvCxnSpPr>
        <p:spPr>
          <a:xfrm>
            <a:off x="6820919" y="1824967"/>
            <a:ext cx="1443597" cy="767057"/>
          </a:xfrm>
          <a:prstGeom prst="bentConnector2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Folded Corner 45">
            <a:extLst>
              <a:ext uri="{FF2B5EF4-FFF2-40B4-BE49-F238E27FC236}">
                <a16:creationId xmlns:a16="http://schemas.microsoft.com/office/drawing/2014/main" id="{E8785492-FA0A-A142-AC30-8C90B0C6155F}"/>
              </a:ext>
            </a:extLst>
          </p:cNvPr>
          <p:cNvSpPr/>
          <p:nvPr/>
        </p:nvSpPr>
        <p:spPr>
          <a:xfrm>
            <a:off x="126058" y="393448"/>
            <a:ext cx="2205558" cy="1147444"/>
          </a:xfrm>
          <a:prstGeom prst="foldedCorner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0" rtlCol="0" anchor="ctr"/>
          <a:lstStyle/>
          <a:p>
            <a:r>
              <a:rPr lang="en-US" dirty="0">
                <a:solidFill>
                  <a:srgbClr val="FFFF00"/>
                </a:solidFill>
              </a:rPr>
              <a:t>Browser displays a webpage based on the HTML received</a:t>
            </a:r>
          </a:p>
        </p:txBody>
      </p:sp>
    </p:spTree>
    <p:extLst>
      <p:ext uri="{BB962C8B-B14F-4D97-AF65-F5344CB8AC3E}">
        <p14:creationId xmlns:p14="http://schemas.microsoft.com/office/powerpoint/2010/main" val="307306969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050F10F-300D-BD43-9FD6-2E5CBC46B21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4193"/>
          <a:stretch/>
        </p:blipFill>
        <p:spPr>
          <a:xfrm>
            <a:off x="418325" y="773723"/>
            <a:ext cx="11355350" cy="6084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815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01A3195-8BA6-3A43-A5B3-8FA21DDFB78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4193"/>
          <a:stretch/>
        </p:blipFill>
        <p:spPr>
          <a:xfrm>
            <a:off x="418325" y="773723"/>
            <a:ext cx="11355350" cy="608427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3E42AF4-446D-BC40-9D36-5DB3C9E829A6}"/>
              </a:ext>
            </a:extLst>
          </p:cNvPr>
          <p:cNvSpPr/>
          <p:nvPr/>
        </p:nvSpPr>
        <p:spPr>
          <a:xfrm>
            <a:off x="1040524" y="2060029"/>
            <a:ext cx="10121462" cy="4797972"/>
          </a:xfrm>
          <a:prstGeom prst="rect">
            <a:avLst/>
          </a:prstGeom>
          <a:solidFill>
            <a:schemeClr val="bg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B416130-F387-F349-98BF-E9B75A18036D}"/>
              </a:ext>
            </a:extLst>
          </p:cNvPr>
          <p:cNvSpPr/>
          <p:nvPr/>
        </p:nvSpPr>
        <p:spPr>
          <a:xfrm>
            <a:off x="2427889" y="1355834"/>
            <a:ext cx="1923393" cy="231227"/>
          </a:xfrm>
          <a:prstGeom prst="rect">
            <a:avLst/>
          </a:prstGeom>
          <a:solidFill>
            <a:srgbClr val="3636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4760E2C3-BF92-6245-B55F-1D436DEE072B}"/>
              </a:ext>
            </a:extLst>
          </p:cNvPr>
          <p:cNvCxnSpPr>
            <a:cxnSpLocks/>
          </p:cNvCxnSpPr>
          <p:nvPr/>
        </p:nvCxnSpPr>
        <p:spPr>
          <a:xfrm flipH="1">
            <a:off x="4235669" y="851338"/>
            <a:ext cx="1177159" cy="903889"/>
          </a:xfrm>
          <a:prstGeom prst="straightConnector1">
            <a:avLst/>
          </a:prstGeom>
          <a:ln w="57150">
            <a:solidFill>
              <a:srgbClr val="FFFF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olded Corner 7">
            <a:extLst>
              <a:ext uri="{FF2B5EF4-FFF2-40B4-BE49-F238E27FC236}">
                <a16:creationId xmlns:a16="http://schemas.microsoft.com/office/drawing/2014/main" id="{836AB20C-CD71-844C-9FFA-9FABA8324E49}"/>
              </a:ext>
            </a:extLst>
          </p:cNvPr>
          <p:cNvSpPr/>
          <p:nvPr/>
        </p:nvSpPr>
        <p:spPr>
          <a:xfrm>
            <a:off x="3827921" y="211798"/>
            <a:ext cx="3319113" cy="639539"/>
          </a:xfrm>
          <a:prstGeom prst="foldedCorner">
            <a:avLst/>
          </a:prstGeom>
          <a:solidFill>
            <a:srgbClr val="000000">
              <a:alpha val="74902"/>
            </a:srgb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0" rtlCol="0" anchor="ctr"/>
          <a:lstStyle/>
          <a:p>
            <a:r>
              <a:rPr lang="en-US" dirty="0">
                <a:solidFill>
                  <a:srgbClr val="FFFF00"/>
                </a:solidFill>
              </a:rPr>
              <a:t>User enters URL into location bar</a:t>
            </a:r>
          </a:p>
        </p:txBody>
      </p:sp>
    </p:spTree>
    <p:extLst>
      <p:ext uri="{BB962C8B-B14F-4D97-AF65-F5344CB8AC3E}">
        <p14:creationId xmlns:p14="http://schemas.microsoft.com/office/powerpoint/2010/main" val="16354476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7707042-04A3-704A-AFE9-00482E002D34}"/>
              </a:ext>
            </a:extLst>
          </p:cNvPr>
          <p:cNvGrpSpPr/>
          <p:nvPr/>
        </p:nvGrpSpPr>
        <p:grpSpPr>
          <a:xfrm>
            <a:off x="2208807" y="352171"/>
            <a:ext cx="1639187" cy="5076442"/>
            <a:chOff x="2180231" y="352171"/>
            <a:chExt cx="1639187" cy="5076442"/>
          </a:xfrm>
        </p:grpSpPr>
        <p:sp>
          <p:nvSpPr>
            <p:cNvPr id="8" name="Cloud 7">
              <a:extLst>
                <a:ext uri="{FF2B5EF4-FFF2-40B4-BE49-F238E27FC236}">
                  <a16:creationId xmlns:a16="http://schemas.microsoft.com/office/drawing/2014/main" id="{24A1FB98-7873-7D46-B4B6-C2F0DF0E5EB2}"/>
                </a:ext>
              </a:extLst>
            </p:cNvPr>
            <p:cNvSpPr/>
            <p:nvPr/>
          </p:nvSpPr>
          <p:spPr bwMode="auto">
            <a:xfrm rot="5400000">
              <a:off x="784770" y="2393964"/>
              <a:ext cx="4430110" cy="1639187"/>
            </a:xfrm>
            <a:prstGeom prst="cloud">
              <a:avLst/>
            </a:prstGeom>
            <a:solidFill>
              <a:schemeClr val="bg1">
                <a:lumMod val="85000"/>
                <a:lumOff val="15000"/>
              </a:schemeClr>
            </a:solidFill>
            <a:ln w="38100" cmpd="sng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3942C041-8305-0B4F-9FBB-6A1D4DE8835A}"/>
                </a:ext>
              </a:extLst>
            </p:cNvPr>
            <p:cNvSpPr txBox="1"/>
            <p:nvPr/>
          </p:nvSpPr>
          <p:spPr>
            <a:xfrm>
              <a:off x="2496103" y="352171"/>
              <a:ext cx="100059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dirty="0">
                  <a:solidFill>
                    <a:schemeClr val="bg1">
                      <a:lumMod val="50000"/>
                      <a:lumOff val="50000"/>
                    </a:schemeClr>
                  </a:solidFill>
                  <a:latin typeface="Lucida Blackletter" charset="0"/>
                  <a:ea typeface="Lucida Blackletter" charset="0"/>
                  <a:cs typeface="Lucida Blackletter" charset="0"/>
                </a:rPr>
                <a:t>Ye Olde</a:t>
              </a:r>
              <a:br>
                <a:rPr lang="en-US" altLang="en-US" dirty="0">
                  <a:solidFill>
                    <a:schemeClr val="bg1">
                      <a:lumMod val="50000"/>
                      <a:lumOff val="50000"/>
                    </a:schemeClr>
                  </a:solidFill>
                  <a:latin typeface="Lucida Blackletter" charset="0"/>
                  <a:ea typeface="Lucida Blackletter" charset="0"/>
                  <a:cs typeface="Lucida Blackletter" charset="0"/>
                </a:rPr>
              </a:br>
              <a:r>
                <a:rPr lang="en-US" altLang="en-US" dirty="0">
                  <a:solidFill>
                    <a:schemeClr val="bg1">
                      <a:lumMod val="50000"/>
                      <a:lumOff val="50000"/>
                    </a:schemeClr>
                  </a:solidFill>
                  <a:latin typeface="Lucida Blackletter" charset="0"/>
                  <a:ea typeface="Lucida Blackletter" charset="0"/>
                  <a:cs typeface="Lucida Blackletter" charset="0"/>
                </a:rPr>
                <a:t>Internet</a:t>
              </a: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3FDDEA61-8B5B-7144-AD8D-EBB2B217ABBD}"/>
              </a:ext>
            </a:extLst>
          </p:cNvPr>
          <p:cNvSpPr/>
          <p:nvPr/>
        </p:nvSpPr>
        <p:spPr bwMode="auto">
          <a:xfrm>
            <a:off x="4568512" y="1195776"/>
            <a:ext cx="7497430" cy="4064504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4C6CB6D-B996-1442-A823-68A46730BC31}"/>
              </a:ext>
            </a:extLst>
          </p:cNvPr>
          <p:cNvGrpSpPr/>
          <p:nvPr/>
        </p:nvGrpSpPr>
        <p:grpSpPr>
          <a:xfrm>
            <a:off x="3937918" y="417431"/>
            <a:ext cx="1523956" cy="1638797"/>
            <a:chOff x="5056352" y="189109"/>
            <a:chExt cx="1523956" cy="1638797"/>
          </a:xfrm>
        </p:grpSpPr>
        <p:pic>
          <p:nvPicPr>
            <p:cNvPr id="12" name="Picture 2" descr="server-white.png">
              <a:extLst>
                <a:ext uri="{FF2B5EF4-FFF2-40B4-BE49-F238E27FC236}">
                  <a16:creationId xmlns:a16="http://schemas.microsoft.com/office/drawing/2014/main" id="{3E9CA7CB-BA50-8040-9D26-BF3779C995E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67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56352" y="304305"/>
              <a:ext cx="1523956" cy="1523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TextBox 27">
              <a:extLst>
                <a:ext uri="{FF2B5EF4-FFF2-40B4-BE49-F238E27FC236}">
                  <a16:creationId xmlns:a16="http://schemas.microsoft.com/office/drawing/2014/main" id="{CBE07520-FB77-E14A-97C7-1E895E10945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74506" y="189109"/>
              <a:ext cx="127252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 dirty="0">
                  <a:solidFill>
                    <a:schemeClr val="bg1">
                      <a:lumMod val="50000"/>
                      <a:lumOff val="50000"/>
                    </a:schemeClr>
                  </a:solidFill>
                </a:rPr>
                <a:t>Web Server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EF932AE4-1309-E348-86FA-BD776C1D0A82}"/>
              </a:ext>
            </a:extLst>
          </p:cNvPr>
          <p:cNvGrpSpPr/>
          <p:nvPr/>
        </p:nvGrpSpPr>
        <p:grpSpPr>
          <a:xfrm>
            <a:off x="179347" y="1600157"/>
            <a:ext cx="1523956" cy="1433185"/>
            <a:chOff x="250787" y="1843053"/>
            <a:chExt cx="1523956" cy="1433185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219041F-56A7-4343-99B8-E288499C281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5777" t="10392" r="5719" b="9724"/>
            <a:stretch/>
          </p:blipFill>
          <p:spPr>
            <a:xfrm>
              <a:off x="346437" y="2326625"/>
              <a:ext cx="1309807" cy="949613"/>
            </a:xfrm>
            <a:prstGeom prst="rect">
              <a:avLst/>
            </a:prstGeom>
            <a:ln w="57150">
              <a:solidFill>
                <a:srgbClr val="FFFF00"/>
              </a:solidFill>
            </a:ln>
          </p:spPr>
        </p:pic>
        <p:sp>
          <p:nvSpPr>
            <p:cNvPr id="14" name="TextBox 27">
              <a:extLst>
                <a:ext uri="{FF2B5EF4-FFF2-40B4-BE49-F238E27FC236}">
                  <a16:creationId xmlns:a16="http://schemas.microsoft.com/office/drawing/2014/main" id="{03122465-1220-EE4D-B6A7-D096EE2A53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0787" y="1843053"/>
              <a:ext cx="152395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 dirty="0">
                  <a:solidFill>
                    <a:srgbClr val="FFFF00"/>
                  </a:solidFill>
                </a:rPr>
                <a:t>Browser</a:t>
              </a:r>
            </a:p>
          </p:txBody>
        </p:sp>
      </p:grpSp>
      <p:grpSp>
        <p:nvGrpSpPr>
          <p:cNvPr id="16" name="Group 7">
            <a:extLst>
              <a:ext uri="{FF2B5EF4-FFF2-40B4-BE49-F238E27FC236}">
                <a16:creationId xmlns:a16="http://schemas.microsoft.com/office/drawing/2014/main" id="{CB754E11-25A2-344A-AC8A-16CCEC0F1E44}"/>
              </a:ext>
            </a:extLst>
          </p:cNvPr>
          <p:cNvGrpSpPr>
            <a:grpSpLocks/>
          </p:cNvGrpSpPr>
          <p:nvPr/>
        </p:nvGrpSpPr>
        <p:grpSpPr bwMode="auto">
          <a:xfrm>
            <a:off x="5836669" y="1566204"/>
            <a:ext cx="984250" cy="517525"/>
            <a:chOff x="1031875" y="3846513"/>
            <a:chExt cx="1528762" cy="517525"/>
          </a:xfrm>
          <a:solidFill>
            <a:schemeClr val="bg1"/>
          </a:solidFill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CF9F94F-B2F6-5E4E-8456-856DC5B84695}"/>
                </a:ext>
              </a:extLst>
            </p:cNvPr>
            <p:cNvSpPr/>
            <p:nvPr/>
          </p:nvSpPr>
          <p:spPr bwMode="auto">
            <a:xfrm>
              <a:off x="1031875" y="3846513"/>
              <a:ext cx="1528762" cy="517525"/>
            </a:xfrm>
            <a:prstGeom prst="rect">
              <a:avLst/>
            </a:prstGeom>
            <a:grp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" name="TextBox 28">
              <a:extLst>
                <a:ext uri="{FF2B5EF4-FFF2-40B4-BE49-F238E27FC236}">
                  <a16:creationId xmlns:a16="http://schemas.microsoft.com/office/drawing/2014/main" id="{118745EA-3070-BA47-9455-E44D62F46BE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92921" y="3890355"/>
              <a:ext cx="825867" cy="36933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Router</a:t>
              </a:r>
            </a:p>
          </p:txBody>
        </p:sp>
      </p:grpSp>
      <p:grpSp>
        <p:nvGrpSpPr>
          <p:cNvPr id="19" name="Group 8">
            <a:extLst>
              <a:ext uri="{FF2B5EF4-FFF2-40B4-BE49-F238E27FC236}">
                <a16:creationId xmlns:a16="http://schemas.microsoft.com/office/drawing/2014/main" id="{E522020D-C86B-1B4C-A046-96753BE6637E}"/>
              </a:ext>
            </a:extLst>
          </p:cNvPr>
          <p:cNvGrpSpPr>
            <a:grpSpLocks/>
          </p:cNvGrpSpPr>
          <p:nvPr/>
        </p:nvGrpSpPr>
        <p:grpSpPr bwMode="auto">
          <a:xfrm>
            <a:off x="7500928" y="2592024"/>
            <a:ext cx="1639887" cy="627062"/>
            <a:chOff x="3402013" y="3846513"/>
            <a:chExt cx="1639887" cy="627062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AD83199-8503-6041-BAE9-1BC0A5AB84DC}"/>
                </a:ext>
              </a:extLst>
            </p:cNvPr>
            <p:cNvSpPr/>
            <p:nvPr/>
          </p:nvSpPr>
          <p:spPr bwMode="auto">
            <a:xfrm>
              <a:off x="3514725" y="3957638"/>
              <a:ext cx="1527175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8E2206F0-C57B-784E-BA76-3613ADB22D18}"/>
                </a:ext>
              </a:extLst>
            </p:cNvPr>
            <p:cNvSpPr/>
            <p:nvPr/>
          </p:nvSpPr>
          <p:spPr bwMode="auto">
            <a:xfrm>
              <a:off x="3457575" y="3902075"/>
              <a:ext cx="1527175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5EBC1272-3A7F-E747-9FFD-A2B3BDC91058}"/>
                </a:ext>
              </a:extLst>
            </p:cNvPr>
            <p:cNvSpPr/>
            <p:nvPr/>
          </p:nvSpPr>
          <p:spPr bwMode="auto">
            <a:xfrm>
              <a:off x="3402013" y="3846513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3" name="TextBox 29">
              <a:extLst>
                <a:ext uri="{FF2B5EF4-FFF2-40B4-BE49-F238E27FC236}">
                  <a16:creationId xmlns:a16="http://schemas.microsoft.com/office/drawing/2014/main" id="{8FDF9298-3F27-964C-8B9E-68DC2E571A7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21427" y="3915252"/>
              <a:ext cx="1491844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Controller</a:t>
              </a:r>
            </a:p>
          </p:txBody>
        </p:sp>
      </p:grpSp>
      <p:grpSp>
        <p:nvGrpSpPr>
          <p:cNvPr id="29" name="Group 31">
            <a:extLst>
              <a:ext uri="{FF2B5EF4-FFF2-40B4-BE49-F238E27FC236}">
                <a16:creationId xmlns:a16="http://schemas.microsoft.com/office/drawing/2014/main" id="{AFED7EEC-200E-444B-B750-C11CD4E1D6D2}"/>
              </a:ext>
            </a:extLst>
          </p:cNvPr>
          <p:cNvGrpSpPr>
            <a:grpSpLocks/>
          </p:cNvGrpSpPr>
          <p:nvPr/>
        </p:nvGrpSpPr>
        <p:grpSpPr bwMode="auto">
          <a:xfrm>
            <a:off x="10205675" y="2592024"/>
            <a:ext cx="1639888" cy="627062"/>
            <a:chOff x="3402013" y="3846513"/>
            <a:chExt cx="1639887" cy="627062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1EDCA91E-8FE9-FD4B-8649-FC62FC01039C}"/>
                </a:ext>
              </a:extLst>
            </p:cNvPr>
            <p:cNvSpPr/>
            <p:nvPr/>
          </p:nvSpPr>
          <p:spPr bwMode="auto">
            <a:xfrm>
              <a:off x="3514726" y="3957638"/>
              <a:ext cx="1527174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4629B688-51B5-1C4B-9F68-97E06E82D2EC}"/>
                </a:ext>
              </a:extLst>
            </p:cNvPr>
            <p:cNvSpPr/>
            <p:nvPr/>
          </p:nvSpPr>
          <p:spPr bwMode="auto">
            <a:xfrm>
              <a:off x="3457576" y="3902075"/>
              <a:ext cx="1527174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FE80D897-654F-9E44-8EBB-23624F066F42}"/>
                </a:ext>
              </a:extLst>
            </p:cNvPr>
            <p:cNvSpPr/>
            <p:nvPr/>
          </p:nvSpPr>
          <p:spPr bwMode="auto">
            <a:xfrm>
              <a:off x="3402013" y="3846513"/>
              <a:ext cx="1527174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3" name="TextBox 29">
              <a:extLst>
                <a:ext uri="{FF2B5EF4-FFF2-40B4-BE49-F238E27FC236}">
                  <a16:creationId xmlns:a16="http://schemas.microsoft.com/office/drawing/2014/main" id="{908B999C-A59F-B841-A5E7-B37887A1C9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3114" y="3915252"/>
              <a:ext cx="64847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View</a:t>
              </a:r>
            </a:p>
          </p:txBody>
        </p:sp>
      </p:grpSp>
      <p:grpSp>
        <p:nvGrpSpPr>
          <p:cNvPr id="34" name="Group 24">
            <a:extLst>
              <a:ext uri="{FF2B5EF4-FFF2-40B4-BE49-F238E27FC236}">
                <a16:creationId xmlns:a16="http://schemas.microsoft.com/office/drawing/2014/main" id="{CC0158E8-A043-9D44-B241-C22F59ADBB06}"/>
              </a:ext>
            </a:extLst>
          </p:cNvPr>
          <p:cNvGrpSpPr>
            <a:grpSpLocks/>
          </p:cNvGrpSpPr>
          <p:nvPr/>
        </p:nvGrpSpPr>
        <p:grpSpPr bwMode="auto">
          <a:xfrm>
            <a:off x="7503685" y="4379658"/>
            <a:ext cx="1639887" cy="627062"/>
            <a:chOff x="3402013" y="3846513"/>
            <a:chExt cx="1639887" cy="627062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3C714829-8943-1146-A85A-F4F42E5A09B3}"/>
                </a:ext>
              </a:extLst>
            </p:cNvPr>
            <p:cNvSpPr/>
            <p:nvPr/>
          </p:nvSpPr>
          <p:spPr bwMode="auto">
            <a:xfrm>
              <a:off x="3514725" y="3957638"/>
              <a:ext cx="1527175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4876310A-01DB-BD46-95F8-1E6AE2239080}"/>
                </a:ext>
              </a:extLst>
            </p:cNvPr>
            <p:cNvSpPr/>
            <p:nvPr/>
          </p:nvSpPr>
          <p:spPr bwMode="auto">
            <a:xfrm>
              <a:off x="3457575" y="3902075"/>
              <a:ext cx="1527175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E1E4B0CA-1E2C-6147-9E14-A842D492C307}"/>
                </a:ext>
              </a:extLst>
            </p:cNvPr>
            <p:cNvSpPr/>
            <p:nvPr/>
          </p:nvSpPr>
          <p:spPr bwMode="auto">
            <a:xfrm>
              <a:off x="3402013" y="3846513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8" name="TextBox 29">
              <a:extLst>
                <a:ext uri="{FF2B5EF4-FFF2-40B4-BE49-F238E27FC236}">
                  <a16:creationId xmlns:a16="http://schemas.microsoft.com/office/drawing/2014/main" id="{7819D926-FBA1-F349-A2C2-4F2F4091A9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70922" y="3915252"/>
              <a:ext cx="79285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Model</a:t>
              </a:r>
            </a:p>
          </p:txBody>
        </p:sp>
      </p:grpSp>
      <p:grpSp>
        <p:nvGrpSpPr>
          <p:cNvPr id="39" name="Group 9">
            <a:extLst>
              <a:ext uri="{FF2B5EF4-FFF2-40B4-BE49-F238E27FC236}">
                <a16:creationId xmlns:a16="http://schemas.microsoft.com/office/drawing/2014/main" id="{6D376460-B28F-5946-8BDB-DE4D93A54958}"/>
              </a:ext>
            </a:extLst>
          </p:cNvPr>
          <p:cNvGrpSpPr>
            <a:grpSpLocks/>
          </p:cNvGrpSpPr>
          <p:nvPr/>
        </p:nvGrpSpPr>
        <p:grpSpPr bwMode="auto">
          <a:xfrm>
            <a:off x="7623958" y="6089899"/>
            <a:ext cx="1223962" cy="628650"/>
            <a:chOff x="6920301" y="1979160"/>
            <a:chExt cx="1223963" cy="628650"/>
          </a:xfrm>
        </p:grpSpPr>
        <p:sp>
          <p:nvSpPr>
            <p:cNvPr id="40" name="Can 39">
              <a:extLst>
                <a:ext uri="{FF2B5EF4-FFF2-40B4-BE49-F238E27FC236}">
                  <a16:creationId xmlns:a16="http://schemas.microsoft.com/office/drawing/2014/main" id="{DBAD760A-FA83-6648-AA44-CCD6E4684A33}"/>
                </a:ext>
              </a:extLst>
            </p:cNvPr>
            <p:cNvSpPr/>
            <p:nvPr/>
          </p:nvSpPr>
          <p:spPr bwMode="auto">
            <a:xfrm>
              <a:off x="6920301" y="1979160"/>
              <a:ext cx="1223963" cy="628650"/>
            </a:xfrm>
            <a:prstGeom prst="can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1" name="TextBox 32">
              <a:extLst>
                <a:ext uri="{FF2B5EF4-FFF2-40B4-BE49-F238E27FC236}">
                  <a16:creationId xmlns:a16="http://schemas.microsoft.com/office/drawing/2014/main" id="{2E58D386-103F-A04D-B072-E3A7926025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19934" y="2180622"/>
              <a:ext cx="597412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 dirty="0"/>
                <a:t>DB</a:t>
              </a:r>
            </a:p>
          </p:txBody>
        </p:sp>
      </p:grp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150EAD36-EFE2-4143-88F1-3C88EF47CF4B}"/>
              </a:ext>
            </a:extLst>
          </p:cNvPr>
          <p:cNvCxnSpPr>
            <a:cxnSpLocks/>
            <a:stCxn id="49" idx="2"/>
          </p:cNvCxnSpPr>
          <p:nvPr/>
        </p:nvCxnSpPr>
        <p:spPr bwMode="auto">
          <a:xfrm flipH="1">
            <a:off x="1667037" y="2824602"/>
            <a:ext cx="2798709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13BBCFCD-4AB7-F44A-9702-09F6EBB02D82}"/>
              </a:ext>
            </a:extLst>
          </p:cNvPr>
          <p:cNvCxnSpPr>
            <a:cxnSpLocks/>
          </p:cNvCxnSpPr>
          <p:nvPr/>
        </p:nvCxnSpPr>
        <p:spPr bwMode="auto">
          <a:xfrm>
            <a:off x="9140815" y="2776308"/>
            <a:ext cx="1064860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2EA9139E-75C5-884E-A14F-1AF161BE5430}"/>
              </a:ext>
            </a:extLst>
          </p:cNvPr>
          <p:cNvCxnSpPr>
            <a:cxnSpLocks/>
          </p:cNvCxnSpPr>
          <p:nvPr/>
        </p:nvCxnSpPr>
        <p:spPr bwMode="auto">
          <a:xfrm flipV="1">
            <a:off x="8477479" y="3261472"/>
            <a:ext cx="0" cy="1118186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389B882D-4857-AB4D-BF4C-423E428147A5}"/>
              </a:ext>
            </a:extLst>
          </p:cNvPr>
          <p:cNvCxnSpPr>
            <a:cxnSpLocks/>
          </p:cNvCxnSpPr>
          <p:nvPr/>
        </p:nvCxnSpPr>
        <p:spPr bwMode="auto">
          <a:xfrm flipV="1">
            <a:off x="8477479" y="5044981"/>
            <a:ext cx="0" cy="1044918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1953052D-1032-D74A-9131-BB851DF6BB66}"/>
              </a:ext>
            </a:extLst>
          </p:cNvPr>
          <p:cNvCxnSpPr>
            <a:cxnSpLocks/>
          </p:cNvCxnSpPr>
          <p:nvPr/>
        </p:nvCxnSpPr>
        <p:spPr bwMode="auto">
          <a:xfrm>
            <a:off x="9140815" y="3016837"/>
            <a:ext cx="1064860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2395A387-1117-8148-A3B8-7C6C759A3897}"/>
              </a:ext>
            </a:extLst>
          </p:cNvPr>
          <p:cNvCxnSpPr>
            <a:cxnSpLocks/>
          </p:cNvCxnSpPr>
          <p:nvPr/>
        </p:nvCxnSpPr>
        <p:spPr bwMode="auto">
          <a:xfrm flipV="1">
            <a:off x="8083856" y="3261472"/>
            <a:ext cx="0" cy="1118186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A774941C-FDD9-6249-AF11-911169719E34}"/>
              </a:ext>
            </a:extLst>
          </p:cNvPr>
          <p:cNvCxnSpPr>
            <a:cxnSpLocks/>
          </p:cNvCxnSpPr>
          <p:nvPr/>
        </p:nvCxnSpPr>
        <p:spPr bwMode="auto">
          <a:xfrm flipV="1">
            <a:off x="8083856" y="5006721"/>
            <a:ext cx="0" cy="1045082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Oval 14">
            <a:extLst>
              <a:ext uri="{FF2B5EF4-FFF2-40B4-BE49-F238E27FC236}">
                <a16:creationId xmlns:a16="http://schemas.microsoft.com/office/drawing/2014/main" id="{A74E70E2-D7E2-BC44-A9D5-A1BE39461779}"/>
              </a:ext>
            </a:extLst>
          </p:cNvPr>
          <p:cNvSpPr/>
          <p:nvPr/>
        </p:nvSpPr>
        <p:spPr>
          <a:xfrm>
            <a:off x="4486279" y="2157176"/>
            <a:ext cx="205125" cy="205125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84B7E28A-EF09-574F-AE9C-1A0A082D3D5F}"/>
              </a:ext>
            </a:extLst>
          </p:cNvPr>
          <p:cNvSpPr/>
          <p:nvPr/>
        </p:nvSpPr>
        <p:spPr>
          <a:xfrm>
            <a:off x="4465746" y="2722039"/>
            <a:ext cx="205125" cy="20512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925EDEBE-ADC3-5344-9483-12CE75A043B7}"/>
              </a:ext>
            </a:extLst>
          </p:cNvPr>
          <p:cNvCxnSpPr>
            <a:cxnSpLocks/>
            <a:endCxn id="15" idx="2"/>
          </p:cNvCxnSpPr>
          <p:nvPr/>
        </p:nvCxnSpPr>
        <p:spPr bwMode="auto">
          <a:xfrm>
            <a:off x="1667037" y="2259739"/>
            <a:ext cx="2819242" cy="0"/>
          </a:xfrm>
          <a:prstGeom prst="straightConnector1">
            <a:avLst/>
          </a:prstGeom>
          <a:ln w="38100" cmpd="sng">
            <a:solidFill>
              <a:srgbClr val="FFFF00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C2EBAFAC-CE07-D34A-9402-04B77F6A6475}"/>
              </a:ext>
            </a:extLst>
          </p:cNvPr>
          <p:cNvCxnSpPr>
            <a:cxnSpLocks/>
            <a:stCxn id="49" idx="6"/>
            <a:endCxn id="22" idx="1"/>
          </p:cNvCxnSpPr>
          <p:nvPr/>
        </p:nvCxnSpPr>
        <p:spPr bwMode="auto">
          <a:xfrm>
            <a:off x="4670871" y="2824602"/>
            <a:ext cx="2830057" cy="26185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Elbow Connector 71">
            <a:extLst>
              <a:ext uri="{FF2B5EF4-FFF2-40B4-BE49-F238E27FC236}">
                <a16:creationId xmlns:a16="http://schemas.microsoft.com/office/drawing/2014/main" id="{EC4A0D39-7905-F94F-8565-C4298C336087}"/>
              </a:ext>
            </a:extLst>
          </p:cNvPr>
          <p:cNvCxnSpPr>
            <a:cxnSpLocks/>
            <a:stCxn id="15" idx="6"/>
            <a:endCxn id="17" idx="1"/>
          </p:cNvCxnSpPr>
          <p:nvPr/>
        </p:nvCxnSpPr>
        <p:spPr>
          <a:xfrm flipV="1">
            <a:off x="4691404" y="1824967"/>
            <a:ext cx="1145265" cy="434772"/>
          </a:xfrm>
          <a:prstGeom prst="bentConnector3">
            <a:avLst/>
          </a:prstGeom>
          <a:ln w="38100">
            <a:solidFill>
              <a:srgbClr val="FFFF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Elbow Connector 74">
            <a:extLst>
              <a:ext uri="{FF2B5EF4-FFF2-40B4-BE49-F238E27FC236}">
                <a16:creationId xmlns:a16="http://schemas.microsoft.com/office/drawing/2014/main" id="{0A65D0B6-0DFD-3844-9E7E-666138C3E382}"/>
              </a:ext>
            </a:extLst>
          </p:cNvPr>
          <p:cNvCxnSpPr>
            <a:cxnSpLocks/>
            <a:stCxn id="17" idx="3"/>
            <a:endCxn id="22" idx="0"/>
          </p:cNvCxnSpPr>
          <p:nvPr/>
        </p:nvCxnSpPr>
        <p:spPr>
          <a:xfrm>
            <a:off x="6820919" y="1824967"/>
            <a:ext cx="1443597" cy="767057"/>
          </a:xfrm>
          <a:prstGeom prst="bentConnector2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Folded Corner 45">
            <a:extLst>
              <a:ext uri="{FF2B5EF4-FFF2-40B4-BE49-F238E27FC236}">
                <a16:creationId xmlns:a16="http://schemas.microsoft.com/office/drawing/2014/main" id="{EE9442FC-9541-C145-AC06-63B17EF11F42}"/>
              </a:ext>
            </a:extLst>
          </p:cNvPr>
          <p:cNvSpPr/>
          <p:nvPr/>
        </p:nvSpPr>
        <p:spPr>
          <a:xfrm>
            <a:off x="96749" y="745044"/>
            <a:ext cx="2053135" cy="775456"/>
          </a:xfrm>
          <a:prstGeom prst="foldedCorner">
            <a:avLst/>
          </a:prstGeom>
          <a:solidFill>
            <a:srgbClr val="000000">
              <a:alpha val="74902"/>
            </a:srgb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0" rtlCol="0" anchor="ctr"/>
          <a:lstStyle/>
          <a:p>
            <a:r>
              <a:rPr lang="en-US" dirty="0">
                <a:solidFill>
                  <a:srgbClr val="FFFF00"/>
                </a:solidFill>
              </a:rPr>
              <a:t>Browser sends HTTP GET request</a:t>
            </a:r>
          </a:p>
        </p:txBody>
      </p:sp>
    </p:spTree>
    <p:extLst>
      <p:ext uri="{BB962C8B-B14F-4D97-AF65-F5344CB8AC3E}">
        <p14:creationId xmlns:p14="http://schemas.microsoft.com/office/powerpoint/2010/main" val="22980454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7707042-04A3-704A-AFE9-00482E002D34}"/>
              </a:ext>
            </a:extLst>
          </p:cNvPr>
          <p:cNvGrpSpPr/>
          <p:nvPr/>
        </p:nvGrpSpPr>
        <p:grpSpPr>
          <a:xfrm>
            <a:off x="2208807" y="352171"/>
            <a:ext cx="1639187" cy="5076442"/>
            <a:chOff x="2180231" y="352171"/>
            <a:chExt cx="1639187" cy="5076442"/>
          </a:xfrm>
        </p:grpSpPr>
        <p:sp>
          <p:nvSpPr>
            <p:cNvPr id="8" name="Cloud 7">
              <a:extLst>
                <a:ext uri="{FF2B5EF4-FFF2-40B4-BE49-F238E27FC236}">
                  <a16:creationId xmlns:a16="http://schemas.microsoft.com/office/drawing/2014/main" id="{24A1FB98-7873-7D46-B4B6-C2F0DF0E5EB2}"/>
                </a:ext>
              </a:extLst>
            </p:cNvPr>
            <p:cNvSpPr/>
            <p:nvPr/>
          </p:nvSpPr>
          <p:spPr bwMode="auto">
            <a:xfrm rot="5400000">
              <a:off x="784770" y="2393964"/>
              <a:ext cx="4430110" cy="1639187"/>
            </a:xfrm>
            <a:prstGeom prst="cloud">
              <a:avLst/>
            </a:prstGeom>
            <a:solidFill>
              <a:schemeClr val="bg1">
                <a:lumMod val="85000"/>
                <a:lumOff val="15000"/>
              </a:schemeClr>
            </a:solidFill>
            <a:ln w="38100" cmpd="sng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3942C041-8305-0B4F-9FBB-6A1D4DE8835A}"/>
                </a:ext>
              </a:extLst>
            </p:cNvPr>
            <p:cNvSpPr txBox="1"/>
            <p:nvPr/>
          </p:nvSpPr>
          <p:spPr>
            <a:xfrm>
              <a:off x="2496103" y="352171"/>
              <a:ext cx="100059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dirty="0">
                  <a:solidFill>
                    <a:schemeClr val="bg1">
                      <a:lumMod val="50000"/>
                      <a:lumOff val="50000"/>
                    </a:schemeClr>
                  </a:solidFill>
                  <a:latin typeface="Lucida Blackletter" charset="0"/>
                  <a:ea typeface="Lucida Blackletter" charset="0"/>
                  <a:cs typeface="Lucida Blackletter" charset="0"/>
                </a:rPr>
                <a:t>Ye Olde</a:t>
              </a:r>
              <a:br>
                <a:rPr lang="en-US" altLang="en-US" dirty="0">
                  <a:solidFill>
                    <a:schemeClr val="bg1">
                      <a:lumMod val="50000"/>
                      <a:lumOff val="50000"/>
                    </a:schemeClr>
                  </a:solidFill>
                  <a:latin typeface="Lucida Blackletter" charset="0"/>
                  <a:ea typeface="Lucida Blackletter" charset="0"/>
                  <a:cs typeface="Lucida Blackletter" charset="0"/>
                </a:rPr>
              </a:br>
              <a:r>
                <a:rPr lang="en-US" altLang="en-US" dirty="0">
                  <a:solidFill>
                    <a:schemeClr val="bg1">
                      <a:lumMod val="50000"/>
                      <a:lumOff val="50000"/>
                    </a:schemeClr>
                  </a:solidFill>
                  <a:latin typeface="Lucida Blackletter" charset="0"/>
                  <a:ea typeface="Lucida Blackletter" charset="0"/>
                  <a:cs typeface="Lucida Blackletter" charset="0"/>
                </a:rPr>
                <a:t>Internet</a:t>
              </a: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3FDDEA61-8B5B-7144-AD8D-EBB2B217ABBD}"/>
              </a:ext>
            </a:extLst>
          </p:cNvPr>
          <p:cNvSpPr/>
          <p:nvPr/>
        </p:nvSpPr>
        <p:spPr bwMode="auto">
          <a:xfrm>
            <a:off x="4568512" y="1195776"/>
            <a:ext cx="7497430" cy="4064504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4C6CB6D-B996-1442-A823-68A46730BC31}"/>
              </a:ext>
            </a:extLst>
          </p:cNvPr>
          <p:cNvGrpSpPr/>
          <p:nvPr/>
        </p:nvGrpSpPr>
        <p:grpSpPr>
          <a:xfrm>
            <a:off x="3937918" y="417431"/>
            <a:ext cx="1523956" cy="1638797"/>
            <a:chOff x="5056352" y="189109"/>
            <a:chExt cx="1523956" cy="1638797"/>
          </a:xfrm>
        </p:grpSpPr>
        <p:pic>
          <p:nvPicPr>
            <p:cNvPr id="12" name="Picture 2" descr="server-white.png">
              <a:extLst>
                <a:ext uri="{FF2B5EF4-FFF2-40B4-BE49-F238E27FC236}">
                  <a16:creationId xmlns:a16="http://schemas.microsoft.com/office/drawing/2014/main" id="{3E9CA7CB-BA50-8040-9D26-BF3779C995E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67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56352" y="304305"/>
              <a:ext cx="1523956" cy="1523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TextBox 27">
              <a:extLst>
                <a:ext uri="{FF2B5EF4-FFF2-40B4-BE49-F238E27FC236}">
                  <a16:creationId xmlns:a16="http://schemas.microsoft.com/office/drawing/2014/main" id="{CBE07520-FB77-E14A-97C7-1E895E10945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74506" y="189109"/>
              <a:ext cx="127252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 dirty="0">
                  <a:solidFill>
                    <a:schemeClr val="bg1">
                      <a:lumMod val="50000"/>
                      <a:lumOff val="50000"/>
                    </a:schemeClr>
                  </a:solidFill>
                </a:rPr>
                <a:t>Web Server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EF932AE4-1309-E348-86FA-BD776C1D0A82}"/>
              </a:ext>
            </a:extLst>
          </p:cNvPr>
          <p:cNvGrpSpPr/>
          <p:nvPr/>
        </p:nvGrpSpPr>
        <p:grpSpPr>
          <a:xfrm>
            <a:off x="179347" y="1600157"/>
            <a:ext cx="1523956" cy="1433185"/>
            <a:chOff x="250787" y="1843053"/>
            <a:chExt cx="1523956" cy="1433185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219041F-56A7-4343-99B8-E288499C281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5777" t="10392" r="5719" b="9724"/>
            <a:stretch/>
          </p:blipFill>
          <p:spPr>
            <a:xfrm>
              <a:off x="346437" y="2326625"/>
              <a:ext cx="1309807" cy="949613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</p:pic>
        <p:sp>
          <p:nvSpPr>
            <p:cNvPr id="14" name="TextBox 27">
              <a:extLst>
                <a:ext uri="{FF2B5EF4-FFF2-40B4-BE49-F238E27FC236}">
                  <a16:creationId xmlns:a16="http://schemas.microsoft.com/office/drawing/2014/main" id="{03122465-1220-EE4D-B6A7-D096EE2A53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0787" y="1843053"/>
              <a:ext cx="152395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 dirty="0"/>
                <a:t>Browser</a:t>
              </a:r>
            </a:p>
          </p:txBody>
        </p:sp>
      </p:grpSp>
      <p:grpSp>
        <p:nvGrpSpPr>
          <p:cNvPr id="16" name="Group 7">
            <a:extLst>
              <a:ext uri="{FF2B5EF4-FFF2-40B4-BE49-F238E27FC236}">
                <a16:creationId xmlns:a16="http://schemas.microsoft.com/office/drawing/2014/main" id="{CB754E11-25A2-344A-AC8A-16CCEC0F1E44}"/>
              </a:ext>
            </a:extLst>
          </p:cNvPr>
          <p:cNvGrpSpPr>
            <a:grpSpLocks/>
          </p:cNvGrpSpPr>
          <p:nvPr/>
        </p:nvGrpSpPr>
        <p:grpSpPr bwMode="auto">
          <a:xfrm>
            <a:off x="5836669" y="1566204"/>
            <a:ext cx="984250" cy="517525"/>
            <a:chOff x="1031875" y="3846513"/>
            <a:chExt cx="1528762" cy="517525"/>
          </a:xfrm>
          <a:solidFill>
            <a:schemeClr val="bg1"/>
          </a:solidFill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CF9F94F-B2F6-5E4E-8456-856DC5B84695}"/>
                </a:ext>
              </a:extLst>
            </p:cNvPr>
            <p:cNvSpPr/>
            <p:nvPr/>
          </p:nvSpPr>
          <p:spPr bwMode="auto">
            <a:xfrm>
              <a:off x="1031875" y="3846513"/>
              <a:ext cx="1528762" cy="517525"/>
            </a:xfrm>
            <a:prstGeom prst="rect">
              <a:avLst/>
            </a:prstGeom>
            <a:grpFill/>
            <a:ln w="38100" cmpd="sng">
              <a:solidFill>
                <a:srgbClr val="FFFF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18" name="TextBox 28">
              <a:extLst>
                <a:ext uri="{FF2B5EF4-FFF2-40B4-BE49-F238E27FC236}">
                  <a16:creationId xmlns:a16="http://schemas.microsoft.com/office/drawing/2014/main" id="{118745EA-3070-BA47-9455-E44D62F46BE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70103" y="3890355"/>
              <a:ext cx="1271504" cy="369332"/>
            </a:xfrm>
            <a:prstGeom prst="rect">
              <a:avLst/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>
                  <a:solidFill>
                    <a:srgbClr val="FFFF00"/>
                  </a:solidFill>
                </a:rPr>
                <a:t>Router</a:t>
              </a:r>
            </a:p>
          </p:txBody>
        </p:sp>
      </p:grpSp>
      <p:grpSp>
        <p:nvGrpSpPr>
          <p:cNvPr id="19" name="Group 8">
            <a:extLst>
              <a:ext uri="{FF2B5EF4-FFF2-40B4-BE49-F238E27FC236}">
                <a16:creationId xmlns:a16="http://schemas.microsoft.com/office/drawing/2014/main" id="{E522020D-C86B-1B4C-A046-96753BE6637E}"/>
              </a:ext>
            </a:extLst>
          </p:cNvPr>
          <p:cNvGrpSpPr>
            <a:grpSpLocks/>
          </p:cNvGrpSpPr>
          <p:nvPr/>
        </p:nvGrpSpPr>
        <p:grpSpPr bwMode="auto">
          <a:xfrm>
            <a:off x="7500928" y="2592024"/>
            <a:ext cx="1639887" cy="627062"/>
            <a:chOff x="3402013" y="3846513"/>
            <a:chExt cx="1639887" cy="627062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AD83199-8503-6041-BAE9-1BC0A5AB84DC}"/>
                </a:ext>
              </a:extLst>
            </p:cNvPr>
            <p:cNvSpPr/>
            <p:nvPr/>
          </p:nvSpPr>
          <p:spPr bwMode="auto">
            <a:xfrm>
              <a:off x="3514725" y="3957638"/>
              <a:ext cx="1527175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8E2206F0-C57B-784E-BA76-3613ADB22D18}"/>
                </a:ext>
              </a:extLst>
            </p:cNvPr>
            <p:cNvSpPr/>
            <p:nvPr/>
          </p:nvSpPr>
          <p:spPr bwMode="auto">
            <a:xfrm>
              <a:off x="3457575" y="3902075"/>
              <a:ext cx="1527175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5EBC1272-3A7F-E747-9FFD-A2B3BDC91058}"/>
                </a:ext>
              </a:extLst>
            </p:cNvPr>
            <p:cNvSpPr/>
            <p:nvPr/>
          </p:nvSpPr>
          <p:spPr bwMode="auto">
            <a:xfrm>
              <a:off x="3402013" y="3846513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3" name="TextBox 29">
              <a:extLst>
                <a:ext uri="{FF2B5EF4-FFF2-40B4-BE49-F238E27FC236}">
                  <a16:creationId xmlns:a16="http://schemas.microsoft.com/office/drawing/2014/main" id="{8FDF9298-3F27-964C-8B9E-68DC2E571A7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21427" y="3915252"/>
              <a:ext cx="1491844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Controller</a:t>
              </a:r>
            </a:p>
          </p:txBody>
        </p:sp>
      </p:grpSp>
      <p:grpSp>
        <p:nvGrpSpPr>
          <p:cNvPr id="29" name="Group 31">
            <a:extLst>
              <a:ext uri="{FF2B5EF4-FFF2-40B4-BE49-F238E27FC236}">
                <a16:creationId xmlns:a16="http://schemas.microsoft.com/office/drawing/2014/main" id="{AFED7EEC-200E-444B-B750-C11CD4E1D6D2}"/>
              </a:ext>
            </a:extLst>
          </p:cNvPr>
          <p:cNvGrpSpPr>
            <a:grpSpLocks/>
          </p:cNvGrpSpPr>
          <p:nvPr/>
        </p:nvGrpSpPr>
        <p:grpSpPr bwMode="auto">
          <a:xfrm>
            <a:off x="10205675" y="2592024"/>
            <a:ext cx="1639888" cy="627062"/>
            <a:chOff x="3402013" y="3846513"/>
            <a:chExt cx="1639887" cy="627062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1EDCA91E-8FE9-FD4B-8649-FC62FC01039C}"/>
                </a:ext>
              </a:extLst>
            </p:cNvPr>
            <p:cNvSpPr/>
            <p:nvPr/>
          </p:nvSpPr>
          <p:spPr bwMode="auto">
            <a:xfrm>
              <a:off x="3514726" y="3957638"/>
              <a:ext cx="1527174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4629B688-51B5-1C4B-9F68-97E06E82D2EC}"/>
                </a:ext>
              </a:extLst>
            </p:cNvPr>
            <p:cNvSpPr/>
            <p:nvPr/>
          </p:nvSpPr>
          <p:spPr bwMode="auto">
            <a:xfrm>
              <a:off x="3457576" y="3902075"/>
              <a:ext cx="1527174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FE80D897-654F-9E44-8EBB-23624F066F42}"/>
                </a:ext>
              </a:extLst>
            </p:cNvPr>
            <p:cNvSpPr/>
            <p:nvPr/>
          </p:nvSpPr>
          <p:spPr bwMode="auto">
            <a:xfrm>
              <a:off x="3402013" y="3846513"/>
              <a:ext cx="1527174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3" name="TextBox 29">
              <a:extLst>
                <a:ext uri="{FF2B5EF4-FFF2-40B4-BE49-F238E27FC236}">
                  <a16:creationId xmlns:a16="http://schemas.microsoft.com/office/drawing/2014/main" id="{908B999C-A59F-B841-A5E7-B37887A1C9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3114" y="3915252"/>
              <a:ext cx="64847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View</a:t>
              </a:r>
            </a:p>
          </p:txBody>
        </p:sp>
      </p:grpSp>
      <p:grpSp>
        <p:nvGrpSpPr>
          <p:cNvPr id="34" name="Group 24">
            <a:extLst>
              <a:ext uri="{FF2B5EF4-FFF2-40B4-BE49-F238E27FC236}">
                <a16:creationId xmlns:a16="http://schemas.microsoft.com/office/drawing/2014/main" id="{CC0158E8-A043-9D44-B241-C22F59ADBB06}"/>
              </a:ext>
            </a:extLst>
          </p:cNvPr>
          <p:cNvGrpSpPr>
            <a:grpSpLocks/>
          </p:cNvGrpSpPr>
          <p:nvPr/>
        </p:nvGrpSpPr>
        <p:grpSpPr bwMode="auto">
          <a:xfrm>
            <a:off x="7503685" y="4379658"/>
            <a:ext cx="1639887" cy="627062"/>
            <a:chOff x="3402013" y="3846513"/>
            <a:chExt cx="1639887" cy="627062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3C714829-8943-1146-A85A-F4F42E5A09B3}"/>
                </a:ext>
              </a:extLst>
            </p:cNvPr>
            <p:cNvSpPr/>
            <p:nvPr/>
          </p:nvSpPr>
          <p:spPr bwMode="auto">
            <a:xfrm>
              <a:off x="3514725" y="3957638"/>
              <a:ext cx="1527175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4876310A-01DB-BD46-95F8-1E6AE2239080}"/>
                </a:ext>
              </a:extLst>
            </p:cNvPr>
            <p:cNvSpPr/>
            <p:nvPr/>
          </p:nvSpPr>
          <p:spPr bwMode="auto">
            <a:xfrm>
              <a:off x="3457575" y="3902075"/>
              <a:ext cx="1527175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E1E4B0CA-1E2C-6147-9E14-A842D492C307}"/>
                </a:ext>
              </a:extLst>
            </p:cNvPr>
            <p:cNvSpPr/>
            <p:nvPr/>
          </p:nvSpPr>
          <p:spPr bwMode="auto">
            <a:xfrm>
              <a:off x="3402013" y="3846513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8" name="TextBox 29">
              <a:extLst>
                <a:ext uri="{FF2B5EF4-FFF2-40B4-BE49-F238E27FC236}">
                  <a16:creationId xmlns:a16="http://schemas.microsoft.com/office/drawing/2014/main" id="{7819D926-FBA1-F349-A2C2-4F2F4091A9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70922" y="3915252"/>
              <a:ext cx="79285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Model</a:t>
              </a:r>
            </a:p>
          </p:txBody>
        </p:sp>
      </p:grpSp>
      <p:grpSp>
        <p:nvGrpSpPr>
          <p:cNvPr id="39" name="Group 9">
            <a:extLst>
              <a:ext uri="{FF2B5EF4-FFF2-40B4-BE49-F238E27FC236}">
                <a16:creationId xmlns:a16="http://schemas.microsoft.com/office/drawing/2014/main" id="{6D376460-B28F-5946-8BDB-DE4D93A54958}"/>
              </a:ext>
            </a:extLst>
          </p:cNvPr>
          <p:cNvGrpSpPr>
            <a:grpSpLocks/>
          </p:cNvGrpSpPr>
          <p:nvPr/>
        </p:nvGrpSpPr>
        <p:grpSpPr bwMode="auto">
          <a:xfrm>
            <a:off x="7623958" y="6089899"/>
            <a:ext cx="1223962" cy="628650"/>
            <a:chOff x="6920301" y="1979160"/>
            <a:chExt cx="1223963" cy="628650"/>
          </a:xfrm>
        </p:grpSpPr>
        <p:sp>
          <p:nvSpPr>
            <p:cNvPr id="40" name="Can 39">
              <a:extLst>
                <a:ext uri="{FF2B5EF4-FFF2-40B4-BE49-F238E27FC236}">
                  <a16:creationId xmlns:a16="http://schemas.microsoft.com/office/drawing/2014/main" id="{DBAD760A-FA83-6648-AA44-CCD6E4684A33}"/>
                </a:ext>
              </a:extLst>
            </p:cNvPr>
            <p:cNvSpPr/>
            <p:nvPr/>
          </p:nvSpPr>
          <p:spPr bwMode="auto">
            <a:xfrm>
              <a:off x="6920301" y="1979160"/>
              <a:ext cx="1223963" cy="628650"/>
            </a:xfrm>
            <a:prstGeom prst="can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1" name="TextBox 32">
              <a:extLst>
                <a:ext uri="{FF2B5EF4-FFF2-40B4-BE49-F238E27FC236}">
                  <a16:creationId xmlns:a16="http://schemas.microsoft.com/office/drawing/2014/main" id="{2E58D386-103F-A04D-B072-E3A7926025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19934" y="2180622"/>
              <a:ext cx="597412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 dirty="0"/>
                <a:t>DB</a:t>
              </a:r>
            </a:p>
          </p:txBody>
        </p:sp>
      </p:grp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150EAD36-EFE2-4143-88F1-3C88EF47CF4B}"/>
              </a:ext>
            </a:extLst>
          </p:cNvPr>
          <p:cNvCxnSpPr>
            <a:cxnSpLocks/>
            <a:stCxn id="49" idx="2"/>
          </p:cNvCxnSpPr>
          <p:nvPr/>
        </p:nvCxnSpPr>
        <p:spPr bwMode="auto">
          <a:xfrm flipH="1">
            <a:off x="1667037" y="2824602"/>
            <a:ext cx="2798709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13BBCFCD-4AB7-F44A-9702-09F6EBB02D82}"/>
              </a:ext>
            </a:extLst>
          </p:cNvPr>
          <p:cNvCxnSpPr>
            <a:cxnSpLocks/>
          </p:cNvCxnSpPr>
          <p:nvPr/>
        </p:nvCxnSpPr>
        <p:spPr bwMode="auto">
          <a:xfrm>
            <a:off x="9140815" y="2776308"/>
            <a:ext cx="1064860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2EA9139E-75C5-884E-A14F-1AF161BE5430}"/>
              </a:ext>
            </a:extLst>
          </p:cNvPr>
          <p:cNvCxnSpPr>
            <a:cxnSpLocks/>
          </p:cNvCxnSpPr>
          <p:nvPr/>
        </p:nvCxnSpPr>
        <p:spPr bwMode="auto">
          <a:xfrm flipV="1">
            <a:off x="8477479" y="3261472"/>
            <a:ext cx="0" cy="1118186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389B882D-4857-AB4D-BF4C-423E428147A5}"/>
              </a:ext>
            </a:extLst>
          </p:cNvPr>
          <p:cNvCxnSpPr>
            <a:cxnSpLocks/>
          </p:cNvCxnSpPr>
          <p:nvPr/>
        </p:nvCxnSpPr>
        <p:spPr bwMode="auto">
          <a:xfrm flipV="1">
            <a:off x="8477479" y="5044981"/>
            <a:ext cx="0" cy="1044918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1953052D-1032-D74A-9131-BB851DF6BB66}"/>
              </a:ext>
            </a:extLst>
          </p:cNvPr>
          <p:cNvCxnSpPr>
            <a:cxnSpLocks/>
          </p:cNvCxnSpPr>
          <p:nvPr/>
        </p:nvCxnSpPr>
        <p:spPr bwMode="auto">
          <a:xfrm>
            <a:off x="9140815" y="3016837"/>
            <a:ext cx="1064860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2395A387-1117-8148-A3B8-7C6C759A3897}"/>
              </a:ext>
            </a:extLst>
          </p:cNvPr>
          <p:cNvCxnSpPr>
            <a:cxnSpLocks/>
          </p:cNvCxnSpPr>
          <p:nvPr/>
        </p:nvCxnSpPr>
        <p:spPr bwMode="auto">
          <a:xfrm flipV="1">
            <a:off x="8083856" y="3261472"/>
            <a:ext cx="0" cy="1118186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A774941C-FDD9-6249-AF11-911169719E34}"/>
              </a:ext>
            </a:extLst>
          </p:cNvPr>
          <p:cNvCxnSpPr>
            <a:cxnSpLocks/>
          </p:cNvCxnSpPr>
          <p:nvPr/>
        </p:nvCxnSpPr>
        <p:spPr bwMode="auto">
          <a:xfrm flipV="1">
            <a:off x="8083856" y="5006721"/>
            <a:ext cx="0" cy="1045082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Oval 14">
            <a:extLst>
              <a:ext uri="{FF2B5EF4-FFF2-40B4-BE49-F238E27FC236}">
                <a16:creationId xmlns:a16="http://schemas.microsoft.com/office/drawing/2014/main" id="{A74E70E2-D7E2-BC44-A9D5-A1BE39461779}"/>
              </a:ext>
            </a:extLst>
          </p:cNvPr>
          <p:cNvSpPr/>
          <p:nvPr/>
        </p:nvSpPr>
        <p:spPr>
          <a:xfrm>
            <a:off x="4486279" y="2157176"/>
            <a:ext cx="205125" cy="20512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84B7E28A-EF09-574F-AE9C-1A0A082D3D5F}"/>
              </a:ext>
            </a:extLst>
          </p:cNvPr>
          <p:cNvSpPr/>
          <p:nvPr/>
        </p:nvSpPr>
        <p:spPr>
          <a:xfrm>
            <a:off x="4465746" y="2722039"/>
            <a:ext cx="205125" cy="20512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925EDEBE-ADC3-5344-9483-12CE75A043B7}"/>
              </a:ext>
            </a:extLst>
          </p:cNvPr>
          <p:cNvCxnSpPr>
            <a:cxnSpLocks/>
            <a:endCxn id="15" idx="2"/>
          </p:cNvCxnSpPr>
          <p:nvPr/>
        </p:nvCxnSpPr>
        <p:spPr bwMode="auto">
          <a:xfrm>
            <a:off x="1667037" y="2259739"/>
            <a:ext cx="2819242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C2EBAFAC-CE07-D34A-9402-04B77F6A6475}"/>
              </a:ext>
            </a:extLst>
          </p:cNvPr>
          <p:cNvCxnSpPr>
            <a:cxnSpLocks/>
            <a:stCxn id="49" idx="6"/>
            <a:endCxn id="22" idx="1"/>
          </p:cNvCxnSpPr>
          <p:nvPr/>
        </p:nvCxnSpPr>
        <p:spPr bwMode="auto">
          <a:xfrm>
            <a:off x="4670871" y="2824602"/>
            <a:ext cx="2830057" cy="26185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Elbow Connector 71">
            <a:extLst>
              <a:ext uri="{FF2B5EF4-FFF2-40B4-BE49-F238E27FC236}">
                <a16:creationId xmlns:a16="http://schemas.microsoft.com/office/drawing/2014/main" id="{EC4A0D39-7905-F94F-8565-C4298C336087}"/>
              </a:ext>
            </a:extLst>
          </p:cNvPr>
          <p:cNvCxnSpPr>
            <a:cxnSpLocks/>
            <a:stCxn id="15" idx="6"/>
            <a:endCxn id="17" idx="1"/>
          </p:cNvCxnSpPr>
          <p:nvPr/>
        </p:nvCxnSpPr>
        <p:spPr>
          <a:xfrm flipV="1">
            <a:off x="4691404" y="1824967"/>
            <a:ext cx="1145265" cy="434772"/>
          </a:xfrm>
          <a:prstGeom prst="bentConnector3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Elbow Connector 74">
            <a:extLst>
              <a:ext uri="{FF2B5EF4-FFF2-40B4-BE49-F238E27FC236}">
                <a16:creationId xmlns:a16="http://schemas.microsoft.com/office/drawing/2014/main" id="{0A65D0B6-0DFD-3844-9E7E-666138C3E382}"/>
              </a:ext>
            </a:extLst>
          </p:cNvPr>
          <p:cNvCxnSpPr>
            <a:cxnSpLocks/>
            <a:stCxn id="17" idx="3"/>
            <a:endCxn id="22" idx="0"/>
          </p:cNvCxnSpPr>
          <p:nvPr/>
        </p:nvCxnSpPr>
        <p:spPr>
          <a:xfrm>
            <a:off x="6820919" y="1824967"/>
            <a:ext cx="1443597" cy="767057"/>
          </a:xfrm>
          <a:prstGeom prst="bentConnector2">
            <a:avLst/>
          </a:prstGeom>
          <a:ln w="38100">
            <a:solidFill>
              <a:srgbClr val="FFFF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Folded Corner 45">
            <a:extLst>
              <a:ext uri="{FF2B5EF4-FFF2-40B4-BE49-F238E27FC236}">
                <a16:creationId xmlns:a16="http://schemas.microsoft.com/office/drawing/2014/main" id="{24D8273E-90BE-F549-8955-4F8F55755641}"/>
              </a:ext>
            </a:extLst>
          </p:cNvPr>
          <p:cNvSpPr/>
          <p:nvPr/>
        </p:nvSpPr>
        <p:spPr>
          <a:xfrm>
            <a:off x="5654841" y="366925"/>
            <a:ext cx="2599018" cy="1020984"/>
          </a:xfrm>
          <a:prstGeom prst="foldedCorner">
            <a:avLst/>
          </a:prstGeom>
          <a:solidFill>
            <a:srgbClr val="000000">
              <a:alpha val="74902"/>
            </a:srgb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0" rtlCol="0" anchor="ctr"/>
          <a:lstStyle/>
          <a:p>
            <a:r>
              <a:rPr lang="en-US" dirty="0">
                <a:solidFill>
                  <a:srgbClr val="FFFF00"/>
                </a:solidFill>
              </a:rPr>
              <a:t>Router looks up route that matches the request, and calls controller action</a:t>
            </a:r>
          </a:p>
        </p:txBody>
      </p:sp>
    </p:spTree>
    <p:extLst>
      <p:ext uri="{BB962C8B-B14F-4D97-AF65-F5344CB8AC3E}">
        <p14:creationId xmlns:p14="http://schemas.microsoft.com/office/powerpoint/2010/main" val="22035239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7707042-04A3-704A-AFE9-00482E002D34}"/>
              </a:ext>
            </a:extLst>
          </p:cNvPr>
          <p:cNvGrpSpPr/>
          <p:nvPr/>
        </p:nvGrpSpPr>
        <p:grpSpPr>
          <a:xfrm>
            <a:off x="2208807" y="352171"/>
            <a:ext cx="1639187" cy="5076442"/>
            <a:chOff x="2180231" y="352171"/>
            <a:chExt cx="1639187" cy="5076442"/>
          </a:xfrm>
        </p:grpSpPr>
        <p:sp>
          <p:nvSpPr>
            <p:cNvPr id="8" name="Cloud 7">
              <a:extLst>
                <a:ext uri="{FF2B5EF4-FFF2-40B4-BE49-F238E27FC236}">
                  <a16:creationId xmlns:a16="http://schemas.microsoft.com/office/drawing/2014/main" id="{24A1FB98-7873-7D46-B4B6-C2F0DF0E5EB2}"/>
                </a:ext>
              </a:extLst>
            </p:cNvPr>
            <p:cNvSpPr/>
            <p:nvPr/>
          </p:nvSpPr>
          <p:spPr bwMode="auto">
            <a:xfrm rot="5400000">
              <a:off x="784770" y="2393964"/>
              <a:ext cx="4430110" cy="1639187"/>
            </a:xfrm>
            <a:prstGeom prst="cloud">
              <a:avLst/>
            </a:prstGeom>
            <a:solidFill>
              <a:schemeClr val="bg1">
                <a:lumMod val="85000"/>
                <a:lumOff val="15000"/>
              </a:schemeClr>
            </a:solidFill>
            <a:ln w="38100" cmpd="sng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3942C041-8305-0B4F-9FBB-6A1D4DE8835A}"/>
                </a:ext>
              </a:extLst>
            </p:cNvPr>
            <p:cNvSpPr txBox="1"/>
            <p:nvPr/>
          </p:nvSpPr>
          <p:spPr>
            <a:xfrm>
              <a:off x="2496103" y="352171"/>
              <a:ext cx="100059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dirty="0">
                  <a:solidFill>
                    <a:schemeClr val="bg1">
                      <a:lumMod val="50000"/>
                      <a:lumOff val="50000"/>
                    </a:schemeClr>
                  </a:solidFill>
                  <a:latin typeface="Lucida Blackletter" charset="0"/>
                  <a:ea typeface="Lucida Blackletter" charset="0"/>
                  <a:cs typeface="Lucida Blackletter" charset="0"/>
                </a:rPr>
                <a:t>Ye Olde</a:t>
              </a:r>
              <a:br>
                <a:rPr lang="en-US" altLang="en-US" dirty="0">
                  <a:solidFill>
                    <a:schemeClr val="bg1">
                      <a:lumMod val="50000"/>
                      <a:lumOff val="50000"/>
                    </a:schemeClr>
                  </a:solidFill>
                  <a:latin typeface="Lucida Blackletter" charset="0"/>
                  <a:ea typeface="Lucida Blackletter" charset="0"/>
                  <a:cs typeface="Lucida Blackletter" charset="0"/>
                </a:rPr>
              </a:br>
              <a:r>
                <a:rPr lang="en-US" altLang="en-US" dirty="0">
                  <a:solidFill>
                    <a:schemeClr val="bg1">
                      <a:lumMod val="50000"/>
                      <a:lumOff val="50000"/>
                    </a:schemeClr>
                  </a:solidFill>
                  <a:latin typeface="Lucida Blackletter" charset="0"/>
                  <a:ea typeface="Lucida Blackletter" charset="0"/>
                  <a:cs typeface="Lucida Blackletter" charset="0"/>
                </a:rPr>
                <a:t>Internet</a:t>
              </a: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3FDDEA61-8B5B-7144-AD8D-EBB2B217ABBD}"/>
              </a:ext>
            </a:extLst>
          </p:cNvPr>
          <p:cNvSpPr/>
          <p:nvPr/>
        </p:nvSpPr>
        <p:spPr bwMode="auto">
          <a:xfrm>
            <a:off x="4568512" y="1195776"/>
            <a:ext cx="7497430" cy="4064504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4C6CB6D-B996-1442-A823-68A46730BC31}"/>
              </a:ext>
            </a:extLst>
          </p:cNvPr>
          <p:cNvGrpSpPr/>
          <p:nvPr/>
        </p:nvGrpSpPr>
        <p:grpSpPr>
          <a:xfrm>
            <a:off x="3937918" y="417431"/>
            <a:ext cx="1523956" cy="1638797"/>
            <a:chOff x="5056352" y="189109"/>
            <a:chExt cx="1523956" cy="1638797"/>
          </a:xfrm>
        </p:grpSpPr>
        <p:pic>
          <p:nvPicPr>
            <p:cNvPr id="12" name="Picture 2" descr="server-white.png">
              <a:extLst>
                <a:ext uri="{FF2B5EF4-FFF2-40B4-BE49-F238E27FC236}">
                  <a16:creationId xmlns:a16="http://schemas.microsoft.com/office/drawing/2014/main" id="{3E9CA7CB-BA50-8040-9D26-BF3779C995E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67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56352" y="304305"/>
              <a:ext cx="1523956" cy="1523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TextBox 27">
              <a:extLst>
                <a:ext uri="{FF2B5EF4-FFF2-40B4-BE49-F238E27FC236}">
                  <a16:creationId xmlns:a16="http://schemas.microsoft.com/office/drawing/2014/main" id="{CBE07520-FB77-E14A-97C7-1E895E10945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74506" y="189109"/>
              <a:ext cx="127252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 dirty="0">
                  <a:solidFill>
                    <a:schemeClr val="bg1">
                      <a:lumMod val="50000"/>
                      <a:lumOff val="50000"/>
                    </a:schemeClr>
                  </a:solidFill>
                </a:rPr>
                <a:t>Web Server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EF932AE4-1309-E348-86FA-BD776C1D0A82}"/>
              </a:ext>
            </a:extLst>
          </p:cNvPr>
          <p:cNvGrpSpPr/>
          <p:nvPr/>
        </p:nvGrpSpPr>
        <p:grpSpPr>
          <a:xfrm>
            <a:off x="179347" y="1600157"/>
            <a:ext cx="1523956" cy="1433185"/>
            <a:chOff x="250787" y="1843053"/>
            <a:chExt cx="1523956" cy="1433185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219041F-56A7-4343-99B8-E288499C281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5777" t="10392" r="5719" b="9724"/>
            <a:stretch/>
          </p:blipFill>
          <p:spPr>
            <a:xfrm>
              <a:off x="346437" y="2326625"/>
              <a:ext cx="1309807" cy="949613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</p:pic>
        <p:sp>
          <p:nvSpPr>
            <p:cNvPr id="14" name="TextBox 27">
              <a:extLst>
                <a:ext uri="{FF2B5EF4-FFF2-40B4-BE49-F238E27FC236}">
                  <a16:creationId xmlns:a16="http://schemas.microsoft.com/office/drawing/2014/main" id="{03122465-1220-EE4D-B6A7-D096EE2A53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0787" y="1843053"/>
              <a:ext cx="152395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 dirty="0"/>
                <a:t>Browser</a:t>
              </a:r>
            </a:p>
          </p:txBody>
        </p:sp>
      </p:grpSp>
      <p:grpSp>
        <p:nvGrpSpPr>
          <p:cNvPr id="16" name="Group 7">
            <a:extLst>
              <a:ext uri="{FF2B5EF4-FFF2-40B4-BE49-F238E27FC236}">
                <a16:creationId xmlns:a16="http://schemas.microsoft.com/office/drawing/2014/main" id="{CB754E11-25A2-344A-AC8A-16CCEC0F1E44}"/>
              </a:ext>
            </a:extLst>
          </p:cNvPr>
          <p:cNvGrpSpPr>
            <a:grpSpLocks/>
          </p:cNvGrpSpPr>
          <p:nvPr/>
        </p:nvGrpSpPr>
        <p:grpSpPr bwMode="auto">
          <a:xfrm>
            <a:off x="5836669" y="1566204"/>
            <a:ext cx="984250" cy="517525"/>
            <a:chOff x="1031875" y="3846513"/>
            <a:chExt cx="1528762" cy="517525"/>
          </a:xfrm>
          <a:solidFill>
            <a:schemeClr val="bg1"/>
          </a:solidFill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CF9F94F-B2F6-5E4E-8456-856DC5B84695}"/>
                </a:ext>
              </a:extLst>
            </p:cNvPr>
            <p:cNvSpPr/>
            <p:nvPr/>
          </p:nvSpPr>
          <p:spPr bwMode="auto">
            <a:xfrm>
              <a:off x="1031875" y="3846513"/>
              <a:ext cx="1528762" cy="517525"/>
            </a:xfrm>
            <a:prstGeom prst="rect">
              <a:avLst/>
            </a:prstGeom>
            <a:grp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" name="TextBox 28">
              <a:extLst>
                <a:ext uri="{FF2B5EF4-FFF2-40B4-BE49-F238E27FC236}">
                  <a16:creationId xmlns:a16="http://schemas.microsoft.com/office/drawing/2014/main" id="{118745EA-3070-BA47-9455-E44D62F46BE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92921" y="3890355"/>
              <a:ext cx="825867" cy="36933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Router</a:t>
              </a:r>
            </a:p>
          </p:txBody>
        </p:sp>
      </p:grpSp>
      <p:grpSp>
        <p:nvGrpSpPr>
          <p:cNvPr id="19" name="Group 8">
            <a:extLst>
              <a:ext uri="{FF2B5EF4-FFF2-40B4-BE49-F238E27FC236}">
                <a16:creationId xmlns:a16="http://schemas.microsoft.com/office/drawing/2014/main" id="{E522020D-C86B-1B4C-A046-96753BE6637E}"/>
              </a:ext>
            </a:extLst>
          </p:cNvPr>
          <p:cNvGrpSpPr>
            <a:grpSpLocks/>
          </p:cNvGrpSpPr>
          <p:nvPr/>
        </p:nvGrpSpPr>
        <p:grpSpPr bwMode="auto">
          <a:xfrm>
            <a:off x="7500928" y="2592024"/>
            <a:ext cx="1639887" cy="627062"/>
            <a:chOff x="3402013" y="3846513"/>
            <a:chExt cx="1639887" cy="627062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AD83199-8503-6041-BAE9-1BC0A5AB84DC}"/>
                </a:ext>
              </a:extLst>
            </p:cNvPr>
            <p:cNvSpPr/>
            <p:nvPr/>
          </p:nvSpPr>
          <p:spPr bwMode="auto">
            <a:xfrm>
              <a:off x="3514725" y="3957638"/>
              <a:ext cx="1527175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rgbClr val="FFFF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8E2206F0-C57B-784E-BA76-3613ADB22D18}"/>
                </a:ext>
              </a:extLst>
            </p:cNvPr>
            <p:cNvSpPr/>
            <p:nvPr/>
          </p:nvSpPr>
          <p:spPr bwMode="auto">
            <a:xfrm>
              <a:off x="3457575" y="3902075"/>
              <a:ext cx="1527175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rgbClr val="FFFF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5EBC1272-3A7F-E747-9FFD-A2B3BDC91058}"/>
                </a:ext>
              </a:extLst>
            </p:cNvPr>
            <p:cNvSpPr/>
            <p:nvPr/>
          </p:nvSpPr>
          <p:spPr bwMode="auto">
            <a:xfrm>
              <a:off x="3402013" y="3846513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rgbClr val="FFFF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23" name="TextBox 29">
              <a:extLst>
                <a:ext uri="{FF2B5EF4-FFF2-40B4-BE49-F238E27FC236}">
                  <a16:creationId xmlns:a16="http://schemas.microsoft.com/office/drawing/2014/main" id="{8FDF9298-3F27-964C-8B9E-68DC2E571A7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04246" y="3915252"/>
              <a:ext cx="1126206" cy="369332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>
                  <a:solidFill>
                    <a:srgbClr val="FFFF00"/>
                  </a:solidFill>
                </a:rPr>
                <a:t>Controller</a:t>
              </a:r>
            </a:p>
          </p:txBody>
        </p:sp>
      </p:grpSp>
      <p:grpSp>
        <p:nvGrpSpPr>
          <p:cNvPr id="29" name="Group 31">
            <a:extLst>
              <a:ext uri="{FF2B5EF4-FFF2-40B4-BE49-F238E27FC236}">
                <a16:creationId xmlns:a16="http://schemas.microsoft.com/office/drawing/2014/main" id="{AFED7EEC-200E-444B-B750-C11CD4E1D6D2}"/>
              </a:ext>
            </a:extLst>
          </p:cNvPr>
          <p:cNvGrpSpPr>
            <a:grpSpLocks/>
          </p:cNvGrpSpPr>
          <p:nvPr/>
        </p:nvGrpSpPr>
        <p:grpSpPr bwMode="auto">
          <a:xfrm>
            <a:off x="10205675" y="2592024"/>
            <a:ext cx="1639888" cy="627062"/>
            <a:chOff x="3402013" y="3846513"/>
            <a:chExt cx="1639887" cy="627062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1EDCA91E-8FE9-FD4B-8649-FC62FC01039C}"/>
                </a:ext>
              </a:extLst>
            </p:cNvPr>
            <p:cNvSpPr/>
            <p:nvPr/>
          </p:nvSpPr>
          <p:spPr bwMode="auto">
            <a:xfrm>
              <a:off x="3514726" y="3957638"/>
              <a:ext cx="1527174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4629B688-51B5-1C4B-9F68-97E06E82D2EC}"/>
                </a:ext>
              </a:extLst>
            </p:cNvPr>
            <p:cNvSpPr/>
            <p:nvPr/>
          </p:nvSpPr>
          <p:spPr bwMode="auto">
            <a:xfrm>
              <a:off x="3457576" y="3902075"/>
              <a:ext cx="1527174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FE80D897-654F-9E44-8EBB-23624F066F42}"/>
                </a:ext>
              </a:extLst>
            </p:cNvPr>
            <p:cNvSpPr/>
            <p:nvPr/>
          </p:nvSpPr>
          <p:spPr bwMode="auto">
            <a:xfrm>
              <a:off x="3402013" y="3846513"/>
              <a:ext cx="1527174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3" name="TextBox 29">
              <a:extLst>
                <a:ext uri="{FF2B5EF4-FFF2-40B4-BE49-F238E27FC236}">
                  <a16:creationId xmlns:a16="http://schemas.microsoft.com/office/drawing/2014/main" id="{908B999C-A59F-B841-A5E7-B37887A1C9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3114" y="3915252"/>
              <a:ext cx="64847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View</a:t>
              </a:r>
            </a:p>
          </p:txBody>
        </p:sp>
      </p:grpSp>
      <p:grpSp>
        <p:nvGrpSpPr>
          <p:cNvPr id="34" name="Group 24">
            <a:extLst>
              <a:ext uri="{FF2B5EF4-FFF2-40B4-BE49-F238E27FC236}">
                <a16:creationId xmlns:a16="http://schemas.microsoft.com/office/drawing/2014/main" id="{CC0158E8-A043-9D44-B241-C22F59ADBB06}"/>
              </a:ext>
            </a:extLst>
          </p:cNvPr>
          <p:cNvGrpSpPr>
            <a:grpSpLocks/>
          </p:cNvGrpSpPr>
          <p:nvPr/>
        </p:nvGrpSpPr>
        <p:grpSpPr bwMode="auto">
          <a:xfrm>
            <a:off x="7503685" y="4379658"/>
            <a:ext cx="1639887" cy="627062"/>
            <a:chOff x="3402013" y="3846513"/>
            <a:chExt cx="1639887" cy="627062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3C714829-8943-1146-A85A-F4F42E5A09B3}"/>
                </a:ext>
              </a:extLst>
            </p:cNvPr>
            <p:cNvSpPr/>
            <p:nvPr/>
          </p:nvSpPr>
          <p:spPr bwMode="auto">
            <a:xfrm>
              <a:off x="3514725" y="3957638"/>
              <a:ext cx="1527175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4876310A-01DB-BD46-95F8-1E6AE2239080}"/>
                </a:ext>
              </a:extLst>
            </p:cNvPr>
            <p:cNvSpPr/>
            <p:nvPr/>
          </p:nvSpPr>
          <p:spPr bwMode="auto">
            <a:xfrm>
              <a:off x="3457575" y="3902075"/>
              <a:ext cx="1527175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E1E4B0CA-1E2C-6147-9E14-A842D492C307}"/>
                </a:ext>
              </a:extLst>
            </p:cNvPr>
            <p:cNvSpPr/>
            <p:nvPr/>
          </p:nvSpPr>
          <p:spPr bwMode="auto">
            <a:xfrm>
              <a:off x="3402013" y="3846513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8" name="TextBox 29">
              <a:extLst>
                <a:ext uri="{FF2B5EF4-FFF2-40B4-BE49-F238E27FC236}">
                  <a16:creationId xmlns:a16="http://schemas.microsoft.com/office/drawing/2014/main" id="{7819D926-FBA1-F349-A2C2-4F2F4091A9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70922" y="3915252"/>
              <a:ext cx="79285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Model</a:t>
              </a:r>
            </a:p>
          </p:txBody>
        </p:sp>
      </p:grpSp>
      <p:grpSp>
        <p:nvGrpSpPr>
          <p:cNvPr id="39" name="Group 9">
            <a:extLst>
              <a:ext uri="{FF2B5EF4-FFF2-40B4-BE49-F238E27FC236}">
                <a16:creationId xmlns:a16="http://schemas.microsoft.com/office/drawing/2014/main" id="{6D376460-B28F-5946-8BDB-DE4D93A54958}"/>
              </a:ext>
            </a:extLst>
          </p:cNvPr>
          <p:cNvGrpSpPr>
            <a:grpSpLocks/>
          </p:cNvGrpSpPr>
          <p:nvPr/>
        </p:nvGrpSpPr>
        <p:grpSpPr bwMode="auto">
          <a:xfrm>
            <a:off x="7623958" y="6089899"/>
            <a:ext cx="1223962" cy="628650"/>
            <a:chOff x="6920301" y="1979160"/>
            <a:chExt cx="1223963" cy="628650"/>
          </a:xfrm>
        </p:grpSpPr>
        <p:sp>
          <p:nvSpPr>
            <p:cNvPr id="40" name="Can 39">
              <a:extLst>
                <a:ext uri="{FF2B5EF4-FFF2-40B4-BE49-F238E27FC236}">
                  <a16:creationId xmlns:a16="http://schemas.microsoft.com/office/drawing/2014/main" id="{DBAD760A-FA83-6648-AA44-CCD6E4684A33}"/>
                </a:ext>
              </a:extLst>
            </p:cNvPr>
            <p:cNvSpPr/>
            <p:nvPr/>
          </p:nvSpPr>
          <p:spPr bwMode="auto">
            <a:xfrm>
              <a:off x="6920301" y="1979160"/>
              <a:ext cx="1223963" cy="628650"/>
            </a:xfrm>
            <a:prstGeom prst="can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1" name="TextBox 32">
              <a:extLst>
                <a:ext uri="{FF2B5EF4-FFF2-40B4-BE49-F238E27FC236}">
                  <a16:creationId xmlns:a16="http://schemas.microsoft.com/office/drawing/2014/main" id="{2E58D386-103F-A04D-B072-E3A7926025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19934" y="2180622"/>
              <a:ext cx="597412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 dirty="0"/>
                <a:t>DB</a:t>
              </a:r>
            </a:p>
          </p:txBody>
        </p:sp>
      </p:grp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150EAD36-EFE2-4143-88F1-3C88EF47CF4B}"/>
              </a:ext>
            </a:extLst>
          </p:cNvPr>
          <p:cNvCxnSpPr>
            <a:cxnSpLocks/>
            <a:stCxn id="49" idx="2"/>
          </p:cNvCxnSpPr>
          <p:nvPr/>
        </p:nvCxnSpPr>
        <p:spPr bwMode="auto">
          <a:xfrm flipH="1">
            <a:off x="1667037" y="2824602"/>
            <a:ext cx="2798709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13BBCFCD-4AB7-F44A-9702-09F6EBB02D82}"/>
              </a:ext>
            </a:extLst>
          </p:cNvPr>
          <p:cNvCxnSpPr>
            <a:cxnSpLocks/>
          </p:cNvCxnSpPr>
          <p:nvPr/>
        </p:nvCxnSpPr>
        <p:spPr bwMode="auto">
          <a:xfrm>
            <a:off x="9140815" y="2776308"/>
            <a:ext cx="1064860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2EA9139E-75C5-884E-A14F-1AF161BE5430}"/>
              </a:ext>
            </a:extLst>
          </p:cNvPr>
          <p:cNvCxnSpPr>
            <a:cxnSpLocks/>
          </p:cNvCxnSpPr>
          <p:nvPr/>
        </p:nvCxnSpPr>
        <p:spPr bwMode="auto">
          <a:xfrm flipV="1">
            <a:off x="8477479" y="3261472"/>
            <a:ext cx="0" cy="1118186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389B882D-4857-AB4D-BF4C-423E428147A5}"/>
              </a:ext>
            </a:extLst>
          </p:cNvPr>
          <p:cNvCxnSpPr>
            <a:cxnSpLocks/>
          </p:cNvCxnSpPr>
          <p:nvPr/>
        </p:nvCxnSpPr>
        <p:spPr bwMode="auto">
          <a:xfrm flipV="1">
            <a:off x="8477479" y="5044981"/>
            <a:ext cx="0" cy="1044918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1953052D-1032-D74A-9131-BB851DF6BB66}"/>
              </a:ext>
            </a:extLst>
          </p:cNvPr>
          <p:cNvCxnSpPr>
            <a:cxnSpLocks/>
          </p:cNvCxnSpPr>
          <p:nvPr/>
        </p:nvCxnSpPr>
        <p:spPr bwMode="auto">
          <a:xfrm>
            <a:off x="9140815" y="3016837"/>
            <a:ext cx="1064860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2395A387-1117-8148-A3B8-7C6C759A3897}"/>
              </a:ext>
            </a:extLst>
          </p:cNvPr>
          <p:cNvCxnSpPr>
            <a:cxnSpLocks/>
          </p:cNvCxnSpPr>
          <p:nvPr/>
        </p:nvCxnSpPr>
        <p:spPr bwMode="auto">
          <a:xfrm flipV="1">
            <a:off x="8083856" y="3261472"/>
            <a:ext cx="0" cy="1118186"/>
          </a:xfrm>
          <a:prstGeom prst="straightConnector1">
            <a:avLst/>
          </a:prstGeom>
          <a:ln w="38100" cmpd="sng">
            <a:solidFill>
              <a:srgbClr val="FFFF00"/>
            </a:solidFill>
            <a:headEnd type="triangl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A774941C-FDD9-6249-AF11-911169719E34}"/>
              </a:ext>
            </a:extLst>
          </p:cNvPr>
          <p:cNvCxnSpPr>
            <a:cxnSpLocks/>
          </p:cNvCxnSpPr>
          <p:nvPr/>
        </p:nvCxnSpPr>
        <p:spPr bwMode="auto">
          <a:xfrm flipV="1">
            <a:off x="8083856" y="5006721"/>
            <a:ext cx="0" cy="1045082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Oval 14">
            <a:extLst>
              <a:ext uri="{FF2B5EF4-FFF2-40B4-BE49-F238E27FC236}">
                <a16:creationId xmlns:a16="http://schemas.microsoft.com/office/drawing/2014/main" id="{A74E70E2-D7E2-BC44-A9D5-A1BE39461779}"/>
              </a:ext>
            </a:extLst>
          </p:cNvPr>
          <p:cNvSpPr/>
          <p:nvPr/>
        </p:nvSpPr>
        <p:spPr>
          <a:xfrm>
            <a:off x="4486279" y="2157176"/>
            <a:ext cx="205125" cy="20512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84B7E28A-EF09-574F-AE9C-1A0A082D3D5F}"/>
              </a:ext>
            </a:extLst>
          </p:cNvPr>
          <p:cNvSpPr/>
          <p:nvPr/>
        </p:nvSpPr>
        <p:spPr>
          <a:xfrm>
            <a:off x="4465746" y="2722039"/>
            <a:ext cx="205125" cy="20512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925EDEBE-ADC3-5344-9483-12CE75A043B7}"/>
              </a:ext>
            </a:extLst>
          </p:cNvPr>
          <p:cNvCxnSpPr>
            <a:cxnSpLocks/>
            <a:endCxn id="15" idx="2"/>
          </p:cNvCxnSpPr>
          <p:nvPr/>
        </p:nvCxnSpPr>
        <p:spPr bwMode="auto">
          <a:xfrm>
            <a:off x="1667037" y="2259739"/>
            <a:ext cx="2819242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C2EBAFAC-CE07-D34A-9402-04B77F6A6475}"/>
              </a:ext>
            </a:extLst>
          </p:cNvPr>
          <p:cNvCxnSpPr>
            <a:cxnSpLocks/>
            <a:stCxn id="49" idx="6"/>
            <a:endCxn id="22" idx="1"/>
          </p:cNvCxnSpPr>
          <p:nvPr/>
        </p:nvCxnSpPr>
        <p:spPr bwMode="auto">
          <a:xfrm>
            <a:off x="4670871" y="2824602"/>
            <a:ext cx="2830057" cy="26185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Elbow Connector 71">
            <a:extLst>
              <a:ext uri="{FF2B5EF4-FFF2-40B4-BE49-F238E27FC236}">
                <a16:creationId xmlns:a16="http://schemas.microsoft.com/office/drawing/2014/main" id="{EC4A0D39-7905-F94F-8565-C4298C336087}"/>
              </a:ext>
            </a:extLst>
          </p:cNvPr>
          <p:cNvCxnSpPr>
            <a:cxnSpLocks/>
            <a:stCxn id="15" idx="6"/>
            <a:endCxn id="17" idx="1"/>
          </p:cNvCxnSpPr>
          <p:nvPr/>
        </p:nvCxnSpPr>
        <p:spPr>
          <a:xfrm flipV="1">
            <a:off x="4691404" y="1824967"/>
            <a:ext cx="1145265" cy="434772"/>
          </a:xfrm>
          <a:prstGeom prst="bentConnector3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Elbow Connector 74">
            <a:extLst>
              <a:ext uri="{FF2B5EF4-FFF2-40B4-BE49-F238E27FC236}">
                <a16:creationId xmlns:a16="http://schemas.microsoft.com/office/drawing/2014/main" id="{0A65D0B6-0DFD-3844-9E7E-666138C3E382}"/>
              </a:ext>
            </a:extLst>
          </p:cNvPr>
          <p:cNvCxnSpPr>
            <a:cxnSpLocks/>
            <a:stCxn id="17" idx="3"/>
            <a:endCxn id="22" idx="0"/>
          </p:cNvCxnSpPr>
          <p:nvPr/>
        </p:nvCxnSpPr>
        <p:spPr>
          <a:xfrm>
            <a:off x="6820919" y="1824967"/>
            <a:ext cx="1443597" cy="767057"/>
          </a:xfrm>
          <a:prstGeom prst="bentConnector2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Folded Corner 45">
            <a:extLst>
              <a:ext uri="{FF2B5EF4-FFF2-40B4-BE49-F238E27FC236}">
                <a16:creationId xmlns:a16="http://schemas.microsoft.com/office/drawing/2014/main" id="{A1ACAB89-81F3-2A4A-83A2-E4669852F827}"/>
              </a:ext>
            </a:extLst>
          </p:cNvPr>
          <p:cNvSpPr/>
          <p:nvPr/>
        </p:nvSpPr>
        <p:spPr>
          <a:xfrm>
            <a:off x="7155801" y="1533508"/>
            <a:ext cx="2217427" cy="799754"/>
          </a:xfrm>
          <a:prstGeom prst="foldedCorner">
            <a:avLst/>
          </a:prstGeom>
          <a:solidFill>
            <a:srgbClr val="000000">
              <a:alpha val="74902"/>
            </a:srgb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0" rtlCol="0" anchor="ctr"/>
          <a:lstStyle/>
          <a:p>
            <a:r>
              <a:rPr lang="en-US" dirty="0">
                <a:solidFill>
                  <a:srgbClr val="FFFF00"/>
                </a:solidFill>
              </a:rPr>
              <a:t>Controller action calls model method</a:t>
            </a:r>
          </a:p>
        </p:txBody>
      </p:sp>
    </p:spTree>
    <p:extLst>
      <p:ext uri="{BB962C8B-B14F-4D97-AF65-F5344CB8AC3E}">
        <p14:creationId xmlns:p14="http://schemas.microsoft.com/office/powerpoint/2010/main" val="15128782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7707042-04A3-704A-AFE9-00482E002D34}"/>
              </a:ext>
            </a:extLst>
          </p:cNvPr>
          <p:cNvGrpSpPr/>
          <p:nvPr/>
        </p:nvGrpSpPr>
        <p:grpSpPr>
          <a:xfrm>
            <a:off x="2208807" y="352171"/>
            <a:ext cx="1639187" cy="5076442"/>
            <a:chOff x="2180231" y="352171"/>
            <a:chExt cx="1639187" cy="5076442"/>
          </a:xfrm>
        </p:grpSpPr>
        <p:sp>
          <p:nvSpPr>
            <p:cNvPr id="8" name="Cloud 7">
              <a:extLst>
                <a:ext uri="{FF2B5EF4-FFF2-40B4-BE49-F238E27FC236}">
                  <a16:creationId xmlns:a16="http://schemas.microsoft.com/office/drawing/2014/main" id="{24A1FB98-7873-7D46-B4B6-C2F0DF0E5EB2}"/>
                </a:ext>
              </a:extLst>
            </p:cNvPr>
            <p:cNvSpPr/>
            <p:nvPr/>
          </p:nvSpPr>
          <p:spPr bwMode="auto">
            <a:xfrm rot="5400000">
              <a:off x="784770" y="2393964"/>
              <a:ext cx="4430110" cy="1639187"/>
            </a:xfrm>
            <a:prstGeom prst="cloud">
              <a:avLst/>
            </a:prstGeom>
            <a:solidFill>
              <a:schemeClr val="bg1">
                <a:lumMod val="85000"/>
                <a:lumOff val="15000"/>
              </a:schemeClr>
            </a:solidFill>
            <a:ln w="38100" cmpd="sng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3942C041-8305-0B4F-9FBB-6A1D4DE8835A}"/>
                </a:ext>
              </a:extLst>
            </p:cNvPr>
            <p:cNvSpPr txBox="1"/>
            <p:nvPr/>
          </p:nvSpPr>
          <p:spPr>
            <a:xfrm>
              <a:off x="2496103" y="352171"/>
              <a:ext cx="100059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dirty="0">
                  <a:solidFill>
                    <a:schemeClr val="bg1">
                      <a:lumMod val="50000"/>
                      <a:lumOff val="50000"/>
                    </a:schemeClr>
                  </a:solidFill>
                  <a:latin typeface="Lucida Blackletter" charset="0"/>
                  <a:ea typeface="Lucida Blackletter" charset="0"/>
                  <a:cs typeface="Lucida Blackletter" charset="0"/>
                </a:rPr>
                <a:t>Ye Olde</a:t>
              </a:r>
              <a:br>
                <a:rPr lang="en-US" altLang="en-US" dirty="0">
                  <a:solidFill>
                    <a:schemeClr val="bg1">
                      <a:lumMod val="50000"/>
                      <a:lumOff val="50000"/>
                    </a:schemeClr>
                  </a:solidFill>
                  <a:latin typeface="Lucida Blackletter" charset="0"/>
                  <a:ea typeface="Lucida Blackletter" charset="0"/>
                  <a:cs typeface="Lucida Blackletter" charset="0"/>
                </a:rPr>
              </a:br>
              <a:r>
                <a:rPr lang="en-US" altLang="en-US" dirty="0">
                  <a:solidFill>
                    <a:schemeClr val="bg1">
                      <a:lumMod val="50000"/>
                      <a:lumOff val="50000"/>
                    </a:schemeClr>
                  </a:solidFill>
                  <a:latin typeface="Lucida Blackletter" charset="0"/>
                  <a:ea typeface="Lucida Blackletter" charset="0"/>
                  <a:cs typeface="Lucida Blackletter" charset="0"/>
                </a:rPr>
                <a:t>Internet</a:t>
              </a: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3FDDEA61-8B5B-7144-AD8D-EBB2B217ABBD}"/>
              </a:ext>
            </a:extLst>
          </p:cNvPr>
          <p:cNvSpPr/>
          <p:nvPr/>
        </p:nvSpPr>
        <p:spPr bwMode="auto">
          <a:xfrm>
            <a:off x="4568512" y="1195776"/>
            <a:ext cx="7497430" cy="4064504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4C6CB6D-B996-1442-A823-68A46730BC31}"/>
              </a:ext>
            </a:extLst>
          </p:cNvPr>
          <p:cNvGrpSpPr/>
          <p:nvPr/>
        </p:nvGrpSpPr>
        <p:grpSpPr>
          <a:xfrm>
            <a:off x="3937918" y="417431"/>
            <a:ext cx="1523956" cy="1638797"/>
            <a:chOff x="5056352" y="189109"/>
            <a:chExt cx="1523956" cy="1638797"/>
          </a:xfrm>
        </p:grpSpPr>
        <p:pic>
          <p:nvPicPr>
            <p:cNvPr id="12" name="Picture 2" descr="server-white.png">
              <a:extLst>
                <a:ext uri="{FF2B5EF4-FFF2-40B4-BE49-F238E27FC236}">
                  <a16:creationId xmlns:a16="http://schemas.microsoft.com/office/drawing/2014/main" id="{3E9CA7CB-BA50-8040-9D26-BF3779C995E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67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56352" y="304305"/>
              <a:ext cx="1523956" cy="1523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TextBox 27">
              <a:extLst>
                <a:ext uri="{FF2B5EF4-FFF2-40B4-BE49-F238E27FC236}">
                  <a16:creationId xmlns:a16="http://schemas.microsoft.com/office/drawing/2014/main" id="{CBE07520-FB77-E14A-97C7-1E895E10945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74506" y="189109"/>
              <a:ext cx="127252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 dirty="0">
                  <a:solidFill>
                    <a:schemeClr val="bg1">
                      <a:lumMod val="50000"/>
                      <a:lumOff val="50000"/>
                    </a:schemeClr>
                  </a:solidFill>
                </a:rPr>
                <a:t>Web Server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EF932AE4-1309-E348-86FA-BD776C1D0A82}"/>
              </a:ext>
            </a:extLst>
          </p:cNvPr>
          <p:cNvGrpSpPr/>
          <p:nvPr/>
        </p:nvGrpSpPr>
        <p:grpSpPr>
          <a:xfrm>
            <a:off x="179347" y="1600157"/>
            <a:ext cx="1523956" cy="1433185"/>
            <a:chOff x="250787" y="1843053"/>
            <a:chExt cx="1523956" cy="1433185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219041F-56A7-4343-99B8-E288499C281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5777" t="10392" r="5719" b="9724"/>
            <a:stretch/>
          </p:blipFill>
          <p:spPr>
            <a:xfrm>
              <a:off x="346437" y="2326625"/>
              <a:ext cx="1309807" cy="949613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</p:pic>
        <p:sp>
          <p:nvSpPr>
            <p:cNvPr id="14" name="TextBox 27">
              <a:extLst>
                <a:ext uri="{FF2B5EF4-FFF2-40B4-BE49-F238E27FC236}">
                  <a16:creationId xmlns:a16="http://schemas.microsoft.com/office/drawing/2014/main" id="{03122465-1220-EE4D-B6A7-D096EE2A53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0787" y="1843053"/>
              <a:ext cx="152395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 dirty="0"/>
                <a:t>Browser</a:t>
              </a:r>
            </a:p>
          </p:txBody>
        </p:sp>
      </p:grpSp>
      <p:grpSp>
        <p:nvGrpSpPr>
          <p:cNvPr id="16" name="Group 7">
            <a:extLst>
              <a:ext uri="{FF2B5EF4-FFF2-40B4-BE49-F238E27FC236}">
                <a16:creationId xmlns:a16="http://schemas.microsoft.com/office/drawing/2014/main" id="{CB754E11-25A2-344A-AC8A-16CCEC0F1E44}"/>
              </a:ext>
            </a:extLst>
          </p:cNvPr>
          <p:cNvGrpSpPr>
            <a:grpSpLocks/>
          </p:cNvGrpSpPr>
          <p:nvPr/>
        </p:nvGrpSpPr>
        <p:grpSpPr bwMode="auto">
          <a:xfrm>
            <a:off x="5836669" y="1566204"/>
            <a:ext cx="984250" cy="517525"/>
            <a:chOff x="1031875" y="3846513"/>
            <a:chExt cx="1528762" cy="517525"/>
          </a:xfrm>
          <a:solidFill>
            <a:schemeClr val="bg1"/>
          </a:solidFill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CF9F94F-B2F6-5E4E-8456-856DC5B84695}"/>
                </a:ext>
              </a:extLst>
            </p:cNvPr>
            <p:cNvSpPr/>
            <p:nvPr/>
          </p:nvSpPr>
          <p:spPr bwMode="auto">
            <a:xfrm>
              <a:off x="1031875" y="3846513"/>
              <a:ext cx="1528762" cy="517525"/>
            </a:xfrm>
            <a:prstGeom prst="rect">
              <a:avLst/>
            </a:prstGeom>
            <a:grp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" name="TextBox 28">
              <a:extLst>
                <a:ext uri="{FF2B5EF4-FFF2-40B4-BE49-F238E27FC236}">
                  <a16:creationId xmlns:a16="http://schemas.microsoft.com/office/drawing/2014/main" id="{118745EA-3070-BA47-9455-E44D62F46BE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92921" y="3890355"/>
              <a:ext cx="825867" cy="36933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Router</a:t>
              </a:r>
            </a:p>
          </p:txBody>
        </p:sp>
      </p:grpSp>
      <p:grpSp>
        <p:nvGrpSpPr>
          <p:cNvPr id="19" name="Group 8">
            <a:extLst>
              <a:ext uri="{FF2B5EF4-FFF2-40B4-BE49-F238E27FC236}">
                <a16:creationId xmlns:a16="http://schemas.microsoft.com/office/drawing/2014/main" id="{E522020D-C86B-1B4C-A046-96753BE6637E}"/>
              </a:ext>
            </a:extLst>
          </p:cNvPr>
          <p:cNvGrpSpPr>
            <a:grpSpLocks/>
          </p:cNvGrpSpPr>
          <p:nvPr/>
        </p:nvGrpSpPr>
        <p:grpSpPr bwMode="auto">
          <a:xfrm>
            <a:off x="7500928" y="2592024"/>
            <a:ext cx="1639887" cy="627062"/>
            <a:chOff x="3402013" y="3846513"/>
            <a:chExt cx="1639887" cy="627062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AD83199-8503-6041-BAE9-1BC0A5AB84DC}"/>
                </a:ext>
              </a:extLst>
            </p:cNvPr>
            <p:cNvSpPr/>
            <p:nvPr/>
          </p:nvSpPr>
          <p:spPr bwMode="auto">
            <a:xfrm>
              <a:off x="3514725" y="3957638"/>
              <a:ext cx="1527175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8E2206F0-C57B-784E-BA76-3613ADB22D18}"/>
                </a:ext>
              </a:extLst>
            </p:cNvPr>
            <p:cNvSpPr/>
            <p:nvPr/>
          </p:nvSpPr>
          <p:spPr bwMode="auto">
            <a:xfrm>
              <a:off x="3457575" y="3902075"/>
              <a:ext cx="1527175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5EBC1272-3A7F-E747-9FFD-A2B3BDC91058}"/>
                </a:ext>
              </a:extLst>
            </p:cNvPr>
            <p:cNvSpPr/>
            <p:nvPr/>
          </p:nvSpPr>
          <p:spPr bwMode="auto">
            <a:xfrm>
              <a:off x="3402013" y="3846513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3" name="TextBox 29">
              <a:extLst>
                <a:ext uri="{FF2B5EF4-FFF2-40B4-BE49-F238E27FC236}">
                  <a16:creationId xmlns:a16="http://schemas.microsoft.com/office/drawing/2014/main" id="{8FDF9298-3F27-964C-8B9E-68DC2E571A7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04246" y="3915252"/>
              <a:ext cx="112620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Controller</a:t>
              </a:r>
            </a:p>
          </p:txBody>
        </p:sp>
      </p:grpSp>
      <p:grpSp>
        <p:nvGrpSpPr>
          <p:cNvPr id="29" name="Group 31">
            <a:extLst>
              <a:ext uri="{FF2B5EF4-FFF2-40B4-BE49-F238E27FC236}">
                <a16:creationId xmlns:a16="http://schemas.microsoft.com/office/drawing/2014/main" id="{AFED7EEC-200E-444B-B750-C11CD4E1D6D2}"/>
              </a:ext>
            </a:extLst>
          </p:cNvPr>
          <p:cNvGrpSpPr>
            <a:grpSpLocks/>
          </p:cNvGrpSpPr>
          <p:nvPr/>
        </p:nvGrpSpPr>
        <p:grpSpPr bwMode="auto">
          <a:xfrm>
            <a:off x="10205675" y="2592024"/>
            <a:ext cx="1639888" cy="627062"/>
            <a:chOff x="3402013" y="3846513"/>
            <a:chExt cx="1639887" cy="627062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1EDCA91E-8FE9-FD4B-8649-FC62FC01039C}"/>
                </a:ext>
              </a:extLst>
            </p:cNvPr>
            <p:cNvSpPr/>
            <p:nvPr/>
          </p:nvSpPr>
          <p:spPr bwMode="auto">
            <a:xfrm>
              <a:off x="3514726" y="3957638"/>
              <a:ext cx="1527174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4629B688-51B5-1C4B-9F68-97E06E82D2EC}"/>
                </a:ext>
              </a:extLst>
            </p:cNvPr>
            <p:cNvSpPr/>
            <p:nvPr/>
          </p:nvSpPr>
          <p:spPr bwMode="auto">
            <a:xfrm>
              <a:off x="3457576" y="3902075"/>
              <a:ext cx="1527174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FE80D897-654F-9E44-8EBB-23624F066F42}"/>
                </a:ext>
              </a:extLst>
            </p:cNvPr>
            <p:cNvSpPr/>
            <p:nvPr/>
          </p:nvSpPr>
          <p:spPr bwMode="auto">
            <a:xfrm>
              <a:off x="3402013" y="3846513"/>
              <a:ext cx="1527174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3" name="TextBox 29">
              <a:extLst>
                <a:ext uri="{FF2B5EF4-FFF2-40B4-BE49-F238E27FC236}">
                  <a16:creationId xmlns:a16="http://schemas.microsoft.com/office/drawing/2014/main" id="{908B999C-A59F-B841-A5E7-B37887A1C9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3114" y="3915252"/>
              <a:ext cx="64847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View</a:t>
              </a:r>
            </a:p>
          </p:txBody>
        </p:sp>
      </p:grpSp>
      <p:grpSp>
        <p:nvGrpSpPr>
          <p:cNvPr id="34" name="Group 24">
            <a:extLst>
              <a:ext uri="{FF2B5EF4-FFF2-40B4-BE49-F238E27FC236}">
                <a16:creationId xmlns:a16="http://schemas.microsoft.com/office/drawing/2014/main" id="{CC0158E8-A043-9D44-B241-C22F59ADBB06}"/>
              </a:ext>
            </a:extLst>
          </p:cNvPr>
          <p:cNvGrpSpPr>
            <a:grpSpLocks/>
          </p:cNvGrpSpPr>
          <p:nvPr/>
        </p:nvGrpSpPr>
        <p:grpSpPr bwMode="auto">
          <a:xfrm>
            <a:off x="7503685" y="4379658"/>
            <a:ext cx="1639887" cy="627062"/>
            <a:chOff x="3402013" y="3846513"/>
            <a:chExt cx="1639887" cy="627062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3C714829-8943-1146-A85A-F4F42E5A09B3}"/>
                </a:ext>
              </a:extLst>
            </p:cNvPr>
            <p:cNvSpPr/>
            <p:nvPr/>
          </p:nvSpPr>
          <p:spPr bwMode="auto">
            <a:xfrm>
              <a:off x="3514725" y="3957638"/>
              <a:ext cx="1527175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rgbClr val="FFFF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4876310A-01DB-BD46-95F8-1E6AE2239080}"/>
                </a:ext>
              </a:extLst>
            </p:cNvPr>
            <p:cNvSpPr/>
            <p:nvPr/>
          </p:nvSpPr>
          <p:spPr bwMode="auto">
            <a:xfrm>
              <a:off x="3457575" y="3902075"/>
              <a:ext cx="1527175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rgbClr val="FFFF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E1E4B0CA-1E2C-6147-9E14-A842D492C307}"/>
                </a:ext>
              </a:extLst>
            </p:cNvPr>
            <p:cNvSpPr/>
            <p:nvPr/>
          </p:nvSpPr>
          <p:spPr bwMode="auto">
            <a:xfrm>
              <a:off x="3402013" y="3846513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rgbClr val="FFFF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38" name="TextBox 29">
              <a:extLst>
                <a:ext uri="{FF2B5EF4-FFF2-40B4-BE49-F238E27FC236}">
                  <a16:creationId xmlns:a16="http://schemas.microsoft.com/office/drawing/2014/main" id="{7819D926-FBA1-F349-A2C2-4F2F4091A9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70922" y="3915252"/>
              <a:ext cx="792855" cy="369332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>
                  <a:solidFill>
                    <a:srgbClr val="FFFF00"/>
                  </a:solidFill>
                </a:rPr>
                <a:t>Model</a:t>
              </a:r>
            </a:p>
          </p:txBody>
        </p:sp>
      </p:grpSp>
      <p:grpSp>
        <p:nvGrpSpPr>
          <p:cNvPr id="39" name="Group 9">
            <a:extLst>
              <a:ext uri="{FF2B5EF4-FFF2-40B4-BE49-F238E27FC236}">
                <a16:creationId xmlns:a16="http://schemas.microsoft.com/office/drawing/2014/main" id="{6D376460-B28F-5946-8BDB-DE4D93A54958}"/>
              </a:ext>
            </a:extLst>
          </p:cNvPr>
          <p:cNvGrpSpPr>
            <a:grpSpLocks/>
          </p:cNvGrpSpPr>
          <p:nvPr/>
        </p:nvGrpSpPr>
        <p:grpSpPr bwMode="auto">
          <a:xfrm>
            <a:off x="7623958" y="6089899"/>
            <a:ext cx="1223962" cy="628650"/>
            <a:chOff x="6920301" y="1979160"/>
            <a:chExt cx="1223963" cy="628650"/>
          </a:xfrm>
        </p:grpSpPr>
        <p:sp>
          <p:nvSpPr>
            <p:cNvPr id="40" name="Can 39">
              <a:extLst>
                <a:ext uri="{FF2B5EF4-FFF2-40B4-BE49-F238E27FC236}">
                  <a16:creationId xmlns:a16="http://schemas.microsoft.com/office/drawing/2014/main" id="{DBAD760A-FA83-6648-AA44-CCD6E4684A33}"/>
                </a:ext>
              </a:extLst>
            </p:cNvPr>
            <p:cNvSpPr/>
            <p:nvPr/>
          </p:nvSpPr>
          <p:spPr bwMode="auto">
            <a:xfrm>
              <a:off x="6920301" y="1979160"/>
              <a:ext cx="1223963" cy="628650"/>
            </a:xfrm>
            <a:prstGeom prst="can">
              <a:avLst/>
            </a:prstGeom>
            <a:no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1" name="TextBox 32">
              <a:extLst>
                <a:ext uri="{FF2B5EF4-FFF2-40B4-BE49-F238E27FC236}">
                  <a16:creationId xmlns:a16="http://schemas.microsoft.com/office/drawing/2014/main" id="{2E58D386-103F-A04D-B072-E3A7926025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19934" y="2180622"/>
              <a:ext cx="597412" cy="316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 dirty="0"/>
                <a:t>DB</a:t>
              </a:r>
            </a:p>
          </p:txBody>
        </p:sp>
      </p:grp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150EAD36-EFE2-4143-88F1-3C88EF47CF4B}"/>
              </a:ext>
            </a:extLst>
          </p:cNvPr>
          <p:cNvCxnSpPr>
            <a:cxnSpLocks/>
            <a:stCxn id="49" idx="2"/>
          </p:cNvCxnSpPr>
          <p:nvPr/>
        </p:nvCxnSpPr>
        <p:spPr bwMode="auto">
          <a:xfrm flipH="1">
            <a:off x="1667037" y="2824602"/>
            <a:ext cx="2798709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13BBCFCD-4AB7-F44A-9702-09F6EBB02D82}"/>
              </a:ext>
            </a:extLst>
          </p:cNvPr>
          <p:cNvCxnSpPr>
            <a:cxnSpLocks/>
          </p:cNvCxnSpPr>
          <p:nvPr/>
        </p:nvCxnSpPr>
        <p:spPr bwMode="auto">
          <a:xfrm>
            <a:off x="9140815" y="2776308"/>
            <a:ext cx="1064860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2EA9139E-75C5-884E-A14F-1AF161BE5430}"/>
              </a:ext>
            </a:extLst>
          </p:cNvPr>
          <p:cNvCxnSpPr>
            <a:cxnSpLocks/>
          </p:cNvCxnSpPr>
          <p:nvPr/>
        </p:nvCxnSpPr>
        <p:spPr bwMode="auto">
          <a:xfrm flipV="1">
            <a:off x="8477479" y="3261472"/>
            <a:ext cx="0" cy="1118186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389B882D-4857-AB4D-BF4C-423E428147A5}"/>
              </a:ext>
            </a:extLst>
          </p:cNvPr>
          <p:cNvCxnSpPr>
            <a:cxnSpLocks/>
          </p:cNvCxnSpPr>
          <p:nvPr/>
        </p:nvCxnSpPr>
        <p:spPr bwMode="auto">
          <a:xfrm flipV="1">
            <a:off x="8477479" y="5044981"/>
            <a:ext cx="0" cy="1044918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1953052D-1032-D74A-9131-BB851DF6BB66}"/>
              </a:ext>
            </a:extLst>
          </p:cNvPr>
          <p:cNvCxnSpPr>
            <a:cxnSpLocks/>
          </p:cNvCxnSpPr>
          <p:nvPr/>
        </p:nvCxnSpPr>
        <p:spPr bwMode="auto">
          <a:xfrm>
            <a:off x="9140815" y="3016837"/>
            <a:ext cx="1064860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2395A387-1117-8148-A3B8-7C6C759A3897}"/>
              </a:ext>
            </a:extLst>
          </p:cNvPr>
          <p:cNvCxnSpPr>
            <a:cxnSpLocks/>
          </p:cNvCxnSpPr>
          <p:nvPr/>
        </p:nvCxnSpPr>
        <p:spPr bwMode="auto">
          <a:xfrm flipV="1">
            <a:off x="8083856" y="3261472"/>
            <a:ext cx="0" cy="1118186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A774941C-FDD9-6249-AF11-911169719E34}"/>
              </a:ext>
            </a:extLst>
          </p:cNvPr>
          <p:cNvCxnSpPr>
            <a:cxnSpLocks/>
          </p:cNvCxnSpPr>
          <p:nvPr/>
        </p:nvCxnSpPr>
        <p:spPr bwMode="auto">
          <a:xfrm flipV="1">
            <a:off x="8083856" y="5006721"/>
            <a:ext cx="0" cy="1045082"/>
          </a:xfrm>
          <a:prstGeom prst="straightConnector1">
            <a:avLst/>
          </a:prstGeom>
          <a:ln w="38100" cmpd="sng">
            <a:solidFill>
              <a:srgbClr val="FFFF00"/>
            </a:solidFill>
            <a:headEnd type="triangl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Oval 14">
            <a:extLst>
              <a:ext uri="{FF2B5EF4-FFF2-40B4-BE49-F238E27FC236}">
                <a16:creationId xmlns:a16="http://schemas.microsoft.com/office/drawing/2014/main" id="{A74E70E2-D7E2-BC44-A9D5-A1BE39461779}"/>
              </a:ext>
            </a:extLst>
          </p:cNvPr>
          <p:cNvSpPr/>
          <p:nvPr/>
        </p:nvSpPr>
        <p:spPr>
          <a:xfrm>
            <a:off x="4486279" y="2157176"/>
            <a:ext cx="205125" cy="20512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84B7E28A-EF09-574F-AE9C-1A0A082D3D5F}"/>
              </a:ext>
            </a:extLst>
          </p:cNvPr>
          <p:cNvSpPr/>
          <p:nvPr/>
        </p:nvSpPr>
        <p:spPr>
          <a:xfrm>
            <a:off x="4465746" y="2722039"/>
            <a:ext cx="205125" cy="20512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925EDEBE-ADC3-5344-9483-12CE75A043B7}"/>
              </a:ext>
            </a:extLst>
          </p:cNvPr>
          <p:cNvCxnSpPr>
            <a:cxnSpLocks/>
            <a:endCxn id="15" idx="2"/>
          </p:cNvCxnSpPr>
          <p:nvPr/>
        </p:nvCxnSpPr>
        <p:spPr bwMode="auto">
          <a:xfrm>
            <a:off x="1667037" y="2259739"/>
            <a:ext cx="2819242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C2EBAFAC-CE07-D34A-9402-04B77F6A6475}"/>
              </a:ext>
            </a:extLst>
          </p:cNvPr>
          <p:cNvCxnSpPr>
            <a:cxnSpLocks/>
            <a:stCxn id="49" idx="6"/>
            <a:endCxn id="22" idx="1"/>
          </p:cNvCxnSpPr>
          <p:nvPr/>
        </p:nvCxnSpPr>
        <p:spPr bwMode="auto">
          <a:xfrm>
            <a:off x="4670871" y="2824602"/>
            <a:ext cx="2830057" cy="26185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Elbow Connector 71">
            <a:extLst>
              <a:ext uri="{FF2B5EF4-FFF2-40B4-BE49-F238E27FC236}">
                <a16:creationId xmlns:a16="http://schemas.microsoft.com/office/drawing/2014/main" id="{EC4A0D39-7905-F94F-8565-C4298C336087}"/>
              </a:ext>
            </a:extLst>
          </p:cNvPr>
          <p:cNvCxnSpPr>
            <a:cxnSpLocks/>
            <a:stCxn id="15" idx="6"/>
            <a:endCxn id="17" idx="1"/>
          </p:cNvCxnSpPr>
          <p:nvPr/>
        </p:nvCxnSpPr>
        <p:spPr>
          <a:xfrm flipV="1">
            <a:off x="4691404" y="1824967"/>
            <a:ext cx="1145265" cy="434772"/>
          </a:xfrm>
          <a:prstGeom prst="bentConnector3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Elbow Connector 74">
            <a:extLst>
              <a:ext uri="{FF2B5EF4-FFF2-40B4-BE49-F238E27FC236}">
                <a16:creationId xmlns:a16="http://schemas.microsoft.com/office/drawing/2014/main" id="{0A65D0B6-0DFD-3844-9E7E-666138C3E382}"/>
              </a:ext>
            </a:extLst>
          </p:cNvPr>
          <p:cNvCxnSpPr>
            <a:cxnSpLocks/>
            <a:stCxn id="17" idx="3"/>
            <a:endCxn id="22" idx="0"/>
          </p:cNvCxnSpPr>
          <p:nvPr/>
        </p:nvCxnSpPr>
        <p:spPr>
          <a:xfrm>
            <a:off x="6820919" y="1824967"/>
            <a:ext cx="1443597" cy="767057"/>
          </a:xfrm>
          <a:prstGeom prst="bentConnector2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Folded Corner 45">
            <a:extLst>
              <a:ext uri="{FF2B5EF4-FFF2-40B4-BE49-F238E27FC236}">
                <a16:creationId xmlns:a16="http://schemas.microsoft.com/office/drawing/2014/main" id="{A1ACAB89-81F3-2A4A-83A2-E4669852F827}"/>
              </a:ext>
            </a:extLst>
          </p:cNvPr>
          <p:cNvSpPr/>
          <p:nvPr/>
        </p:nvSpPr>
        <p:spPr>
          <a:xfrm>
            <a:off x="5593648" y="4048520"/>
            <a:ext cx="1707452" cy="799754"/>
          </a:xfrm>
          <a:prstGeom prst="foldedCorner">
            <a:avLst/>
          </a:prstGeom>
          <a:solidFill>
            <a:srgbClr val="000000">
              <a:alpha val="74902"/>
            </a:srgb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0" rtlCol="0" anchor="ctr"/>
          <a:lstStyle/>
          <a:p>
            <a:r>
              <a:rPr lang="en-US" dirty="0">
                <a:solidFill>
                  <a:srgbClr val="FFFF00"/>
                </a:solidFill>
              </a:rPr>
              <a:t>Model invokes SQL operation</a:t>
            </a:r>
          </a:p>
        </p:txBody>
      </p:sp>
    </p:spTree>
    <p:extLst>
      <p:ext uri="{BB962C8B-B14F-4D97-AF65-F5344CB8AC3E}">
        <p14:creationId xmlns:p14="http://schemas.microsoft.com/office/powerpoint/2010/main" val="42239677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7707042-04A3-704A-AFE9-00482E002D34}"/>
              </a:ext>
            </a:extLst>
          </p:cNvPr>
          <p:cNvGrpSpPr/>
          <p:nvPr/>
        </p:nvGrpSpPr>
        <p:grpSpPr>
          <a:xfrm>
            <a:off x="2208807" y="352171"/>
            <a:ext cx="1639187" cy="5076442"/>
            <a:chOff x="2180231" y="352171"/>
            <a:chExt cx="1639187" cy="5076442"/>
          </a:xfrm>
        </p:grpSpPr>
        <p:sp>
          <p:nvSpPr>
            <p:cNvPr id="8" name="Cloud 7">
              <a:extLst>
                <a:ext uri="{FF2B5EF4-FFF2-40B4-BE49-F238E27FC236}">
                  <a16:creationId xmlns:a16="http://schemas.microsoft.com/office/drawing/2014/main" id="{24A1FB98-7873-7D46-B4B6-C2F0DF0E5EB2}"/>
                </a:ext>
              </a:extLst>
            </p:cNvPr>
            <p:cNvSpPr/>
            <p:nvPr/>
          </p:nvSpPr>
          <p:spPr bwMode="auto">
            <a:xfrm rot="5400000">
              <a:off x="784770" y="2393964"/>
              <a:ext cx="4430110" cy="1639187"/>
            </a:xfrm>
            <a:prstGeom prst="cloud">
              <a:avLst/>
            </a:prstGeom>
            <a:solidFill>
              <a:schemeClr val="bg1">
                <a:lumMod val="85000"/>
                <a:lumOff val="15000"/>
              </a:schemeClr>
            </a:solidFill>
            <a:ln w="38100" cmpd="sng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3942C041-8305-0B4F-9FBB-6A1D4DE8835A}"/>
                </a:ext>
              </a:extLst>
            </p:cNvPr>
            <p:cNvSpPr txBox="1"/>
            <p:nvPr/>
          </p:nvSpPr>
          <p:spPr>
            <a:xfrm>
              <a:off x="2496103" y="352171"/>
              <a:ext cx="100059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en-US" dirty="0">
                  <a:solidFill>
                    <a:schemeClr val="bg1">
                      <a:lumMod val="50000"/>
                      <a:lumOff val="50000"/>
                    </a:schemeClr>
                  </a:solidFill>
                  <a:latin typeface="Lucida Blackletter" charset="0"/>
                  <a:ea typeface="Lucida Blackletter" charset="0"/>
                  <a:cs typeface="Lucida Blackletter" charset="0"/>
                </a:rPr>
                <a:t>Ye Olde</a:t>
              </a:r>
              <a:br>
                <a:rPr lang="en-US" altLang="en-US" dirty="0">
                  <a:solidFill>
                    <a:schemeClr val="bg1">
                      <a:lumMod val="50000"/>
                      <a:lumOff val="50000"/>
                    </a:schemeClr>
                  </a:solidFill>
                  <a:latin typeface="Lucida Blackletter" charset="0"/>
                  <a:ea typeface="Lucida Blackletter" charset="0"/>
                  <a:cs typeface="Lucida Blackletter" charset="0"/>
                </a:rPr>
              </a:br>
              <a:r>
                <a:rPr lang="en-US" altLang="en-US" dirty="0">
                  <a:solidFill>
                    <a:schemeClr val="bg1">
                      <a:lumMod val="50000"/>
                      <a:lumOff val="50000"/>
                    </a:schemeClr>
                  </a:solidFill>
                  <a:latin typeface="Lucida Blackletter" charset="0"/>
                  <a:ea typeface="Lucida Blackletter" charset="0"/>
                  <a:cs typeface="Lucida Blackletter" charset="0"/>
                </a:rPr>
                <a:t>Internet</a:t>
              </a: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3FDDEA61-8B5B-7144-AD8D-EBB2B217ABBD}"/>
              </a:ext>
            </a:extLst>
          </p:cNvPr>
          <p:cNvSpPr/>
          <p:nvPr/>
        </p:nvSpPr>
        <p:spPr bwMode="auto">
          <a:xfrm>
            <a:off x="4568512" y="1195776"/>
            <a:ext cx="7497430" cy="4064504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4C6CB6D-B996-1442-A823-68A46730BC31}"/>
              </a:ext>
            </a:extLst>
          </p:cNvPr>
          <p:cNvGrpSpPr/>
          <p:nvPr/>
        </p:nvGrpSpPr>
        <p:grpSpPr>
          <a:xfrm>
            <a:off x="3937918" y="417431"/>
            <a:ext cx="1523956" cy="1638797"/>
            <a:chOff x="5056352" y="189109"/>
            <a:chExt cx="1523956" cy="1638797"/>
          </a:xfrm>
        </p:grpSpPr>
        <p:pic>
          <p:nvPicPr>
            <p:cNvPr id="12" name="Picture 2" descr="server-white.png">
              <a:extLst>
                <a:ext uri="{FF2B5EF4-FFF2-40B4-BE49-F238E27FC236}">
                  <a16:creationId xmlns:a16="http://schemas.microsoft.com/office/drawing/2014/main" id="{3E9CA7CB-BA50-8040-9D26-BF3779C995E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67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56352" y="304305"/>
              <a:ext cx="1523956" cy="1523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TextBox 27">
              <a:extLst>
                <a:ext uri="{FF2B5EF4-FFF2-40B4-BE49-F238E27FC236}">
                  <a16:creationId xmlns:a16="http://schemas.microsoft.com/office/drawing/2014/main" id="{CBE07520-FB77-E14A-97C7-1E895E10945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74506" y="189109"/>
              <a:ext cx="127252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 dirty="0">
                  <a:solidFill>
                    <a:schemeClr val="bg1">
                      <a:lumMod val="50000"/>
                      <a:lumOff val="50000"/>
                    </a:schemeClr>
                  </a:solidFill>
                </a:rPr>
                <a:t>Web Server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EF932AE4-1309-E348-86FA-BD776C1D0A82}"/>
              </a:ext>
            </a:extLst>
          </p:cNvPr>
          <p:cNvGrpSpPr/>
          <p:nvPr/>
        </p:nvGrpSpPr>
        <p:grpSpPr>
          <a:xfrm>
            <a:off x="179347" y="1600157"/>
            <a:ext cx="1523956" cy="1433185"/>
            <a:chOff x="250787" y="1843053"/>
            <a:chExt cx="1523956" cy="1433185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219041F-56A7-4343-99B8-E288499C281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5777" t="10392" r="5719" b="9724"/>
            <a:stretch/>
          </p:blipFill>
          <p:spPr>
            <a:xfrm>
              <a:off x="346437" y="2326625"/>
              <a:ext cx="1309807" cy="949613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</p:pic>
        <p:sp>
          <p:nvSpPr>
            <p:cNvPr id="14" name="TextBox 27">
              <a:extLst>
                <a:ext uri="{FF2B5EF4-FFF2-40B4-BE49-F238E27FC236}">
                  <a16:creationId xmlns:a16="http://schemas.microsoft.com/office/drawing/2014/main" id="{03122465-1220-EE4D-B6A7-D096EE2A53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0787" y="1843053"/>
              <a:ext cx="152395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 dirty="0"/>
                <a:t>Browser</a:t>
              </a:r>
            </a:p>
          </p:txBody>
        </p:sp>
      </p:grpSp>
      <p:grpSp>
        <p:nvGrpSpPr>
          <p:cNvPr id="16" name="Group 7">
            <a:extLst>
              <a:ext uri="{FF2B5EF4-FFF2-40B4-BE49-F238E27FC236}">
                <a16:creationId xmlns:a16="http://schemas.microsoft.com/office/drawing/2014/main" id="{CB754E11-25A2-344A-AC8A-16CCEC0F1E44}"/>
              </a:ext>
            </a:extLst>
          </p:cNvPr>
          <p:cNvGrpSpPr>
            <a:grpSpLocks/>
          </p:cNvGrpSpPr>
          <p:nvPr/>
        </p:nvGrpSpPr>
        <p:grpSpPr bwMode="auto">
          <a:xfrm>
            <a:off x="5836669" y="1566204"/>
            <a:ext cx="984250" cy="517525"/>
            <a:chOff x="1031875" y="3846513"/>
            <a:chExt cx="1528762" cy="517525"/>
          </a:xfrm>
          <a:solidFill>
            <a:schemeClr val="bg1"/>
          </a:solidFill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CF9F94F-B2F6-5E4E-8456-856DC5B84695}"/>
                </a:ext>
              </a:extLst>
            </p:cNvPr>
            <p:cNvSpPr/>
            <p:nvPr/>
          </p:nvSpPr>
          <p:spPr bwMode="auto">
            <a:xfrm>
              <a:off x="1031875" y="3846513"/>
              <a:ext cx="1528762" cy="517525"/>
            </a:xfrm>
            <a:prstGeom prst="rect">
              <a:avLst/>
            </a:prstGeom>
            <a:grpFill/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" name="TextBox 28">
              <a:extLst>
                <a:ext uri="{FF2B5EF4-FFF2-40B4-BE49-F238E27FC236}">
                  <a16:creationId xmlns:a16="http://schemas.microsoft.com/office/drawing/2014/main" id="{118745EA-3070-BA47-9455-E44D62F46BE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92921" y="3890355"/>
              <a:ext cx="825867" cy="36933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Router</a:t>
              </a:r>
            </a:p>
          </p:txBody>
        </p:sp>
      </p:grpSp>
      <p:grpSp>
        <p:nvGrpSpPr>
          <p:cNvPr id="19" name="Group 8">
            <a:extLst>
              <a:ext uri="{FF2B5EF4-FFF2-40B4-BE49-F238E27FC236}">
                <a16:creationId xmlns:a16="http://schemas.microsoft.com/office/drawing/2014/main" id="{E522020D-C86B-1B4C-A046-96753BE6637E}"/>
              </a:ext>
            </a:extLst>
          </p:cNvPr>
          <p:cNvGrpSpPr>
            <a:grpSpLocks/>
          </p:cNvGrpSpPr>
          <p:nvPr/>
        </p:nvGrpSpPr>
        <p:grpSpPr bwMode="auto">
          <a:xfrm>
            <a:off x="7500928" y="2592024"/>
            <a:ext cx="1639887" cy="627062"/>
            <a:chOff x="3402013" y="3846513"/>
            <a:chExt cx="1639887" cy="627062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AD83199-8503-6041-BAE9-1BC0A5AB84DC}"/>
                </a:ext>
              </a:extLst>
            </p:cNvPr>
            <p:cNvSpPr/>
            <p:nvPr/>
          </p:nvSpPr>
          <p:spPr bwMode="auto">
            <a:xfrm>
              <a:off x="3514725" y="3957638"/>
              <a:ext cx="1527175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8E2206F0-C57B-784E-BA76-3613ADB22D18}"/>
                </a:ext>
              </a:extLst>
            </p:cNvPr>
            <p:cNvSpPr/>
            <p:nvPr/>
          </p:nvSpPr>
          <p:spPr bwMode="auto">
            <a:xfrm>
              <a:off x="3457575" y="3902075"/>
              <a:ext cx="1527175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5EBC1272-3A7F-E747-9FFD-A2B3BDC91058}"/>
                </a:ext>
              </a:extLst>
            </p:cNvPr>
            <p:cNvSpPr/>
            <p:nvPr/>
          </p:nvSpPr>
          <p:spPr bwMode="auto">
            <a:xfrm>
              <a:off x="3402013" y="3846513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3" name="TextBox 29">
              <a:extLst>
                <a:ext uri="{FF2B5EF4-FFF2-40B4-BE49-F238E27FC236}">
                  <a16:creationId xmlns:a16="http://schemas.microsoft.com/office/drawing/2014/main" id="{8FDF9298-3F27-964C-8B9E-68DC2E571A7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04246" y="3915252"/>
              <a:ext cx="112620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Controller</a:t>
              </a:r>
            </a:p>
          </p:txBody>
        </p:sp>
      </p:grpSp>
      <p:grpSp>
        <p:nvGrpSpPr>
          <p:cNvPr id="29" name="Group 31">
            <a:extLst>
              <a:ext uri="{FF2B5EF4-FFF2-40B4-BE49-F238E27FC236}">
                <a16:creationId xmlns:a16="http://schemas.microsoft.com/office/drawing/2014/main" id="{AFED7EEC-200E-444B-B750-C11CD4E1D6D2}"/>
              </a:ext>
            </a:extLst>
          </p:cNvPr>
          <p:cNvGrpSpPr>
            <a:grpSpLocks/>
          </p:cNvGrpSpPr>
          <p:nvPr/>
        </p:nvGrpSpPr>
        <p:grpSpPr bwMode="auto">
          <a:xfrm>
            <a:off x="10205675" y="2592024"/>
            <a:ext cx="1639888" cy="627062"/>
            <a:chOff x="3402013" y="3846513"/>
            <a:chExt cx="1639887" cy="627062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1EDCA91E-8FE9-FD4B-8649-FC62FC01039C}"/>
                </a:ext>
              </a:extLst>
            </p:cNvPr>
            <p:cNvSpPr/>
            <p:nvPr/>
          </p:nvSpPr>
          <p:spPr bwMode="auto">
            <a:xfrm>
              <a:off x="3514726" y="3957638"/>
              <a:ext cx="1527174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4629B688-51B5-1C4B-9F68-97E06E82D2EC}"/>
                </a:ext>
              </a:extLst>
            </p:cNvPr>
            <p:cNvSpPr/>
            <p:nvPr/>
          </p:nvSpPr>
          <p:spPr bwMode="auto">
            <a:xfrm>
              <a:off x="3457576" y="3902075"/>
              <a:ext cx="1527174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FE80D897-654F-9E44-8EBB-23624F066F42}"/>
                </a:ext>
              </a:extLst>
            </p:cNvPr>
            <p:cNvSpPr/>
            <p:nvPr/>
          </p:nvSpPr>
          <p:spPr bwMode="auto">
            <a:xfrm>
              <a:off x="3402013" y="3846513"/>
              <a:ext cx="1527174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3" name="TextBox 29">
              <a:extLst>
                <a:ext uri="{FF2B5EF4-FFF2-40B4-BE49-F238E27FC236}">
                  <a16:creationId xmlns:a16="http://schemas.microsoft.com/office/drawing/2014/main" id="{908B999C-A59F-B841-A5E7-B37887A1C9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3114" y="3915252"/>
              <a:ext cx="64847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View</a:t>
              </a:r>
            </a:p>
          </p:txBody>
        </p:sp>
      </p:grpSp>
      <p:grpSp>
        <p:nvGrpSpPr>
          <p:cNvPr id="34" name="Group 24">
            <a:extLst>
              <a:ext uri="{FF2B5EF4-FFF2-40B4-BE49-F238E27FC236}">
                <a16:creationId xmlns:a16="http://schemas.microsoft.com/office/drawing/2014/main" id="{CC0158E8-A043-9D44-B241-C22F59ADBB06}"/>
              </a:ext>
            </a:extLst>
          </p:cNvPr>
          <p:cNvGrpSpPr>
            <a:grpSpLocks/>
          </p:cNvGrpSpPr>
          <p:nvPr/>
        </p:nvGrpSpPr>
        <p:grpSpPr bwMode="auto">
          <a:xfrm>
            <a:off x="7503685" y="4379658"/>
            <a:ext cx="1639887" cy="627062"/>
            <a:chOff x="3402013" y="3846513"/>
            <a:chExt cx="1639887" cy="627062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3C714829-8943-1146-A85A-F4F42E5A09B3}"/>
                </a:ext>
              </a:extLst>
            </p:cNvPr>
            <p:cNvSpPr/>
            <p:nvPr/>
          </p:nvSpPr>
          <p:spPr bwMode="auto">
            <a:xfrm>
              <a:off x="3514725" y="3957638"/>
              <a:ext cx="1527175" cy="515937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4876310A-01DB-BD46-95F8-1E6AE2239080}"/>
                </a:ext>
              </a:extLst>
            </p:cNvPr>
            <p:cNvSpPr/>
            <p:nvPr/>
          </p:nvSpPr>
          <p:spPr bwMode="auto">
            <a:xfrm>
              <a:off x="3457575" y="3902075"/>
              <a:ext cx="1527175" cy="515938"/>
            </a:xfrm>
            <a:prstGeom prst="rect">
              <a:avLst/>
            </a:prstGeom>
            <a:solidFill>
              <a:srgbClr val="000000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E1E4B0CA-1E2C-6147-9E14-A842D492C307}"/>
                </a:ext>
              </a:extLst>
            </p:cNvPr>
            <p:cNvSpPr/>
            <p:nvPr/>
          </p:nvSpPr>
          <p:spPr bwMode="auto">
            <a:xfrm>
              <a:off x="3402013" y="3846513"/>
              <a:ext cx="1527175" cy="517525"/>
            </a:xfrm>
            <a:prstGeom prst="rect">
              <a:avLst/>
            </a:prstGeom>
            <a:solidFill>
              <a:schemeClr val="bg1"/>
            </a:solidFill>
            <a:ln w="3810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8" name="TextBox 29">
              <a:extLst>
                <a:ext uri="{FF2B5EF4-FFF2-40B4-BE49-F238E27FC236}">
                  <a16:creationId xmlns:a16="http://schemas.microsoft.com/office/drawing/2014/main" id="{7819D926-FBA1-F349-A2C2-4F2F4091A9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70922" y="3915252"/>
              <a:ext cx="792855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/>
                <a:t>Model</a:t>
              </a:r>
            </a:p>
          </p:txBody>
        </p:sp>
      </p:grpSp>
      <p:grpSp>
        <p:nvGrpSpPr>
          <p:cNvPr id="39" name="Group 9">
            <a:extLst>
              <a:ext uri="{FF2B5EF4-FFF2-40B4-BE49-F238E27FC236}">
                <a16:creationId xmlns:a16="http://schemas.microsoft.com/office/drawing/2014/main" id="{6D376460-B28F-5946-8BDB-DE4D93A54958}"/>
              </a:ext>
            </a:extLst>
          </p:cNvPr>
          <p:cNvGrpSpPr>
            <a:grpSpLocks/>
          </p:cNvGrpSpPr>
          <p:nvPr/>
        </p:nvGrpSpPr>
        <p:grpSpPr bwMode="auto">
          <a:xfrm>
            <a:off x="7623958" y="6089899"/>
            <a:ext cx="1223962" cy="628650"/>
            <a:chOff x="6920301" y="1979160"/>
            <a:chExt cx="1223963" cy="628650"/>
          </a:xfrm>
        </p:grpSpPr>
        <p:sp>
          <p:nvSpPr>
            <p:cNvPr id="40" name="Can 39">
              <a:extLst>
                <a:ext uri="{FF2B5EF4-FFF2-40B4-BE49-F238E27FC236}">
                  <a16:creationId xmlns:a16="http://schemas.microsoft.com/office/drawing/2014/main" id="{DBAD760A-FA83-6648-AA44-CCD6E4684A33}"/>
                </a:ext>
              </a:extLst>
            </p:cNvPr>
            <p:cNvSpPr/>
            <p:nvPr/>
          </p:nvSpPr>
          <p:spPr bwMode="auto">
            <a:xfrm>
              <a:off x="6920301" y="1979160"/>
              <a:ext cx="1223963" cy="628650"/>
            </a:xfrm>
            <a:prstGeom prst="can">
              <a:avLst/>
            </a:prstGeom>
            <a:noFill/>
            <a:ln w="38100" cmpd="sng">
              <a:solidFill>
                <a:srgbClr val="FFFF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41" name="TextBox 32">
              <a:extLst>
                <a:ext uri="{FF2B5EF4-FFF2-40B4-BE49-F238E27FC236}">
                  <a16:creationId xmlns:a16="http://schemas.microsoft.com/office/drawing/2014/main" id="{2E58D386-103F-A04D-B072-E3A7926025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92456" y="2180622"/>
              <a:ext cx="452367" cy="369332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-128"/>
                </a:defRPr>
              </a:lvl9pPr>
            </a:lstStyle>
            <a:p>
              <a:pPr algn="ctr" eaLnBrk="1" hangingPunct="1"/>
              <a:r>
                <a:rPr lang="en-US" altLang="en-US" sz="1800" dirty="0">
                  <a:solidFill>
                    <a:srgbClr val="FFFF00"/>
                  </a:solidFill>
                </a:rPr>
                <a:t>DB</a:t>
              </a:r>
            </a:p>
          </p:txBody>
        </p:sp>
      </p:grp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150EAD36-EFE2-4143-88F1-3C88EF47CF4B}"/>
              </a:ext>
            </a:extLst>
          </p:cNvPr>
          <p:cNvCxnSpPr>
            <a:cxnSpLocks/>
            <a:stCxn id="49" idx="2"/>
          </p:cNvCxnSpPr>
          <p:nvPr/>
        </p:nvCxnSpPr>
        <p:spPr bwMode="auto">
          <a:xfrm flipH="1">
            <a:off x="1667037" y="2824602"/>
            <a:ext cx="2798709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13BBCFCD-4AB7-F44A-9702-09F6EBB02D82}"/>
              </a:ext>
            </a:extLst>
          </p:cNvPr>
          <p:cNvCxnSpPr>
            <a:cxnSpLocks/>
          </p:cNvCxnSpPr>
          <p:nvPr/>
        </p:nvCxnSpPr>
        <p:spPr bwMode="auto">
          <a:xfrm>
            <a:off x="9140815" y="2776308"/>
            <a:ext cx="1064860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2EA9139E-75C5-884E-A14F-1AF161BE5430}"/>
              </a:ext>
            </a:extLst>
          </p:cNvPr>
          <p:cNvCxnSpPr>
            <a:cxnSpLocks/>
          </p:cNvCxnSpPr>
          <p:nvPr/>
        </p:nvCxnSpPr>
        <p:spPr bwMode="auto">
          <a:xfrm flipV="1">
            <a:off x="8477479" y="3261472"/>
            <a:ext cx="0" cy="1118186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389B882D-4857-AB4D-BF4C-423E428147A5}"/>
              </a:ext>
            </a:extLst>
          </p:cNvPr>
          <p:cNvCxnSpPr>
            <a:cxnSpLocks/>
          </p:cNvCxnSpPr>
          <p:nvPr/>
        </p:nvCxnSpPr>
        <p:spPr bwMode="auto">
          <a:xfrm flipV="1">
            <a:off x="8477479" y="5044981"/>
            <a:ext cx="0" cy="1044918"/>
          </a:xfrm>
          <a:prstGeom prst="straightConnector1">
            <a:avLst/>
          </a:prstGeom>
          <a:ln w="38100" cmpd="sng">
            <a:solidFill>
              <a:srgbClr val="FFFF00"/>
            </a:solidFill>
            <a:headEnd type="none" w="lg" len="lg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1953052D-1032-D74A-9131-BB851DF6BB66}"/>
              </a:ext>
            </a:extLst>
          </p:cNvPr>
          <p:cNvCxnSpPr>
            <a:cxnSpLocks/>
          </p:cNvCxnSpPr>
          <p:nvPr/>
        </p:nvCxnSpPr>
        <p:spPr bwMode="auto">
          <a:xfrm>
            <a:off x="9140815" y="3016837"/>
            <a:ext cx="1064860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2395A387-1117-8148-A3B8-7C6C759A3897}"/>
              </a:ext>
            </a:extLst>
          </p:cNvPr>
          <p:cNvCxnSpPr>
            <a:cxnSpLocks/>
          </p:cNvCxnSpPr>
          <p:nvPr/>
        </p:nvCxnSpPr>
        <p:spPr bwMode="auto">
          <a:xfrm flipV="1">
            <a:off x="8083856" y="3261472"/>
            <a:ext cx="0" cy="1118186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A774941C-FDD9-6249-AF11-911169719E34}"/>
              </a:ext>
            </a:extLst>
          </p:cNvPr>
          <p:cNvCxnSpPr>
            <a:cxnSpLocks/>
          </p:cNvCxnSpPr>
          <p:nvPr/>
        </p:nvCxnSpPr>
        <p:spPr bwMode="auto">
          <a:xfrm flipV="1">
            <a:off x="8083856" y="5006721"/>
            <a:ext cx="0" cy="1045082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Oval 14">
            <a:extLst>
              <a:ext uri="{FF2B5EF4-FFF2-40B4-BE49-F238E27FC236}">
                <a16:creationId xmlns:a16="http://schemas.microsoft.com/office/drawing/2014/main" id="{A74E70E2-D7E2-BC44-A9D5-A1BE39461779}"/>
              </a:ext>
            </a:extLst>
          </p:cNvPr>
          <p:cNvSpPr/>
          <p:nvPr/>
        </p:nvSpPr>
        <p:spPr>
          <a:xfrm>
            <a:off x="4486279" y="2157176"/>
            <a:ext cx="205125" cy="20512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84B7E28A-EF09-574F-AE9C-1A0A082D3D5F}"/>
              </a:ext>
            </a:extLst>
          </p:cNvPr>
          <p:cNvSpPr/>
          <p:nvPr/>
        </p:nvSpPr>
        <p:spPr>
          <a:xfrm>
            <a:off x="4465746" y="2722039"/>
            <a:ext cx="205125" cy="20512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925EDEBE-ADC3-5344-9483-12CE75A043B7}"/>
              </a:ext>
            </a:extLst>
          </p:cNvPr>
          <p:cNvCxnSpPr>
            <a:cxnSpLocks/>
            <a:endCxn id="15" idx="2"/>
          </p:cNvCxnSpPr>
          <p:nvPr/>
        </p:nvCxnSpPr>
        <p:spPr bwMode="auto">
          <a:xfrm>
            <a:off x="1667037" y="2259739"/>
            <a:ext cx="2819242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C2EBAFAC-CE07-D34A-9402-04B77F6A6475}"/>
              </a:ext>
            </a:extLst>
          </p:cNvPr>
          <p:cNvCxnSpPr>
            <a:cxnSpLocks/>
            <a:stCxn id="49" idx="6"/>
            <a:endCxn id="22" idx="1"/>
          </p:cNvCxnSpPr>
          <p:nvPr/>
        </p:nvCxnSpPr>
        <p:spPr bwMode="auto">
          <a:xfrm>
            <a:off x="4670871" y="2824602"/>
            <a:ext cx="2830057" cy="26185"/>
          </a:xfrm>
          <a:prstGeom prst="straightConnector1">
            <a:avLst/>
          </a:prstGeom>
          <a:ln w="38100" cmpd="sng">
            <a:solidFill>
              <a:schemeClr val="tx1"/>
            </a:solidFill>
            <a:headEnd type="triangle" w="lg" len="lg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Elbow Connector 71">
            <a:extLst>
              <a:ext uri="{FF2B5EF4-FFF2-40B4-BE49-F238E27FC236}">
                <a16:creationId xmlns:a16="http://schemas.microsoft.com/office/drawing/2014/main" id="{EC4A0D39-7905-F94F-8565-C4298C336087}"/>
              </a:ext>
            </a:extLst>
          </p:cNvPr>
          <p:cNvCxnSpPr>
            <a:cxnSpLocks/>
            <a:stCxn id="15" idx="6"/>
            <a:endCxn id="17" idx="1"/>
          </p:cNvCxnSpPr>
          <p:nvPr/>
        </p:nvCxnSpPr>
        <p:spPr>
          <a:xfrm flipV="1">
            <a:off x="4691404" y="1824967"/>
            <a:ext cx="1145265" cy="434772"/>
          </a:xfrm>
          <a:prstGeom prst="bentConnector3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Elbow Connector 74">
            <a:extLst>
              <a:ext uri="{FF2B5EF4-FFF2-40B4-BE49-F238E27FC236}">
                <a16:creationId xmlns:a16="http://schemas.microsoft.com/office/drawing/2014/main" id="{0A65D0B6-0DFD-3844-9E7E-666138C3E382}"/>
              </a:ext>
            </a:extLst>
          </p:cNvPr>
          <p:cNvCxnSpPr>
            <a:cxnSpLocks/>
            <a:stCxn id="17" idx="3"/>
            <a:endCxn id="22" idx="0"/>
          </p:cNvCxnSpPr>
          <p:nvPr/>
        </p:nvCxnSpPr>
        <p:spPr>
          <a:xfrm>
            <a:off x="6820919" y="1824967"/>
            <a:ext cx="1443597" cy="767057"/>
          </a:xfrm>
          <a:prstGeom prst="bentConnector2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Folded Corner 45">
            <a:extLst>
              <a:ext uri="{FF2B5EF4-FFF2-40B4-BE49-F238E27FC236}">
                <a16:creationId xmlns:a16="http://schemas.microsoft.com/office/drawing/2014/main" id="{A1ACAB89-81F3-2A4A-83A2-E4669852F827}"/>
              </a:ext>
            </a:extLst>
          </p:cNvPr>
          <p:cNvSpPr/>
          <p:nvPr/>
        </p:nvSpPr>
        <p:spPr>
          <a:xfrm>
            <a:off x="4973762" y="5797085"/>
            <a:ext cx="2439959" cy="799754"/>
          </a:xfrm>
          <a:prstGeom prst="foldedCorner">
            <a:avLst/>
          </a:prstGeom>
          <a:solidFill>
            <a:srgbClr val="000000">
              <a:alpha val="74902"/>
            </a:srgb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bIns="0" rtlCol="0" anchor="ctr"/>
          <a:lstStyle/>
          <a:p>
            <a:r>
              <a:rPr lang="en-US" dirty="0">
                <a:solidFill>
                  <a:srgbClr val="FFFF00"/>
                </a:solidFill>
              </a:rPr>
              <a:t>DB performs operation and responds</a:t>
            </a:r>
          </a:p>
        </p:txBody>
      </p:sp>
    </p:spTree>
    <p:extLst>
      <p:ext uri="{BB962C8B-B14F-4D97-AF65-F5344CB8AC3E}">
        <p14:creationId xmlns:p14="http://schemas.microsoft.com/office/powerpoint/2010/main" val="18113098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4347</TotalTime>
  <Words>548</Words>
  <Application>Microsoft Macintosh PowerPoint</Application>
  <PresentationFormat>Widescreen</PresentationFormat>
  <Paragraphs>241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3" baseType="lpstr">
      <vt:lpstr>Arial</vt:lpstr>
      <vt:lpstr>Calibri</vt:lpstr>
      <vt:lpstr>Calibri Light</vt:lpstr>
      <vt:lpstr>Courier New</vt:lpstr>
      <vt:lpstr>Lucida Blackletter</vt:lpstr>
      <vt:lpstr>Office Theme</vt:lpstr>
      <vt:lpstr>How an index page request is processed  Dataflow view</vt:lpstr>
      <vt:lpstr>How an index page request is processed  Dataflow view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How an index page request is processed  Dataflow view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Scott Fleming (sdflming)</dc:creator>
  <cp:lastModifiedBy>Scott Fleming (sdflming)</cp:lastModifiedBy>
  <cp:revision>40</cp:revision>
  <dcterms:created xsi:type="dcterms:W3CDTF">2021-01-22T18:22:33Z</dcterms:created>
  <dcterms:modified xsi:type="dcterms:W3CDTF">2021-02-04T23:08:26Z</dcterms:modified>
</cp:coreProperties>
</file>