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6"/>
  </p:notesMasterIdLst>
  <p:sldIdLst>
    <p:sldId id="273" r:id="rId2"/>
    <p:sldId id="391" r:id="rId3"/>
    <p:sldId id="392" r:id="rId4"/>
    <p:sldId id="350" r:id="rId5"/>
    <p:sldId id="351" r:id="rId6"/>
    <p:sldId id="352" r:id="rId7"/>
    <p:sldId id="353" r:id="rId8"/>
    <p:sldId id="354" r:id="rId9"/>
    <p:sldId id="355" r:id="rId10"/>
    <p:sldId id="358" r:id="rId11"/>
    <p:sldId id="359" r:id="rId12"/>
    <p:sldId id="361" r:id="rId13"/>
    <p:sldId id="362" r:id="rId14"/>
    <p:sldId id="363" r:id="rId15"/>
    <p:sldId id="326" r:id="rId16"/>
    <p:sldId id="386" r:id="rId17"/>
    <p:sldId id="337" r:id="rId18"/>
    <p:sldId id="539" r:id="rId19"/>
    <p:sldId id="535" r:id="rId20"/>
    <p:sldId id="332" r:id="rId21"/>
    <p:sldId id="340" r:id="rId22"/>
    <p:sldId id="342" r:id="rId23"/>
    <p:sldId id="341" r:id="rId24"/>
    <p:sldId id="343" r:id="rId25"/>
    <p:sldId id="344" r:id="rId26"/>
    <p:sldId id="345" r:id="rId27"/>
    <p:sldId id="346" r:id="rId28"/>
    <p:sldId id="540" r:id="rId29"/>
    <p:sldId id="537" r:id="rId30"/>
    <p:sldId id="538" r:id="rId31"/>
    <p:sldId id="541" r:id="rId32"/>
    <p:sldId id="542" r:id="rId33"/>
    <p:sldId id="543" r:id="rId34"/>
    <p:sldId id="330" r:id="rId35"/>
    <p:sldId id="544" r:id="rId36"/>
    <p:sldId id="347" r:id="rId37"/>
    <p:sldId id="376" r:id="rId38"/>
    <p:sldId id="348" r:id="rId39"/>
    <p:sldId id="349" r:id="rId40"/>
    <p:sldId id="367" r:id="rId41"/>
    <p:sldId id="532" r:id="rId42"/>
    <p:sldId id="370" r:id="rId43"/>
    <p:sldId id="368" r:id="rId44"/>
    <p:sldId id="369" r:id="rId45"/>
    <p:sldId id="371" r:id="rId46"/>
    <p:sldId id="372" r:id="rId47"/>
    <p:sldId id="373" r:id="rId48"/>
    <p:sldId id="374" r:id="rId49"/>
    <p:sldId id="533" r:id="rId50"/>
    <p:sldId id="377" r:id="rId51"/>
    <p:sldId id="534" r:id="rId52"/>
    <p:sldId id="378" r:id="rId53"/>
    <p:sldId id="382" r:id="rId54"/>
    <p:sldId id="379" r:id="rId55"/>
    <p:sldId id="380" r:id="rId56"/>
    <p:sldId id="381" r:id="rId57"/>
    <p:sldId id="531" r:id="rId58"/>
    <p:sldId id="384" r:id="rId59"/>
    <p:sldId id="388" r:id="rId60"/>
    <p:sldId id="383" r:id="rId61"/>
    <p:sldId id="385" r:id="rId62"/>
    <p:sldId id="387" r:id="rId63"/>
    <p:sldId id="389" r:id="rId64"/>
    <p:sldId id="390" r:id="rId6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00FDFF"/>
    <a:srgbClr val="D82CAA"/>
    <a:srgbClr val="9999FF"/>
    <a:srgbClr val="FF00FF"/>
    <a:srgbClr val="FF40FF"/>
    <a:srgbClr val="33FF33"/>
    <a:srgbClr val="FF6699"/>
    <a:srgbClr val="FF99CC"/>
    <a:srgbClr val="CC6666"/>
    <a:srgbClr val="99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23"/>
    <p:restoredTop sz="95610"/>
  </p:normalViewPr>
  <p:slideViewPr>
    <p:cSldViewPr snapToGrid="0" snapToObjects="1">
      <p:cViewPr varScale="1">
        <p:scale>
          <a:sx n="124" d="100"/>
          <a:sy n="124" d="100"/>
        </p:scale>
        <p:origin x="17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61711A-90B8-B049-8C77-F6008AE852AC}" type="datetimeFigureOut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F2DE31-DCAB-1C47-A75B-815062AA3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958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Painted Shadows - Not Allowed </a:t>
            </a:r>
          </a:p>
          <a:p>
            <a:r>
              <a:rPr lang="en-US" altLang="en-US">
                <a:ea typeface="ＭＳ Ｐゴシック" charset="-128"/>
              </a:rPr>
              <a:t>Taken from Alexander Calder's mobile room at the National Gallery of Art, Washington DC.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B6C38587-A061-624D-98DB-105CF9C45D99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7542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0F49F-EAD0-514D-918F-709CD9CA87A6}" type="datetimeFigureOut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6A7C9-B185-8940-AE2F-16C319F7C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4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7A602-828A-304C-BD4A-F6F474FEF5FD}" type="datetimeFigureOut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E6E8B-976E-3B41-9F9E-9F8795A179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4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61276-C2A5-0A49-B617-411DBBBE0FF5}" type="datetimeFigureOut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0F6FE-45B0-1D42-9C8B-04F00250CE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19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328A25-67F8-A44D-866D-9471EC1B6F4C}" type="datetimeFigureOut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7B5F2-F138-184D-A17E-1EF138A35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07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244A93-741C-7341-BF5F-0FCED01DFACF}" type="datetimeFigureOut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5B3AA-DCE3-B543-AEE3-C85755B06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81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6E6A79-7447-454F-9AE2-85559A125528}" type="datetimeFigureOut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E8FE1-F66C-EF47-832A-05CFA49F6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82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AF2DA-9E9F-CA40-A03F-7526475AC5C1}" type="datetimeFigureOut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224F0-288B-D04C-9F67-A2E9485738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17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27D2FF-2538-9C49-ACEB-07A3D56177BB}" type="datetimeFigureOut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BB8EB-DEE8-3F44-957C-CE7070F0E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52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B2C890-8875-8C4F-B49A-40FB0008B744}" type="datetimeFigureOut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2F6E4-D2ED-B046-A847-3F14128CA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43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CD66AD-7756-C442-86CE-45B00C3159EE}" type="datetimeFigureOut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9D27F-962B-AC48-AA3C-8693FC64C7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26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19C333-A9E1-4143-837C-7308774B3BEF}" type="datetimeFigureOut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621B6-60C2-AB45-A6F4-FB1391E2E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08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7BF31805-6E64-FC49-8D06-D554A85C8C96}" type="datetimeFigureOut">
              <a:rPr lang="en-US" altLang="en-US"/>
              <a:pPr/>
              <a:t>2/22/21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DD1171-2D84-3048-BF9F-DABBE1D147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404813" y="5673725"/>
            <a:ext cx="6378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 dirty="0">
                <a:solidFill>
                  <a:srgbClr val="FF6699"/>
                </a:solidFill>
              </a:rPr>
              <a:t>MVC Model Associations</a:t>
            </a:r>
          </a:p>
        </p:txBody>
      </p:sp>
      <p:pic>
        <p:nvPicPr>
          <p:cNvPr id="14338" name="Picture 1" descr="141984211_d52785c8f4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" b="4677"/>
          <a:stretch>
            <a:fillRect/>
          </a:stretch>
        </p:blipFill>
        <p:spPr bwMode="auto">
          <a:xfrm>
            <a:off x="0" y="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 rot="-5400000">
            <a:off x="8228013" y="4156075"/>
            <a:ext cx="1627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CC6666"/>
                </a:solidFill>
              </a:rPr>
              <a:t>https://flic.kr/p/dxGXD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82675" y="1114425"/>
            <a:ext cx="705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What DB table would go with this model class?</a:t>
            </a:r>
          </a:p>
        </p:txBody>
      </p:sp>
      <p:grpSp>
        <p:nvGrpSpPr>
          <p:cNvPr id="22531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253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253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2532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2533" name="TextBox 14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00663" y="3267075"/>
            <a:ext cx="126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1082675" y="1114425"/>
            <a:ext cx="705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FF"/>
                </a:solidFill>
              </a:rPr>
              <a:t>What DB table would go with this model class?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authors</a:t>
            </a:r>
          </a:p>
        </p:txBody>
      </p:sp>
      <p:grpSp>
        <p:nvGrpSpPr>
          <p:cNvPr id="23578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358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358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3579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3580" name="TextBox 14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1082675" y="1114425"/>
            <a:ext cx="705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FF"/>
                </a:solidFill>
              </a:rPr>
              <a:t>What DB table would go with this model class?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01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pSp>
        <p:nvGrpSpPr>
          <p:cNvPr id="24602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461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461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4603" name="TextBox 21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4604" name="TextBox 22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778000" y="3036888"/>
            <a:ext cx="6024563" cy="3327400"/>
            <a:chOff x="1778000" y="3036732"/>
            <a:chExt cx="6024301" cy="3328303"/>
          </a:xfrm>
        </p:grpSpPr>
        <p:sp>
          <p:nvSpPr>
            <p:cNvPr id="26" name="Freeform 25"/>
            <p:cNvSpPr/>
            <p:nvPr/>
          </p:nvSpPr>
          <p:spPr>
            <a:xfrm>
              <a:off x="2793956" y="3933912"/>
              <a:ext cx="3736812" cy="1068678"/>
            </a:xfrm>
            <a:custGeom>
              <a:avLst/>
              <a:gdLst>
                <a:gd name="connsiteX0" fmla="*/ 0 w 3737429"/>
                <a:gd name="connsiteY0" fmla="*/ 3370 h 1069249"/>
                <a:gd name="connsiteX1" fmla="*/ 399143 w 3737429"/>
                <a:gd name="connsiteY1" fmla="*/ 39656 h 1069249"/>
                <a:gd name="connsiteX2" fmla="*/ 798286 w 3737429"/>
                <a:gd name="connsiteY2" fmla="*/ 284584 h 1069249"/>
                <a:gd name="connsiteX3" fmla="*/ 1088571 w 3737429"/>
                <a:gd name="connsiteY3" fmla="*/ 710941 h 1069249"/>
                <a:gd name="connsiteX4" fmla="*/ 1551214 w 3737429"/>
                <a:gd name="connsiteY4" fmla="*/ 1028441 h 1069249"/>
                <a:gd name="connsiteX5" fmla="*/ 2313214 w 3737429"/>
                <a:gd name="connsiteY5" fmla="*/ 1055656 h 1069249"/>
                <a:gd name="connsiteX6" fmla="*/ 3084286 w 3737429"/>
                <a:gd name="connsiteY6" fmla="*/ 1037513 h 1069249"/>
                <a:gd name="connsiteX7" fmla="*/ 3619500 w 3737429"/>
                <a:gd name="connsiteY7" fmla="*/ 710941 h 1069249"/>
                <a:gd name="connsiteX8" fmla="*/ 3737429 w 3737429"/>
                <a:gd name="connsiteY8" fmla="*/ 230156 h 106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7429" h="1069249">
                  <a:moveTo>
                    <a:pt x="0" y="3370"/>
                  </a:moveTo>
                  <a:cubicBezTo>
                    <a:pt x="133047" y="-1922"/>
                    <a:pt x="266095" y="-7213"/>
                    <a:pt x="399143" y="39656"/>
                  </a:cubicBezTo>
                  <a:cubicBezTo>
                    <a:pt x="532191" y="86525"/>
                    <a:pt x="683381" y="172703"/>
                    <a:pt x="798286" y="284584"/>
                  </a:cubicBezTo>
                  <a:cubicBezTo>
                    <a:pt x="913191" y="396465"/>
                    <a:pt x="963083" y="586965"/>
                    <a:pt x="1088571" y="710941"/>
                  </a:cubicBezTo>
                  <a:cubicBezTo>
                    <a:pt x="1214059" y="834917"/>
                    <a:pt x="1347107" y="970988"/>
                    <a:pt x="1551214" y="1028441"/>
                  </a:cubicBezTo>
                  <a:cubicBezTo>
                    <a:pt x="1755321" y="1085894"/>
                    <a:pt x="2057702" y="1054144"/>
                    <a:pt x="2313214" y="1055656"/>
                  </a:cubicBezTo>
                  <a:cubicBezTo>
                    <a:pt x="2568726" y="1057168"/>
                    <a:pt x="2866572" y="1094965"/>
                    <a:pt x="3084286" y="1037513"/>
                  </a:cubicBezTo>
                  <a:cubicBezTo>
                    <a:pt x="3302000" y="980061"/>
                    <a:pt x="3510643" y="845500"/>
                    <a:pt x="3619500" y="710941"/>
                  </a:cubicBezTo>
                  <a:cubicBezTo>
                    <a:pt x="3728357" y="576382"/>
                    <a:pt x="3737429" y="230156"/>
                    <a:pt x="3737429" y="23015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32014" y="4127640"/>
              <a:ext cx="5470287" cy="1333862"/>
            </a:xfrm>
            <a:custGeom>
              <a:avLst/>
              <a:gdLst>
                <a:gd name="connsiteX0" fmla="*/ 0 w 5470944"/>
                <a:gd name="connsiteY0" fmla="*/ 90714 h 1333970"/>
                <a:gd name="connsiteX1" fmla="*/ 517072 w 5470944"/>
                <a:gd name="connsiteY1" fmla="*/ 72571 h 1333970"/>
                <a:gd name="connsiteX2" fmla="*/ 1079500 w 5470944"/>
                <a:gd name="connsiteY2" fmla="*/ 235857 h 1333970"/>
                <a:gd name="connsiteX3" fmla="*/ 1333500 w 5470944"/>
                <a:gd name="connsiteY3" fmla="*/ 707571 h 1333970"/>
                <a:gd name="connsiteX4" fmla="*/ 2168072 w 5470944"/>
                <a:gd name="connsiteY4" fmla="*/ 1206500 h 1333970"/>
                <a:gd name="connsiteX5" fmla="*/ 3401786 w 5470944"/>
                <a:gd name="connsiteY5" fmla="*/ 1333500 h 1333970"/>
                <a:gd name="connsiteX6" fmla="*/ 4390572 w 5470944"/>
                <a:gd name="connsiteY6" fmla="*/ 1179286 h 1333970"/>
                <a:gd name="connsiteX7" fmla="*/ 5116286 w 5470944"/>
                <a:gd name="connsiteY7" fmla="*/ 780143 h 1333970"/>
                <a:gd name="connsiteX8" fmla="*/ 5415643 w 5470944"/>
                <a:gd name="connsiteY8" fmla="*/ 362857 h 1333970"/>
                <a:gd name="connsiteX9" fmla="*/ 5470072 w 5470944"/>
                <a:gd name="connsiteY9" fmla="*/ 0 h 133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0944" h="1333970">
                  <a:moveTo>
                    <a:pt x="0" y="90714"/>
                  </a:moveTo>
                  <a:cubicBezTo>
                    <a:pt x="168577" y="69547"/>
                    <a:pt x="337155" y="48381"/>
                    <a:pt x="517072" y="72571"/>
                  </a:cubicBezTo>
                  <a:cubicBezTo>
                    <a:pt x="696989" y="96761"/>
                    <a:pt x="943429" y="130024"/>
                    <a:pt x="1079500" y="235857"/>
                  </a:cubicBezTo>
                  <a:cubicBezTo>
                    <a:pt x="1215571" y="341690"/>
                    <a:pt x="1152071" y="545797"/>
                    <a:pt x="1333500" y="707571"/>
                  </a:cubicBezTo>
                  <a:cubicBezTo>
                    <a:pt x="1514929" y="869345"/>
                    <a:pt x="1823358" y="1102179"/>
                    <a:pt x="2168072" y="1206500"/>
                  </a:cubicBezTo>
                  <a:cubicBezTo>
                    <a:pt x="2512786" y="1310821"/>
                    <a:pt x="3031369" y="1338036"/>
                    <a:pt x="3401786" y="1333500"/>
                  </a:cubicBezTo>
                  <a:cubicBezTo>
                    <a:pt x="3772203" y="1328964"/>
                    <a:pt x="4104822" y="1271512"/>
                    <a:pt x="4390572" y="1179286"/>
                  </a:cubicBezTo>
                  <a:cubicBezTo>
                    <a:pt x="4676322" y="1087060"/>
                    <a:pt x="4945441" y="916214"/>
                    <a:pt x="5116286" y="780143"/>
                  </a:cubicBezTo>
                  <a:cubicBezTo>
                    <a:pt x="5287131" y="644072"/>
                    <a:pt x="5356679" y="492881"/>
                    <a:pt x="5415643" y="362857"/>
                  </a:cubicBezTo>
                  <a:cubicBezTo>
                    <a:pt x="5474607" y="232833"/>
                    <a:pt x="5472339" y="116416"/>
                    <a:pt x="5470072" y="0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778000" y="3036732"/>
              <a:ext cx="2657359" cy="249305"/>
            </a:xfrm>
            <a:custGeom>
              <a:avLst/>
              <a:gdLst>
                <a:gd name="connsiteX0" fmla="*/ 0 w 2657929"/>
                <a:gd name="connsiteY0" fmla="*/ 247125 h 249743"/>
                <a:gd name="connsiteX1" fmla="*/ 290286 w 2657929"/>
                <a:gd name="connsiteY1" fmla="*/ 247125 h 249743"/>
                <a:gd name="connsiteX2" fmla="*/ 662214 w 2657929"/>
                <a:gd name="connsiteY2" fmla="*/ 219911 h 249743"/>
                <a:gd name="connsiteX3" fmla="*/ 1170214 w 2657929"/>
                <a:gd name="connsiteY3" fmla="*/ 47554 h 249743"/>
                <a:gd name="connsiteX4" fmla="*/ 1787071 w 2657929"/>
                <a:gd name="connsiteY4" fmla="*/ 2197 h 249743"/>
                <a:gd name="connsiteX5" fmla="*/ 2657929 w 2657929"/>
                <a:gd name="connsiteY5" fmla="*/ 11268 h 24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7929" h="249743">
                  <a:moveTo>
                    <a:pt x="0" y="247125"/>
                  </a:moveTo>
                  <a:cubicBezTo>
                    <a:pt x="89958" y="249393"/>
                    <a:pt x="179917" y="251661"/>
                    <a:pt x="290286" y="247125"/>
                  </a:cubicBezTo>
                  <a:cubicBezTo>
                    <a:pt x="400655" y="242589"/>
                    <a:pt x="515559" y="253173"/>
                    <a:pt x="662214" y="219911"/>
                  </a:cubicBezTo>
                  <a:cubicBezTo>
                    <a:pt x="808869" y="186649"/>
                    <a:pt x="982738" y="83840"/>
                    <a:pt x="1170214" y="47554"/>
                  </a:cubicBezTo>
                  <a:cubicBezTo>
                    <a:pt x="1357690" y="11268"/>
                    <a:pt x="1539119" y="8245"/>
                    <a:pt x="1787071" y="2197"/>
                  </a:cubicBezTo>
                  <a:cubicBezTo>
                    <a:pt x="2035023" y="-3851"/>
                    <a:pt x="2346476" y="3708"/>
                    <a:pt x="2657929" y="11268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766970" y="3656025"/>
              <a:ext cx="2385908" cy="1103611"/>
            </a:xfrm>
            <a:custGeom>
              <a:avLst/>
              <a:gdLst>
                <a:gd name="connsiteX0" fmla="*/ 0 w 2385785"/>
                <a:gd name="connsiteY0" fmla="*/ 18666 h 1104965"/>
                <a:gd name="connsiteX1" fmla="*/ 299357 w 2385785"/>
                <a:gd name="connsiteY1" fmla="*/ 9594 h 1104965"/>
                <a:gd name="connsiteX2" fmla="*/ 662214 w 2385785"/>
                <a:gd name="connsiteY2" fmla="*/ 136594 h 1104965"/>
                <a:gd name="connsiteX3" fmla="*/ 952500 w 2385785"/>
                <a:gd name="connsiteY3" fmla="*/ 345237 h 1104965"/>
                <a:gd name="connsiteX4" fmla="*/ 1233714 w 2385785"/>
                <a:gd name="connsiteY4" fmla="*/ 708094 h 1104965"/>
                <a:gd name="connsiteX5" fmla="*/ 1433285 w 2385785"/>
                <a:gd name="connsiteY5" fmla="*/ 925808 h 1104965"/>
                <a:gd name="connsiteX6" fmla="*/ 1796143 w 2385785"/>
                <a:gd name="connsiteY6" fmla="*/ 1089094 h 1104965"/>
                <a:gd name="connsiteX7" fmla="*/ 2204357 w 2385785"/>
                <a:gd name="connsiteY7" fmla="*/ 1070951 h 1104965"/>
                <a:gd name="connsiteX8" fmla="*/ 2349500 w 2385785"/>
                <a:gd name="connsiteY8" fmla="*/ 844166 h 1104965"/>
                <a:gd name="connsiteX9" fmla="*/ 2385785 w 2385785"/>
                <a:gd name="connsiteY9" fmla="*/ 481308 h 110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5785" h="1104965">
                  <a:moveTo>
                    <a:pt x="0" y="18666"/>
                  </a:moveTo>
                  <a:cubicBezTo>
                    <a:pt x="94494" y="4302"/>
                    <a:pt x="188988" y="-10061"/>
                    <a:pt x="299357" y="9594"/>
                  </a:cubicBezTo>
                  <a:cubicBezTo>
                    <a:pt x="409726" y="29249"/>
                    <a:pt x="553357" y="80654"/>
                    <a:pt x="662214" y="136594"/>
                  </a:cubicBezTo>
                  <a:cubicBezTo>
                    <a:pt x="771071" y="192534"/>
                    <a:pt x="857250" y="249987"/>
                    <a:pt x="952500" y="345237"/>
                  </a:cubicBezTo>
                  <a:cubicBezTo>
                    <a:pt x="1047750" y="440487"/>
                    <a:pt x="1153583" y="611332"/>
                    <a:pt x="1233714" y="708094"/>
                  </a:cubicBezTo>
                  <a:cubicBezTo>
                    <a:pt x="1313845" y="804856"/>
                    <a:pt x="1339547" y="862308"/>
                    <a:pt x="1433285" y="925808"/>
                  </a:cubicBezTo>
                  <a:cubicBezTo>
                    <a:pt x="1527023" y="989308"/>
                    <a:pt x="1667631" y="1064904"/>
                    <a:pt x="1796143" y="1089094"/>
                  </a:cubicBezTo>
                  <a:cubicBezTo>
                    <a:pt x="1924655" y="1113285"/>
                    <a:pt x="2112131" y="1111772"/>
                    <a:pt x="2204357" y="1070951"/>
                  </a:cubicBezTo>
                  <a:cubicBezTo>
                    <a:pt x="2296583" y="1030130"/>
                    <a:pt x="2319262" y="942440"/>
                    <a:pt x="2349500" y="844166"/>
                  </a:cubicBezTo>
                  <a:cubicBezTo>
                    <a:pt x="2379738" y="745892"/>
                    <a:pt x="2385785" y="481308"/>
                    <a:pt x="2385785" y="481308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371862" y="3216168"/>
              <a:ext cx="327011" cy="327114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612" name="TextBox 30"/>
            <p:cNvSpPr txBox="1">
              <a:spLocks noChangeArrowheads="1"/>
            </p:cNvSpPr>
            <p:nvPr/>
          </p:nvSpPr>
          <p:spPr bwMode="auto">
            <a:xfrm>
              <a:off x="3856463" y="5534038"/>
              <a:ext cx="372364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FF"/>
                  </a:solidFill>
                </a:rPr>
                <a:t>Recall Rails ORM</a:t>
              </a:r>
              <a:br>
                <a:rPr lang="en-US" altLang="en-US">
                  <a:solidFill>
                    <a:srgbClr val="FF00FF"/>
                  </a:solidFill>
                </a:rPr>
              </a:br>
              <a:r>
                <a:rPr lang="en-US" altLang="en-US">
                  <a:solidFill>
                    <a:srgbClr val="FF00FF"/>
                  </a:solidFill>
                </a:rPr>
                <a:t>(Object-Relational Mapping)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28825" y="923925"/>
            <a:ext cx="5086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What Author methods does Rails provide “for free”?</a:t>
            </a:r>
          </a:p>
        </p:txBody>
      </p:sp>
      <p:grpSp>
        <p:nvGrpSpPr>
          <p:cNvPr id="25603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560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560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5604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2028825" y="923925"/>
            <a:ext cx="5086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Author methods does Rails provide “for free”?</a:t>
            </a:r>
          </a:p>
        </p:txBody>
      </p:sp>
      <p:grpSp>
        <p:nvGrpSpPr>
          <p:cNvPr id="26627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663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663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6628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6229" y="1981200"/>
            <a:ext cx="532201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Many methods: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000" dirty="0">
                <a:solidFill>
                  <a:srgbClr val="FF00FF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Author.create</a:t>
            </a:r>
            <a:r>
              <a:rPr lang="en-US" sz="2000" dirty="0">
                <a:solidFill>
                  <a:srgbClr val="FF00FF"/>
                </a:solidFill>
                <a:ea typeface="ＭＳ Ｐゴシック" charset="0"/>
                <a:cs typeface="Courier New" panose="02070309020205020404" pitchFamily="49" charset="0"/>
              </a:rPr>
              <a:t> / </a:t>
            </a:r>
            <a:r>
              <a:rPr lang="en-US" sz="2000" dirty="0">
                <a:solidFill>
                  <a:srgbClr val="FF00FF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Author.create!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000" dirty="0">
                <a:solidFill>
                  <a:srgbClr val="FF00FF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Author.find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000" dirty="0">
                <a:solidFill>
                  <a:srgbClr val="FF00FF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Author.find_by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000" dirty="0">
                <a:solidFill>
                  <a:srgbClr val="FF00FF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Author.all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Getters/Setters for attributes:</a:t>
            </a:r>
          </a:p>
          <a:p>
            <a:pPr marL="914400" lvl="1" indent="-457200">
              <a:buFont typeface="Lucida Grande"/>
              <a:buChar char="⎼"/>
              <a:defRPr/>
            </a:pPr>
            <a:r>
              <a:rPr lang="en-US" sz="2000" dirty="0">
                <a:solidFill>
                  <a:srgbClr val="FF00FF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Author#first_name</a:t>
            </a:r>
          </a:p>
          <a:p>
            <a:pPr marL="914400" lvl="1" indent="-457200">
              <a:buFont typeface="Lucida Grande"/>
              <a:buChar char="⎼"/>
              <a:defRPr/>
            </a:pPr>
            <a:r>
              <a:rPr lang="en-US" sz="2000" dirty="0">
                <a:solidFill>
                  <a:srgbClr val="FF00FF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Author#first_name=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000" dirty="0">
                <a:solidFill>
                  <a:srgbClr val="FF00FF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Author#save</a:t>
            </a:r>
            <a:r>
              <a:rPr lang="en-US" sz="2000" dirty="0">
                <a:solidFill>
                  <a:srgbClr val="FF00FF"/>
                </a:solidFill>
                <a:latin typeface="+mn-lt"/>
                <a:ea typeface="ＭＳ Ｐゴシック" charset="0"/>
                <a:cs typeface="Courier New" panose="02070309020205020404" pitchFamily="49" charset="0"/>
              </a:rPr>
              <a:t> / </a:t>
            </a:r>
            <a:r>
              <a:rPr lang="en-US" sz="2000" dirty="0">
                <a:solidFill>
                  <a:srgbClr val="FF00FF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Author#save!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000" dirty="0">
                <a:solidFill>
                  <a:srgbClr val="FF00FF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Author#destroy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000" dirty="0">
                <a:solidFill>
                  <a:srgbClr val="FF00FF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Author#valid?</a:t>
            </a:r>
          </a:p>
          <a:p>
            <a:pPr marL="457200" indent="-457200">
              <a:buFont typeface="Arial"/>
              <a:buChar char="•"/>
              <a:defRPr/>
            </a:pPr>
            <a:endParaRPr lang="en-US" sz="2800" dirty="0">
              <a:solidFill>
                <a:srgbClr val="FF00FF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19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pSp>
        <p:nvGrpSpPr>
          <p:cNvPr id="29720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972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972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9721" name="TextBox 14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9722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Limitation so far:</a:t>
            </a:r>
            <a:br>
              <a:rPr lang="en-US" altLang="en-US">
                <a:ea typeface="ＭＳ Ｐゴシック" charset="-128"/>
              </a:rPr>
            </a:br>
            <a:r>
              <a:rPr lang="en-US" altLang="en-US" u="sng">
                <a:ea typeface="ＭＳ Ｐゴシック" charset="-128"/>
              </a:rPr>
              <a:t>Insular</a:t>
            </a:r>
            <a:r>
              <a:rPr lang="en-US" altLang="en-US">
                <a:ea typeface="ＭＳ Ｐゴシック" charset="-128"/>
              </a:rPr>
              <a:t> model classes/tables</a:t>
            </a:r>
          </a:p>
        </p:txBody>
      </p:sp>
      <p:sp>
        <p:nvSpPr>
          <p:cNvPr id="29723" name="TextBox 16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743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pSp>
        <p:nvGrpSpPr>
          <p:cNvPr id="30744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3077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077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30745" name="TextBox 14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9722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Imagine an author-profile class</a:t>
            </a:r>
          </a:p>
        </p:txBody>
      </p:sp>
      <p:sp>
        <p:nvSpPr>
          <p:cNvPr id="30747" name="TextBox 16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44563" y="4929188"/>
            <a:ext cx="1993900" cy="1293812"/>
            <a:chOff x="3194997" y="2710955"/>
            <a:chExt cx="1992853" cy="1294662"/>
          </a:xfrm>
        </p:grpSpPr>
        <p:sp>
          <p:nvSpPr>
            <p:cNvPr id="3077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077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951288" y="5172075"/>
          <a:ext cx="5045075" cy="916216"/>
        </p:xfrm>
        <a:graphic>
          <a:graphicData uri="http://schemas.openxmlformats.org/drawingml/2006/table">
            <a:tbl>
              <a:tblPr/>
              <a:tblGrid>
                <a:gridCol w="347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957638" y="4799013"/>
            <a:ext cx="1671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if you want </a:t>
            </a:r>
            <a:r>
              <a:rPr lang="en-US" altLang="en-US" u="sng">
                <a:ea typeface="ＭＳ Ｐゴシック" charset="-128"/>
              </a:rPr>
              <a:t>inter-class</a:t>
            </a:r>
            <a:r>
              <a:rPr lang="en-US" altLang="en-US">
                <a:ea typeface="ＭＳ Ｐゴシック" charset="-128"/>
              </a:rPr>
              <a:t> relationships?</a:t>
            </a:r>
          </a:p>
        </p:txBody>
      </p:sp>
      <p:grpSp>
        <p:nvGrpSpPr>
          <p:cNvPr id="31746" name="Group 10"/>
          <p:cNvGrpSpPr>
            <a:grpSpLocks/>
          </p:cNvGrpSpPr>
          <p:nvPr/>
        </p:nvGrpSpPr>
        <p:grpSpPr bwMode="auto">
          <a:xfrm>
            <a:off x="1144588" y="2011363"/>
            <a:ext cx="1993900" cy="1293812"/>
            <a:chOff x="3194997" y="2710955"/>
            <a:chExt cx="1992853" cy="1294662"/>
          </a:xfrm>
        </p:grpSpPr>
        <p:sp>
          <p:nvSpPr>
            <p:cNvPr id="3175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175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1747" name="Group 10"/>
          <p:cNvGrpSpPr>
            <a:grpSpLocks/>
          </p:cNvGrpSpPr>
          <p:nvPr/>
        </p:nvGrpSpPr>
        <p:grpSpPr bwMode="auto">
          <a:xfrm>
            <a:off x="5976938" y="2011363"/>
            <a:ext cx="1993900" cy="1293812"/>
            <a:chOff x="3194997" y="2710955"/>
            <a:chExt cx="1992853" cy="1294662"/>
          </a:xfrm>
        </p:grpSpPr>
        <p:sp>
          <p:nvSpPr>
            <p:cNvPr id="3175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175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3138488" y="2586038"/>
            <a:ext cx="2838450" cy="0"/>
          </a:xfrm>
          <a:prstGeom prst="line">
            <a:avLst/>
          </a:prstGeom>
          <a:ln w="57150" cmpd="sng">
            <a:solidFill>
              <a:srgbClr val="FF00FF"/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49" name="TextBox 17"/>
          <p:cNvSpPr txBox="1">
            <a:spLocks noChangeArrowheads="1"/>
          </p:cNvSpPr>
          <p:nvPr/>
        </p:nvSpPr>
        <p:spPr bwMode="auto">
          <a:xfrm>
            <a:off x="4246563" y="2058988"/>
            <a:ext cx="684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???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206500" y="3983038"/>
            <a:ext cx="6334125" cy="2357437"/>
            <a:chOff x="1206500" y="3982357"/>
            <a:chExt cx="6333668" cy="2357462"/>
          </a:xfrm>
        </p:grpSpPr>
        <p:pic>
          <p:nvPicPr>
            <p:cNvPr id="31751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268" y="4523719"/>
              <a:ext cx="5803900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TextBox 19"/>
            <p:cNvSpPr txBox="1">
              <a:spLocks noChangeArrowheads="1"/>
            </p:cNvSpPr>
            <p:nvPr/>
          </p:nvSpPr>
          <p:spPr bwMode="auto">
            <a:xfrm>
              <a:off x="1206500" y="3982357"/>
              <a:ext cx="54895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For example, you might want to say: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403389" y="6095341"/>
              <a:ext cx="454468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01C4F8-B50B-0944-A8C9-C1308575415E}"/>
              </a:ext>
            </a:extLst>
          </p:cNvPr>
          <p:cNvSpPr/>
          <p:nvPr/>
        </p:nvSpPr>
        <p:spPr>
          <a:xfrm>
            <a:off x="0" y="2101416"/>
            <a:ext cx="9144000" cy="499796"/>
          </a:xfrm>
          <a:prstGeom prst="rect">
            <a:avLst/>
          </a:prstGeom>
          <a:solidFill>
            <a:srgbClr val="D82CAA"/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293438-5A9B-2C4B-AD29-90DA5B4EE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Rails Model Associations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E8C1B-34F0-F043-B428-9C0252B79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Topics:</a:t>
            </a:r>
          </a:p>
          <a:p>
            <a:r>
              <a:rPr lang="en-US" dirty="0"/>
              <a:t>OO Class Associations</a:t>
            </a:r>
          </a:p>
          <a:p>
            <a:r>
              <a:rPr lang="en-US" dirty="0"/>
              <a:t>Rails ORM</a:t>
            </a:r>
          </a:p>
          <a:p>
            <a:r>
              <a:rPr lang="en-US" dirty="0"/>
              <a:t>How to code in Rails</a:t>
            </a:r>
          </a:p>
        </p:txBody>
      </p:sp>
    </p:spTree>
    <p:extLst>
      <p:ext uri="{BB962C8B-B14F-4D97-AF65-F5344CB8AC3E}">
        <p14:creationId xmlns:p14="http://schemas.microsoft.com/office/powerpoint/2010/main" val="253875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E1CD-DA36-4D45-95C0-D5B51EBD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Rails Model Supports Three </a:t>
            </a:r>
            <a:r>
              <a:rPr lang="en-US" u="sng" dirty="0"/>
              <a:t>Associations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4C7329D1-0B00-4A4D-AAE0-3316DA887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54" y="1979597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74894B6A-6C2E-F844-BCF8-69A14BFCC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619" y="1979597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AD3719-41C1-E049-A5AF-49FC4E407FDA}"/>
              </a:ext>
            </a:extLst>
          </p:cNvPr>
          <p:cNvCxnSpPr>
            <a:stCxn id="15" idx="3"/>
            <a:endCxn id="16" idx="1"/>
          </p:cNvCxnSpPr>
          <p:nvPr/>
        </p:nvCxnSpPr>
        <p:spPr bwMode="auto">
          <a:xfrm>
            <a:off x="1923320" y="2164154"/>
            <a:ext cx="197485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6">
            <a:extLst>
              <a:ext uri="{FF2B5EF4-FFF2-40B4-BE49-F238E27FC236}">
                <a16:creationId xmlns:a16="http://schemas.microsoft.com/office/drawing/2014/main" id="{94DD67BA-3AB8-0545-8C6A-26BA603A8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446" y="1826351"/>
            <a:ext cx="299670" cy="36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1</a:t>
            </a: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9E0F6548-6A64-CF43-91AB-FE21903F8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152" y="1826679"/>
            <a:ext cx="6751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has ▶︎</a:t>
            </a: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EF6CB250-AA4F-0C48-A6AC-7C81136D8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876" y="1826351"/>
            <a:ext cx="2649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one to one</a:t>
            </a:r>
          </a:p>
          <a:p>
            <a:pPr eaLnBrk="1" hangingPunct="1"/>
            <a:r>
              <a:rPr lang="en-US" altLang="en-US" sz="1800" dirty="0"/>
              <a:t>(has one / belongs to one)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454D7210-912B-094F-9E19-E19CB1734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54" y="3280990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EF22CC0C-9D73-B04D-B4BF-2C8CA2A9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619" y="3280990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CD6501-4F08-D542-87AF-F66D8E72B700}"/>
              </a:ext>
            </a:extLst>
          </p:cNvPr>
          <p:cNvCxnSpPr>
            <a:stCxn id="7" idx="3"/>
            <a:endCxn id="8" idx="1"/>
          </p:cNvCxnSpPr>
          <p:nvPr/>
        </p:nvCxnSpPr>
        <p:spPr bwMode="auto">
          <a:xfrm>
            <a:off x="1923320" y="3466167"/>
            <a:ext cx="197485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43">
            <a:extLst>
              <a:ext uri="{FF2B5EF4-FFF2-40B4-BE49-F238E27FC236}">
                <a16:creationId xmlns:a16="http://schemas.microsoft.com/office/drawing/2014/main" id="{D45DC0AD-24E1-BD4A-9A75-B0DCCD629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131" y="315398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*</a:t>
            </a:r>
          </a:p>
        </p:txBody>
      </p:sp>
      <p:sp>
        <p:nvSpPr>
          <p:cNvPr id="13" name="TextBox 46">
            <a:extLst>
              <a:ext uri="{FF2B5EF4-FFF2-40B4-BE49-F238E27FC236}">
                <a16:creationId xmlns:a16="http://schemas.microsoft.com/office/drawing/2014/main" id="{AD694007-6E84-CC42-BE0F-9C34E8C63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151" y="3119720"/>
            <a:ext cx="6751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has ▶</a:t>
            </a:r>
          </a:p>
        </p:txBody>
      </p:sp>
      <p:sp>
        <p:nvSpPr>
          <p:cNvPr id="12" name="TextBox 45">
            <a:extLst>
              <a:ext uri="{FF2B5EF4-FFF2-40B4-BE49-F238E27FC236}">
                <a16:creationId xmlns:a16="http://schemas.microsoft.com/office/drawing/2014/main" id="{B91F307B-C58D-B942-8DAF-D7E934928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201" y="3119720"/>
            <a:ext cx="2807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one to many</a:t>
            </a:r>
          </a:p>
          <a:p>
            <a:pPr eaLnBrk="1" hangingPunct="1"/>
            <a:r>
              <a:rPr lang="en-US" altLang="en-US" sz="1800" dirty="0"/>
              <a:t>(has many / belongs to one)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1FB75778-E043-7441-B5E8-0F0E2F9B1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54" y="4649695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2C4D3F09-4EF4-5F4A-B9F7-5FCB6BC4D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619" y="4649695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22DD63-0B48-1742-B1A8-430360DB6EE7}"/>
              </a:ext>
            </a:extLst>
          </p:cNvPr>
          <p:cNvCxnSpPr>
            <a:stCxn id="26" idx="3"/>
            <a:endCxn id="27" idx="1"/>
          </p:cNvCxnSpPr>
          <p:nvPr/>
        </p:nvCxnSpPr>
        <p:spPr bwMode="auto">
          <a:xfrm>
            <a:off x="1923320" y="4834872"/>
            <a:ext cx="197485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43">
            <a:extLst>
              <a:ext uri="{FF2B5EF4-FFF2-40B4-BE49-F238E27FC236}">
                <a16:creationId xmlns:a16="http://schemas.microsoft.com/office/drawing/2014/main" id="{CFEA07C1-1240-684A-AC5C-E50912FC2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131" y="4522689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*</a:t>
            </a:r>
          </a:p>
        </p:txBody>
      </p:sp>
      <p:sp>
        <p:nvSpPr>
          <p:cNvPr id="31" name="TextBox 45">
            <a:extLst>
              <a:ext uri="{FF2B5EF4-FFF2-40B4-BE49-F238E27FC236}">
                <a16:creationId xmlns:a16="http://schemas.microsoft.com/office/drawing/2014/main" id="{F7BB22AC-DDD2-E448-BEB4-E8ABE48E8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201" y="4507627"/>
            <a:ext cx="1519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many to many</a:t>
            </a:r>
          </a:p>
          <a:p>
            <a:pPr eaLnBrk="1" hangingPunct="1"/>
            <a:r>
              <a:rPr lang="en-US" altLang="en-US" sz="1800" dirty="0"/>
              <a:t>(join table)</a:t>
            </a: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54BBBC5C-3337-1941-AE30-524BADA99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601" y="1829123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1</a:t>
            </a: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0F325BDE-4A0A-FE44-82E5-04BB22DB1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601" y="3140643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1</a:t>
            </a: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62BE42F4-63DC-6F46-8D80-A1606FB8B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505" y="4507627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*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51DC015-6736-504B-B83D-1791D71B6FD8}"/>
              </a:ext>
            </a:extLst>
          </p:cNvPr>
          <p:cNvCxnSpPr>
            <a:cxnSpLocks/>
          </p:cNvCxnSpPr>
          <p:nvPr/>
        </p:nvCxnSpPr>
        <p:spPr bwMode="auto">
          <a:xfrm flipV="1">
            <a:off x="2910743" y="4834379"/>
            <a:ext cx="0" cy="549790"/>
          </a:xfrm>
          <a:prstGeom prst="line">
            <a:avLst/>
          </a:prstGeom>
          <a:ln w="1905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9">
            <a:extLst>
              <a:ext uri="{FF2B5EF4-FFF2-40B4-BE49-F238E27FC236}">
                <a16:creationId xmlns:a16="http://schemas.microsoft.com/office/drawing/2014/main" id="{665F1B2A-7A17-EA4B-9FEA-3862C6AF3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195" y="5384600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dirty="0"/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71497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35538" y="2593975"/>
            <a:ext cx="2187575" cy="3151188"/>
            <a:chOff x="4935538" y="2593975"/>
            <a:chExt cx="2187575" cy="3151188"/>
          </a:xfrm>
        </p:grpSpPr>
        <p:sp>
          <p:nvSpPr>
            <p:cNvPr id="50" name="Rectangle 49"/>
            <p:cNvSpPr/>
            <p:nvPr/>
          </p:nvSpPr>
          <p:spPr bwMode="auto">
            <a:xfrm>
              <a:off x="5080000" y="2732088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000625" y="265906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935538" y="25939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TextBox 29"/>
            <p:cNvSpPr txBox="1">
              <a:spLocks noChangeArrowheads="1"/>
            </p:cNvSpPr>
            <p:nvPr/>
          </p:nvSpPr>
          <p:spPr bwMode="auto">
            <a:xfrm>
              <a:off x="5365750" y="2662238"/>
              <a:ext cx="6715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Tests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H="1" flipV="1">
              <a:off x="5935663" y="3286125"/>
              <a:ext cx="1187450" cy="24590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805613" y="650875"/>
            <a:ext cx="1527175" cy="2112963"/>
            <a:chOff x="6805613" y="650875"/>
            <a:chExt cx="1527175" cy="2112963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805613" y="6508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Box 29"/>
            <p:cNvSpPr txBox="1">
              <a:spLocks noChangeArrowheads="1"/>
            </p:cNvSpPr>
            <p:nvPr/>
          </p:nvSpPr>
          <p:spPr bwMode="auto">
            <a:xfrm>
              <a:off x="6972300" y="719138"/>
              <a:ext cx="1198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flipV="1">
              <a:off x="7569200" y="1168400"/>
              <a:ext cx="0" cy="15954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7" name="Cloud 46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5361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0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5362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0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39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5366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536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3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5386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538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7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1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9308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585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585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5842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585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585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46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5849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rgbClr val="FF00FF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00FF"/>
                  </a:solidFill>
                </a:endParaRPr>
              </a:p>
            </p:txBody>
          </p:sp>
        </p:grpSp>
        <p:sp>
          <p:nvSpPr>
            <p:cNvPr id="35847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1</a:t>
              </a:r>
            </a:p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author</a:t>
              </a:r>
            </a:p>
          </p:txBody>
        </p:sp>
        <p:sp>
          <p:nvSpPr>
            <p:cNvPr id="35848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solidFill>
                    <a:srgbClr val="FF00FF"/>
                  </a:solidFill>
                </a:rPr>
                <a:t>1</a:t>
              </a:r>
            </a:p>
            <a:p>
              <a:pPr algn="r" eaLnBrk="1" hangingPunct="1"/>
              <a:r>
                <a:rPr lang="en-US" altLang="en-US" sz="1800">
                  <a:solidFill>
                    <a:srgbClr val="FF00FF"/>
                  </a:solidFill>
                </a:rPr>
                <a:t>profile</a:t>
              </a:r>
            </a:p>
          </p:txBody>
        </p:sp>
      </p:grpSp>
      <p:sp>
        <p:nvSpPr>
          <p:cNvPr id="35844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 Association Notation</a:t>
            </a:r>
          </a:p>
        </p:txBody>
      </p:sp>
    </p:spTree>
    <p:extLst>
      <p:ext uri="{BB962C8B-B14F-4D97-AF65-F5344CB8AC3E}">
        <p14:creationId xmlns:p14="http://schemas.microsoft.com/office/powerpoint/2010/main" val="266976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687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688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6866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687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687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6867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872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6875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6873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6874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6868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 Association Notation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4239419" y="1054894"/>
            <a:ext cx="650875" cy="2735263"/>
          </a:xfrm>
          <a:prstGeom prst="rightBrac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3738" y="2638425"/>
            <a:ext cx="265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Class </a:t>
            </a:r>
            <a:r>
              <a:rPr lang="en-US" altLang="en-US" sz="2800" u="sng">
                <a:solidFill>
                  <a:srgbClr val="FF00FF"/>
                </a:solidFill>
              </a:rPr>
              <a:t>Association</a:t>
            </a:r>
          </a:p>
        </p:txBody>
      </p:sp>
    </p:spTree>
    <p:extLst>
      <p:ext uri="{BB962C8B-B14F-4D97-AF65-F5344CB8AC3E}">
        <p14:creationId xmlns:p14="http://schemas.microsoft.com/office/powerpoint/2010/main" val="195368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790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790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7890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790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790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7891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896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7899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7897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7898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7892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 Association Notation</a:t>
            </a:r>
          </a:p>
        </p:txBody>
      </p:sp>
      <p:sp>
        <p:nvSpPr>
          <p:cNvPr id="19" name="Oval 18"/>
          <p:cNvSpPr/>
          <p:nvPr/>
        </p:nvSpPr>
        <p:spPr>
          <a:xfrm>
            <a:off x="4181475" y="1411288"/>
            <a:ext cx="889000" cy="388937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68538" y="2376488"/>
            <a:ext cx="458311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Association Name</a:t>
            </a:r>
            <a:br>
              <a:rPr lang="en-US" altLang="en-US" sz="2800" dirty="0">
                <a:solidFill>
                  <a:srgbClr val="FF00FF"/>
                </a:solidFill>
              </a:rPr>
            </a:br>
            <a:r>
              <a:rPr lang="en-US" altLang="en-US" dirty="0">
                <a:solidFill>
                  <a:srgbClr val="FF00FF"/>
                </a:solidFill>
              </a:rPr>
              <a:t>Triangle indicates reading direction</a:t>
            </a:r>
            <a:br>
              <a:rPr lang="en-US" altLang="en-US" dirty="0">
                <a:solidFill>
                  <a:srgbClr val="FF00FF"/>
                </a:solidFill>
              </a:rPr>
            </a:br>
            <a:r>
              <a:rPr lang="en-US" altLang="en-US" dirty="0">
                <a:solidFill>
                  <a:srgbClr val="FF00FF"/>
                </a:solidFill>
              </a:rPr>
              <a:t>(i.e., Author has AuthorProfile)</a:t>
            </a:r>
            <a:endParaRPr lang="en-US" altLang="en-US" u="sng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2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892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892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8914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892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892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891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921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8924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8922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8923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8916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 Association Notation</a:t>
            </a:r>
          </a:p>
        </p:txBody>
      </p:sp>
      <p:sp>
        <p:nvSpPr>
          <p:cNvPr id="10" name="Oval 9"/>
          <p:cNvSpPr/>
          <p:nvPr/>
        </p:nvSpPr>
        <p:spPr>
          <a:xfrm>
            <a:off x="3084513" y="1739900"/>
            <a:ext cx="88900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06988" y="1733550"/>
            <a:ext cx="88900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66925" y="2376488"/>
            <a:ext cx="49863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Role Names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</a:rPr>
              <a:t>Like attribute/method name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</a:rPr>
              <a:t>Enables this method call: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  <a:latin typeface="Courier" charset="0"/>
              </a:rPr>
              <a:t>@author.profile.birthplace</a:t>
            </a:r>
          </a:p>
        </p:txBody>
      </p:sp>
    </p:spTree>
    <p:extLst>
      <p:ext uri="{BB962C8B-B14F-4D97-AF65-F5344CB8AC3E}">
        <p14:creationId xmlns:p14="http://schemas.microsoft.com/office/powerpoint/2010/main" val="10071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995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995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9938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995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995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9939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945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9948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9946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9947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9940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 Association Notation</a:t>
            </a:r>
          </a:p>
        </p:txBody>
      </p:sp>
      <p:sp>
        <p:nvSpPr>
          <p:cNvPr id="10" name="Oval 9"/>
          <p:cNvSpPr/>
          <p:nvPr/>
        </p:nvSpPr>
        <p:spPr>
          <a:xfrm>
            <a:off x="3065463" y="1444625"/>
            <a:ext cx="427037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Multiplicities</a:t>
            </a:r>
            <a:endParaRPr lang="en-US" altLang="en-US" sz="2800" u="sng">
              <a:solidFill>
                <a:srgbClr val="FF00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13400" y="1444625"/>
            <a:ext cx="42545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1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097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097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0962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097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097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0963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969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0972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0970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0971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0964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 Association Notation</a:t>
            </a:r>
          </a:p>
        </p:txBody>
      </p:sp>
      <p:sp>
        <p:nvSpPr>
          <p:cNvPr id="40965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Multiplicities</a:t>
            </a:r>
            <a:endParaRPr lang="en-US" altLang="en-US" sz="2800" u="sng"/>
          </a:p>
        </p:txBody>
      </p:sp>
      <p:sp>
        <p:nvSpPr>
          <p:cNvPr id="22" name="Oval 21"/>
          <p:cNvSpPr/>
          <p:nvPr/>
        </p:nvSpPr>
        <p:spPr>
          <a:xfrm>
            <a:off x="5613400" y="1444625"/>
            <a:ext cx="42545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59038" y="2947988"/>
            <a:ext cx="420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00FF"/>
                </a:solidFill>
              </a:rPr>
              <a:t>Each Author has </a:t>
            </a:r>
            <a:r>
              <a:rPr lang="en-US" altLang="en-US" u="sng" dirty="0">
                <a:solidFill>
                  <a:srgbClr val="FF00FF"/>
                </a:solidFill>
              </a:rPr>
              <a:t>1</a:t>
            </a:r>
            <a:r>
              <a:rPr lang="en-US" altLang="en-US" dirty="0">
                <a:solidFill>
                  <a:srgbClr val="FF00FF"/>
                </a:solidFill>
              </a:rPr>
              <a:t> AuthorProfile</a:t>
            </a:r>
            <a:endParaRPr lang="en-US" altLang="en-US" u="sng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200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200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1986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199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200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1987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994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1997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1995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1996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1988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 Association Notation</a:t>
            </a:r>
          </a:p>
        </p:txBody>
      </p:sp>
      <p:sp>
        <p:nvSpPr>
          <p:cNvPr id="41989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FFFF"/>
                </a:solidFill>
              </a:rPr>
              <a:t>Multiplicities</a:t>
            </a:r>
            <a:endParaRPr lang="en-US" altLang="en-US" sz="2800" u="sng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071813" y="1443038"/>
            <a:ext cx="427037" cy="388937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91" name="TextBox 20"/>
          <p:cNvSpPr txBox="1">
            <a:spLocks noChangeArrowheads="1"/>
          </p:cNvSpPr>
          <p:nvPr/>
        </p:nvSpPr>
        <p:spPr bwMode="auto">
          <a:xfrm>
            <a:off x="2459038" y="2947988"/>
            <a:ext cx="420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FF"/>
                </a:solidFill>
              </a:rPr>
              <a:t>Each Author has </a:t>
            </a:r>
            <a:r>
              <a:rPr lang="en-US" altLang="en-US" u="sng" dirty="0">
                <a:solidFill>
                  <a:srgbClr val="FFFFFF"/>
                </a:solidFill>
              </a:rPr>
              <a:t>1</a:t>
            </a:r>
            <a:r>
              <a:rPr lang="en-US" altLang="en-US" dirty="0">
                <a:solidFill>
                  <a:srgbClr val="FFFFFF"/>
                </a:solidFill>
              </a:rPr>
              <a:t> AuthorProfile</a:t>
            </a:r>
            <a:endParaRPr lang="en-US" altLang="en-US" u="sng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28111" y="3454400"/>
            <a:ext cx="506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00FF"/>
                </a:solidFill>
              </a:rPr>
              <a:t>Each </a:t>
            </a:r>
            <a:r>
              <a:rPr lang="en-US" altLang="en-US" dirty="0" err="1">
                <a:solidFill>
                  <a:srgbClr val="FF00FF"/>
                </a:solidFill>
              </a:rPr>
              <a:t>AuthorProfile</a:t>
            </a:r>
            <a:r>
              <a:rPr lang="en-US" altLang="en-US" dirty="0">
                <a:solidFill>
                  <a:srgbClr val="FF00FF"/>
                </a:solidFill>
              </a:rPr>
              <a:t> belongs to </a:t>
            </a:r>
            <a:r>
              <a:rPr lang="en-US" altLang="en-US" u="sng" dirty="0">
                <a:solidFill>
                  <a:srgbClr val="FF00FF"/>
                </a:solidFill>
              </a:rPr>
              <a:t>1</a:t>
            </a:r>
            <a:r>
              <a:rPr lang="en-US" altLang="en-US" dirty="0">
                <a:solidFill>
                  <a:srgbClr val="FF00FF"/>
                </a:solidFill>
              </a:rPr>
              <a:t> Author</a:t>
            </a:r>
            <a:endParaRPr lang="en-US" altLang="en-US" u="sng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1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305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305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3010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305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305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3011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046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3049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3047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3048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3012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 Association Notation</a:t>
            </a:r>
          </a:p>
        </p:txBody>
      </p:sp>
      <p:sp>
        <p:nvSpPr>
          <p:cNvPr id="43013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FFFF"/>
                </a:solidFill>
              </a:rPr>
              <a:t>Multiplicities</a:t>
            </a:r>
            <a:endParaRPr lang="en-US" altLang="en-US" sz="2800" u="sng">
              <a:solidFill>
                <a:srgbClr val="FFFFFF"/>
              </a:solidFill>
            </a:endParaRPr>
          </a:p>
        </p:txBody>
      </p:sp>
      <p:sp>
        <p:nvSpPr>
          <p:cNvPr id="43014" name="TextBox 20"/>
          <p:cNvSpPr txBox="1">
            <a:spLocks noChangeArrowheads="1"/>
          </p:cNvSpPr>
          <p:nvPr/>
        </p:nvSpPr>
        <p:spPr bwMode="auto">
          <a:xfrm>
            <a:off x="2459038" y="2947988"/>
            <a:ext cx="420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FF"/>
                </a:solidFill>
              </a:rPr>
              <a:t>Each Author has </a:t>
            </a:r>
            <a:r>
              <a:rPr lang="en-US" altLang="en-US" u="sng" dirty="0">
                <a:solidFill>
                  <a:srgbClr val="FFFFFF"/>
                </a:solidFill>
              </a:rPr>
              <a:t>1</a:t>
            </a:r>
            <a:r>
              <a:rPr lang="en-US" altLang="en-US" dirty="0">
                <a:solidFill>
                  <a:srgbClr val="FFFFFF"/>
                </a:solidFill>
              </a:rPr>
              <a:t> AuthorProfile</a:t>
            </a:r>
            <a:endParaRPr lang="en-US" altLang="en-US" u="sng" dirty="0">
              <a:solidFill>
                <a:srgbClr val="FFFFFF"/>
              </a:solidFill>
            </a:endParaRPr>
          </a:p>
        </p:txBody>
      </p:sp>
      <p:sp>
        <p:nvSpPr>
          <p:cNvPr id="43015" name="TextBox 18"/>
          <p:cNvSpPr txBox="1">
            <a:spLocks noChangeArrowheads="1"/>
          </p:cNvSpPr>
          <p:nvPr/>
        </p:nvSpPr>
        <p:spPr bwMode="auto">
          <a:xfrm>
            <a:off x="2028111" y="3454400"/>
            <a:ext cx="506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FF"/>
                </a:solidFill>
              </a:rPr>
              <a:t>Each </a:t>
            </a:r>
            <a:r>
              <a:rPr lang="en-US" altLang="en-US" dirty="0" err="1">
                <a:solidFill>
                  <a:srgbClr val="FFFFFF"/>
                </a:solidFill>
              </a:rPr>
              <a:t>AuthorProfile</a:t>
            </a:r>
            <a:r>
              <a:rPr lang="en-US" altLang="en-US" dirty="0">
                <a:solidFill>
                  <a:srgbClr val="FFFFFF"/>
                </a:solidFill>
              </a:rPr>
              <a:t> belongs to </a:t>
            </a:r>
            <a:r>
              <a:rPr lang="en-US" altLang="en-US" u="sng" dirty="0">
                <a:solidFill>
                  <a:srgbClr val="FFFFFF"/>
                </a:solidFill>
              </a:rPr>
              <a:t>1</a:t>
            </a:r>
            <a:r>
              <a:rPr lang="en-US" altLang="en-US" dirty="0">
                <a:solidFill>
                  <a:srgbClr val="FFFFFF"/>
                </a:solidFill>
              </a:rPr>
              <a:t> Author</a:t>
            </a:r>
            <a:endParaRPr lang="en-US" altLang="en-US" u="sng" dirty="0">
              <a:solidFill>
                <a:srgbClr val="FFFFFF"/>
              </a:solidFill>
            </a:endParaRPr>
          </a:p>
        </p:txBody>
      </p: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617538" y="4431515"/>
            <a:ext cx="7183437" cy="1692439"/>
            <a:chOff x="599829" y="4020104"/>
            <a:chExt cx="7182497" cy="1692274"/>
          </a:xfrm>
        </p:grpSpPr>
        <p:sp>
          <p:nvSpPr>
            <p:cNvPr id="43017" name="TextBox 1"/>
            <p:cNvSpPr txBox="1">
              <a:spLocks noChangeArrowheads="1"/>
            </p:cNvSpPr>
            <p:nvPr/>
          </p:nvSpPr>
          <p:spPr bwMode="auto">
            <a:xfrm>
              <a:off x="599829" y="4020104"/>
              <a:ext cx="4219642" cy="52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Zero-or-More Multiplicities:</a:t>
              </a:r>
            </a:p>
          </p:txBody>
        </p:sp>
        <p:grpSp>
          <p:nvGrpSpPr>
            <p:cNvPr id="43018" name="Group 29"/>
            <p:cNvGrpSpPr>
              <a:grpSpLocks/>
            </p:cNvGrpSpPr>
            <p:nvPr/>
          </p:nvGrpSpPr>
          <p:grpSpPr bwMode="auto">
            <a:xfrm>
              <a:off x="1296309" y="4575279"/>
              <a:ext cx="6486017" cy="505956"/>
              <a:chOff x="1296309" y="4575279"/>
              <a:chExt cx="6486017" cy="505956"/>
            </a:xfrm>
          </p:grpSpPr>
          <p:sp>
            <p:nvSpPr>
              <p:cNvPr id="43037" name="TextBox 9"/>
              <p:cNvSpPr txBox="1">
                <a:spLocks noChangeArrowheads="1"/>
              </p:cNvSpPr>
              <p:nvPr/>
            </p:nvSpPr>
            <p:spPr bwMode="auto">
              <a:xfrm>
                <a:off x="1296309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A</a:t>
                </a:r>
              </a:p>
            </p:txBody>
          </p:sp>
          <p:sp>
            <p:nvSpPr>
              <p:cNvPr id="43038" name="TextBox 9"/>
              <p:cNvSpPr txBox="1">
                <a:spLocks noChangeArrowheads="1"/>
              </p:cNvSpPr>
              <p:nvPr/>
            </p:nvSpPr>
            <p:spPr bwMode="auto">
              <a:xfrm>
                <a:off x="4170098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B</a:t>
                </a:r>
              </a:p>
            </p:txBody>
          </p:sp>
          <p:cxnSp>
            <p:nvCxnSpPr>
              <p:cNvPr id="25" name="Straight Connector 24"/>
              <p:cNvCxnSpPr>
                <a:stCxn id="43037" idx="3"/>
                <a:endCxn id="43038" idx="1"/>
              </p:cNvCxnSpPr>
              <p:nvPr/>
            </p:nvCxnSpPr>
            <p:spPr>
              <a:xfrm>
                <a:off x="2195057" y="4896319"/>
                <a:ext cx="1974592" cy="0"/>
              </a:xfrm>
              <a:prstGeom prst="line">
                <a:avLst/>
              </a:prstGeom>
              <a:ln w="19050" cmpd="sng">
                <a:solidFill>
                  <a:srgbClr val="FF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40" name="TextBox 16"/>
              <p:cNvSpPr txBox="1">
                <a:spLocks noChangeArrowheads="1"/>
              </p:cNvSpPr>
              <p:nvPr/>
            </p:nvSpPr>
            <p:spPr bwMode="auto">
              <a:xfrm>
                <a:off x="3936052" y="4639212"/>
                <a:ext cx="2996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*</a:t>
                </a:r>
              </a:p>
            </p:txBody>
          </p:sp>
          <p:grpSp>
            <p:nvGrpSpPr>
              <p:cNvPr id="43041" name="Group 26"/>
              <p:cNvGrpSpPr>
                <a:grpSpLocks/>
              </p:cNvGrpSpPr>
              <p:nvPr/>
            </p:nvGrpSpPr>
            <p:grpSpPr bwMode="auto">
              <a:xfrm>
                <a:off x="2853818" y="4575279"/>
                <a:ext cx="513552" cy="369332"/>
                <a:chOff x="2389007" y="4575279"/>
                <a:chExt cx="513552" cy="369332"/>
              </a:xfrm>
            </p:grpSpPr>
            <p:sp>
              <p:nvSpPr>
                <p:cNvPr id="43043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2389007" y="4575279"/>
                  <a:ext cx="50679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800">
                      <a:solidFill>
                        <a:srgbClr val="FF00FF"/>
                      </a:solidFill>
                    </a:rPr>
                    <a:t>has</a:t>
                  </a:r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 rot="5400000">
                  <a:off x="2793731" y="4742347"/>
                  <a:ext cx="133337" cy="85714"/>
                </a:xfrm>
                <a:prstGeom prst="triangle">
                  <a:avLst/>
                </a:prstGeom>
                <a:solidFill>
                  <a:srgbClr val="FF00FF"/>
                </a:solidFill>
                <a:ln w="76200" cmpd="sng">
                  <a:noFill/>
                  <a:prstDash val="sysDash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FF"/>
                    </a:solidFill>
                  </a:endParaRPr>
                </a:p>
              </p:txBody>
            </p:sp>
          </p:grpSp>
          <p:sp>
            <p:nvSpPr>
              <p:cNvPr id="43042" name="TextBox 25"/>
              <p:cNvSpPr txBox="1">
                <a:spLocks noChangeArrowheads="1"/>
              </p:cNvSpPr>
              <p:nvPr/>
            </p:nvSpPr>
            <p:spPr bwMode="auto">
              <a:xfrm>
                <a:off x="5350200" y="4711780"/>
                <a:ext cx="24321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Each A has 0 or more Bs</a:t>
                </a:r>
              </a:p>
            </p:txBody>
          </p:sp>
        </p:grpSp>
        <p:grpSp>
          <p:nvGrpSpPr>
            <p:cNvPr id="43019" name="Group 39"/>
            <p:cNvGrpSpPr>
              <a:grpSpLocks/>
            </p:cNvGrpSpPr>
            <p:nvPr/>
          </p:nvGrpSpPr>
          <p:grpSpPr bwMode="auto">
            <a:xfrm>
              <a:off x="1296309" y="5206422"/>
              <a:ext cx="6486017" cy="505956"/>
              <a:chOff x="1296309" y="4575279"/>
              <a:chExt cx="6486017" cy="505956"/>
            </a:xfrm>
          </p:grpSpPr>
          <p:sp>
            <p:nvSpPr>
              <p:cNvPr id="43029" name="TextBox 9"/>
              <p:cNvSpPr txBox="1">
                <a:spLocks noChangeArrowheads="1"/>
              </p:cNvSpPr>
              <p:nvPr/>
            </p:nvSpPr>
            <p:spPr bwMode="auto">
              <a:xfrm>
                <a:off x="1296309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A</a:t>
                </a:r>
              </a:p>
            </p:txBody>
          </p:sp>
          <p:sp>
            <p:nvSpPr>
              <p:cNvPr id="43030" name="TextBox 9"/>
              <p:cNvSpPr txBox="1">
                <a:spLocks noChangeArrowheads="1"/>
              </p:cNvSpPr>
              <p:nvPr/>
            </p:nvSpPr>
            <p:spPr bwMode="auto">
              <a:xfrm>
                <a:off x="4170098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B</a:t>
                </a:r>
              </a:p>
            </p:txBody>
          </p:sp>
          <p:cxnSp>
            <p:nvCxnSpPr>
              <p:cNvPr id="43" name="Straight Connector 42"/>
              <p:cNvCxnSpPr>
                <a:stCxn id="43029" idx="3"/>
                <a:endCxn id="43030" idx="1"/>
              </p:cNvCxnSpPr>
              <p:nvPr/>
            </p:nvCxnSpPr>
            <p:spPr>
              <a:xfrm>
                <a:off x="2195057" y="4896939"/>
                <a:ext cx="1974592" cy="0"/>
              </a:xfrm>
              <a:prstGeom prst="line">
                <a:avLst/>
              </a:prstGeom>
              <a:ln w="19050" cmpd="sng">
                <a:solidFill>
                  <a:srgbClr val="FF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32" name="TextBox 43"/>
              <p:cNvSpPr txBox="1">
                <a:spLocks noChangeArrowheads="1"/>
              </p:cNvSpPr>
              <p:nvPr/>
            </p:nvSpPr>
            <p:spPr bwMode="auto">
              <a:xfrm>
                <a:off x="3702514" y="4584786"/>
                <a:ext cx="5331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0..*</a:t>
                </a:r>
              </a:p>
            </p:txBody>
          </p:sp>
          <p:grpSp>
            <p:nvGrpSpPr>
              <p:cNvPr id="43033" name="Group 44"/>
              <p:cNvGrpSpPr>
                <a:grpSpLocks/>
              </p:cNvGrpSpPr>
              <p:nvPr/>
            </p:nvGrpSpPr>
            <p:grpSpPr bwMode="auto">
              <a:xfrm>
                <a:off x="2853818" y="4575279"/>
                <a:ext cx="513552" cy="369332"/>
                <a:chOff x="2389007" y="4575279"/>
                <a:chExt cx="513552" cy="369332"/>
              </a:xfrm>
            </p:grpSpPr>
            <p:sp>
              <p:nvSpPr>
                <p:cNvPr id="43035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2389007" y="4575279"/>
                  <a:ext cx="50679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800">
                      <a:solidFill>
                        <a:srgbClr val="FF00FF"/>
                      </a:solidFill>
                    </a:rPr>
                    <a:t>has</a:t>
                  </a:r>
                </a:p>
              </p:txBody>
            </p:sp>
            <p:sp>
              <p:nvSpPr>
                <p:cNvPr id="48" name="Isosceles Triangle 47"/>
                <p:cNvSpPr/>
                <p:nvPr/>
              </p:nvSpPr>
              <p:spPr>
                <a:xfrm rot="5400000">
                  <a:off x="2792937" y="4742174"/>
                  <a:ext cx="134924" cy="85714"/>
                </a:xfrm>
                <a:prstGeom prst="triangle">
                  <a:avLst/>
                </a:prstGeom>
                <a:solidFill>
                  <a:srgbClr val="FF00FF"/>
                </a:solidFill>
                <a:ln w="76200" cmpd="sng">
                  <a:noFill/>
                  <a:prstDash val="sysDash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FF"/>
                    </a:solidFill>
                  </a:endParaRPr>
                </a:p>
              </p:txBody>
            </p:sp>
          </p:grpSp>
          <p:sp>
            <p:nvSpPr>
              <p:cNvPr id="43034" name="TextBox 45"/>
              <p:cNvSpPr txBox="1">
                <a:spLocks noChangeArrowheads="1"/>
              </p:cNvSpPr>
              <p:nvPr/>
            </p:nvSpPr>
            <p:spPr bwMode="auto">
              <a:xfrm>
                <a:off x="5350200" y="4711780"/>
                <a:ext cx="24321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Each A has 0 or more Bs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811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305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305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3010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305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305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3011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046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3049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3047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</a:t>
              </a:r>
            </a:p>
            <a:p>
              <a:pPr eaLnBrk="1" hangingPunct="1"/>
              <a:r>
                <a:rPr lang="en-US" altLang="en-US" sz="1800" dirty="0"/>
                <a:t>author</a:t>
              </a:r>
            </a:p>
          </p:txBody>
        </p:sp>
        <p:sp>
          <p:nvSpPr>
            <p:cNvPr id="43048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3012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 Association Notation</a:t>
            </a:r>
          </a:p>
        </p:txBody>
      </p:sp>
      <p:grpSp>
        <p:nvGrpSpPr>
          <p:cNvPr id="39" name="Group 10">
            <a:extLst>
              <a:ext uri="{FF2B5EF4-FFF2-40B4-BE49-F238E27FC236}">
                <a16:creationId xmlns:a16="http://schemas.microsoft.com/office/drawing/2014/main" id="{2A63D5F7-3FAD-BC4A-8F1A-B1EA24361EA1}"/>
              </a:ext>
            </a:extLst>
          </p:cNvPr>
          <p:cNvGrpSpPr>
            <a:grpSpLocks/>
          </p:cNvGrpSpPr>
          <p:nvPr/>
        </p:nvGrpSpPr>
        <p:grpSpPr bwMode="auto">
          <a:xfrm>
            <a:off x="538947" y="3576814"/>
            <a:ext cx="2657475" cy="1293813"/>
            <a:chOff x="3194997" y="2710955"/>
            <a:chExt cx="1992853" cy="1294662"/>
          </a:xfrm>
        </p:grpSpPr>
        <p:sp>
          <p:nvSpPr>
            <p:cNvPr id="40" name="TextBox 5">
              <a:extLst>
                <a:ext uri="{FF2B5EF4-FFF2-40B4-BE49-F238E27FC236}">
                  <a16:creationId xmlns:a16="http://schemas.microsoft.com/office/drawing/2014/main" id="{9D32884A-AA2D-EB4D-8C2C-926CF41DA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 err="1"/>
                <a:t>first_name</a:t>
              </a:r>
              <a:r>
                <a:rPr lang="en-US" altLang="en-US" sz="1800" dirty="0"/>
                <a:t> = "Ayn"</a:t>
              </a:r>
            </a:p>
            <a:p>
              <a:pPr eaLnBrk="1" hangingPunct="1"/>
              <a:r>
                <a:rPr lang="en-US" altLang="en-US" sz="1800" dirty="0" err="1"/>
                <a:t>last_name</a:t>
              </a:r>
              <a:r>
                <a:rPr lang="en-US" altLang="en-US" sz="1800" dirty="0"/>
                <a:t> = "Rand"</a:t>
              </a:r>
            </a:p>
            <a:p>
              <a:pPr eaLnBrk="1" hangingPunct="1"/>
              <a:r>
                <a:rPr lang="en-US" altLang="en-US" sz="1800" dirty="0" err="1"/>
                <a:t>year_born</a:t>
              </a:r>
              <a:r>
                <a:rPr lang="en-US" altLang="en-US" sz="1800" dirty="0"/>
                <a:t> = 1905</a:t>
              </a:r>
            </a:p>
          </p:txBody>
        </p:sp>
        <p:sp>
          <p:nvSpPr>
            <p:cNvPr id="41" name="TextBox 9">
              <a:extLst>
                <a:ext uri="{FF2B5EF4-FFF2-40B4-BE49-F238E27FC236}">
                  <a16:creationId xmlns:a16="http://schemas.microsoft.com/office/drawing/2014/main" id="{8F5308AD-C587-B245-9307-C1A55D76F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 dirty="0"/>
                <a:t>: Author</a:t>
              </a:r>
            </a:p>
          </p:txBody>
        </p:sp>
      </p:grpSp>
      <p:grpSp>
        <p:nvGrpSpPr>
          <p:cNvPr id="42" name="Group 10">
            <a:extLst>
              <a:ext uri="{FF2B5EF4-FFF2-40B4-BE49-F238E27FC236}">
                <a16:creationId xmlns:a16="http://schemas.microsoft.com/office/drawing/2014/main" id="{695DC86A-0C3D-BC4C-A45E-81B1A1F3C8CF}"/>
              </a:ext>
            </a:extLst>
          </p:cNvPr>
          <p:cNvGrpSpPr>
            <a:grpSpLocks/>
          </p:cNvGrpSpPr>
          <p:nvPr/>
        </p:nvGrpSpPr>
        <p:grpSpPr bwMode="auto">
          <a:xfrm>
            <a:off x="538947" y="5322889"/>
            <a:ext cx="2657475" cy="1295400"/>
            <a:chOff x="3194997" y="2710955"/>
            <a:chExt cx="1992853" cy="1294662"/>
          </a:xfrm>
        </p:grpSpPr>
        <p:sp>
          <p:nvSpPr>
            <p:cNvPr id="44" name="TextBox 5">
              <a:extLst>
                <a:ext uri="{FF2B5EF4-FFF2-40B4-BE49-F238E27FC236}">
                  <a16:creationId xmlns:a16="http://schemas.microsoft.com/office/drawing/2014/main" id="{31A1944D-A2E4-9C41-8FC3-2AAEDFB682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 err="1"/>
                <a:t>first_name</a:t>
              </a:r>
              <a:r>
                <a:rPr lang="en-US" altLang="en-US" sz="1800" dirty="0"/>
                <a:t> = "Peter"</a:t>
              </a:r>
            </a:p>
            <a:p>
              <a:pPr eaLnBrk="1" hangingPunct="1"/>
              <a:r>
                <a:rPr lang="en-US" altLang="en-US" sz="1800" dirty="0" err="1"/>
                <a:t>last_name</a:t>
              </a:r>
              <a:r>
                <a:rPr lang="en-US" altLang="en-US" sz="1800" dirty="0"/>
                <a:t> = "Benchley"</a:t>
              </a:r>
            </a:p>
            <a:p>
              <a:pPr eaLnBrk="1" hangingPunct="1"/>
              <a:r>
                <a:rPr lang="en-US" altLang="en-US" sz="1800" dirty="0" err="1"/>
                <a:t>year_born</a:t>
              </a:r>
              <a:r>
                <a:rPr lang="en-US" altLang="en-US" sz="1800" dirty="0"/>
                <a:t> = 1940</a:t>
              </a:r>
            </a:p>
          </p:txBody>
        </p:sp>
        <p:sp>
          <p:nvSpPr>
            <p:cNvPr id="45" name="TextBox 9">
              <a:extLst>
                <a:ext uri="{FF2B5EF4-FFF2-40B4-BE49-F238E27FC236}">
                  <a16:creationId xmlns:a16="http://schemas.microsoft.com/office/drawing/2014/main" id="{2DA2FF72-6315-5843-970F-FEB55092A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46" name="Group 10">
            <a:extLst>
              <a:ext uri="{FF2B5EF4-FFF2-40B4-BE49-F238E27FC236}">
                <a16:creationId xmlns:a16="http://schemas.microsoft.com/office/drawing/2014/main" id="{9EF77135-B626-3B45-BE52-8F697446A39F}"/>
              </a:ext>
            </a:extLst>
          </p:cNvPr>
          <p:cNvGrpSpPr>
            <a:grpSpLocks/>
          </p:cNvGrpSpPr>
          <p:nvPr/>
        </p:nvGrpSpPr>
        <p:grpSpPr bwMode="auto">
          <a:xfrm>
            <a:off x="5246750" y="3576814"/>
            <a:ext cx="3454243" cy="1293812"/>
            <a:chOff x="3194997" y="2710955"/>
            <a:chExt cx="1992853" cy="1294661"/>
          </a:xfrm>
        </p:grpSpPr>
        <p:sp>
          <p:nvSpPr>
            <p:cNvPr id="47" name="TextBox 5">
              <a:extLst>
                <a:ext uri="{FF2B5EF4-FFF2-40B4-BE49-F238E27FC236}">
                  <a16:creationId xmlns:a16="http://schemas.microsoft.com/office/drawing/2014/main" id="{DA4E212C-FF55-CD42-AC25-F254A22DA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3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birthplace = "Saint Petersburg"</a:t>
              </a:r>
            </a:p>
            <a:p>
              <a:pPr eaLnBrk="1" hangingPunct="1"/>
              <a:r>
                <a:rPr lang="en-US" altLang="en-US" sz="1800" dirty="0"/>
                <a:t>bio = "Rand was born..."</a:t>
              </a:r>
            </a:p>
            <a:p>
              <a:pPr eaLnBrk="1" hangingPunct="1"/>
              <a:r>
                <a:rPr lang="en-US" altLang="en-US" sz="1800" dirty="0"/>
                <a:t>awards = "Prometheus Award, …"</a:t>
              </a:r>
            </a:p>
          </p:txBody>
        </p:sp>
        <p:sp>
          <p:nvSpPr>
            <p:cNvPr id="49" name="TextBox 9">
              <a:extLst>
                <a:ext uri="{FF2B5EF4-FFF2-40B4-BE49-F238E27FC236}">
                  <a16:creationId xmlns:a16="http://schemas.microsoft.com/office/drawing/2014/main" id="{7F853300-64EE-F14A-8E40-9F4A845FB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 dirty="0"/>
                <a:t>: </a:t>
              </a:r>
              <a:r>
                <a:rPr lang="en-US" altLang="en-US" sz="1800" u="sng" dirty="0" err="1"/>
                <a:t>AuthorProfile</a:t>
              </a:r>
              <a:endParaRPr lang="en-US" altLang="en-US" sz="1800" u="sng" dirty="0"/>
            </a:p>
          </p:txBody>
        </p:sp>
      </p:grpSp>
      <p:grpSp>
        <p:nvGrpSpPr>
          <p:cNvPr id="50" name="Group 10">
            <a:extLst>
              <a:ext uri="{FF2B5EF4-FFF2-40B4-BE49-F238E27FC236}">
                <a16:creationId xmlns:a16="http://schemas.microsoft.com/office/drawing/2014/main" id="{FAE72EA2-797A-494C-9465-9EC692E23305}"/>
              </a:ext>
            </a:extLst>
          </p:cNvPr>
          <p:cNvGrpSpPr>
            <a:grpSpLocks/>
          </p:cNvGrpSpPr>
          <p:nvPr/>
        </p:nvGrpSpPr>
        <p:grpSpPr bwMode="auto">
          <a:xfrm>
            <a:off x="5246749" y="5322889"/>
            <a:ext cx="3454241" cy="1295400"/>
            <a:chOff x="3194997" y="2710955"/>
            <a:chExt cx="1992853" cy="1294662"/>
          </a:xfrm>
        </p:grpSpPr>
        <p:sp>
          <p:nvSpPr>
            <p:cNvPr id="51" name="TextBox 5">
              <a:extLst>
                <a:ext uri="{FF2B5EF4-FFF2-40B4-BE49-F238E27FC236}">
                  <a16:creationId xmlns:a16="http://schemas.microsoft.com/office/drawing/2014/main" id="{FF0E7991-C9C6-7C42-A219-F1B9CE43D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birthplace = "New York City"</a:t>
              </a:r>
            </a:p>
            <a:p>
              <a:pPr eaLnBrk="1" hangingPunct="1"/>
              <a:r>
                <a:rPr lang="en-US" altLang="en-US" sz="1800" dirty="0"/>
                <a:t>bio = "He was the son of..."</a:t>
              </a:r>
            </a:p>
            <a:p>
              <a:pPr eaLnBrk="1" hangingPunct="1"/>
              <a:r>
                <a:rPr lang="en-US" altLang="en-US" sz="1800" dirty="0"/>
                <a:t>awards = " Shark Conservation, … "</a:t>
              </a:r>
            </a:p>
          </p:txBody>
        </p:sp>
        <p:sp>
          <p:nvSpPr>
            <p:cNvPr id="52" name="TextBox 9">
              <a:extLst>
                <a:ext uri="{FF2B5EF4-FFF2-40B4-BE49-F238E27FC236}">
                  <a16:creationId xmlns:a16="http://schemas.microsoft.com/office/drawing/2014/main" id="{13C3ADF4-6FDA-084E-9649-EB63216A4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 dirty="0"/>
                <a:t>: </a:t>
              </a:r>
              <a:r>
                <a:rPr lang="en-US" altLang="en-US" sz="1800" u="sng" dirty="0" err="1"/>
                <a:t>AuthorProfile</a:t>
              </a:r>
              <a:endParaRPr lang="en-US" altLang="en-US" sz="1800" u="sng" dirty="0"/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0136C6A-7432-7744-B509-F1DAE7A0536D}"/>
              </a:ext>
            </a:extLst>
          </p:cNvPr>
          <p:cNvCxnSpPr>
            <a:cxnSpLocks/>
          </p:cNvCxnSpPr>
          <p:nvPr/>
        </p:nvCxnSpPr>
        <p:spPr bwMode="auto">
          <a:xfrm flipV="1">
            <a:off x="3196422" y="4256065"/>
            <a:ext cx="2050330" cy="1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D70343B-A746-6644-BDEF-818800760F16}"/>
              </a:ext>
            </a:extLst>
          </p:cNvPr>
          <p:cNvCxnSpPr>
            <a:cxnSpLocks/>
          </p:cNvCxnSpPr>
          <p:nvPr/>
        </p:nvCxnSpPr>
        <p:spPr bwMode="auto">
          <a:xfrm>
            <a:off x="3196422" y="6003163"/>
            <a:ext cx="2050329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0AA9424-87D2-4144-8AA9-F268E75BC0F7}"/>
              </a:ext>
            </a:extLst>
          </p:cNvPr>
          <p:cNvSpPr txBox="1"/>
          <p:nvPr/>
        </p:nvSpPr>
        <p:spPr>
          <a:xfrm>
            <a:off x="960146" y="2720482"/>
            <a:ext cx="7223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Associations manifest as </a:t>
            </a:r>
            <a:r>
              <a:rPr lang="en-US" sz="2800" u="sng" dirty="0">
                <a:solidFill>
                  <a:srgbClr val="00FDFF"/>
                </a:solidFill>
              </a:rPr>
              <a:t>links</a:t>
            </a:r>
            <a:r>
              <a:rPr lang="en-US" sz="2800" dirty="0"/>
              <a:t> in object diagrams</a:t>
            </a:r>
          </a:p>
        </p:txBody>
      </p:sp>
      <p:sp>
        <p:nvSpPr>
          <p:cNvPr id="61" name="TextBox 14">
            <a:extLst>
              <a:ext uri="{FF2B5EF4-FFF2-40B4-BE49-F238E27FC236}">
                <a16:creationId xmlns:a16="http://schemas.microsoft.com/office/drawing/2014/main" id="{B77D61FA-8B38-6445-A660-5B200422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687" y="3917731"/>
            <a:ext cx="8178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author</a:t>
            </a:r>
          </a:p>
        </p:txBody>
      </p:sp>
      <p:sp>
        <p:nvSpPr>
          <p:cNvPr id="62" name="TextBox 15">
            <a:extLst>
              <a:ext uri="{FF2B5EF4-FFF2-40B4-BE49-F238E27FC236}">
                <a16:creationId xmlns:a16="http://schemas.microsoft.com/office/drawing/2014/main" id="{AC27BAA9-79D5-E349-B20B-988CA3D3C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292" y="3916319"/>
            <a:ext cx="79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profile</a:t>
            </a:r>
          </a:p>
        </p:txBody>
      </p:sp>
      <p:sp>
        <p:nvSpPr>
          <p:cNvPr id="63" name="TextBox 14">
            <a:extLst>
              <a:ext uri="{FF2B5EF4-FFF2-40B4-BE49-F238E27FC236}">
                <a16:creationId xmlns:a16="http://schemas.microsoft.com/office/drawing/2014/main" id="{2A5F9E69-7C63-C74F-A8DD-7BD420B48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687" y="5663838"/>
            <a:ext cx="8178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author</a:t>
            </a:r>
          </a:p>
        </p:txBody>
      </p:sp>
      <p:sp>
        <p:nvSpPr>
          <p:cNvPr id="64" name="TextBox 15">
            <a:extLst>
              <a:ext uri="{FF2B5EF4-FFF2-40B4-BE49-F238E27FC236}">
                <a16:creationId xmlns:a16="http://schemas.microsoft.com/office/drawing/2014/main" id="{F3562930-3D52-6A4D-8FFF-6A356CFD1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292" y="5662426"/>
            <a:ext cx="79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441543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B19A-064C-2142-B753-4AD038E63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003"/>
            <a:ext cx="8229600" cy="736185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 Association Notation</a:t>
            </a:r>
            <a:endParaRPr lang="en-US" dirty="0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5F50D742-AF88-AE4D-A95C-225DBBF03270}"/>
              </a:ext>
            </a:extLst>
          </p:cNvPr>
          <p:cNvGrpSpPr>
            <a:grpSpLocks/>
          </p:cNvGrpSpPr>
          <p:nvPr/>
        </p:nvGrpSpPr>
        <p:grpSpPr bwMode="auto">
          <a:xfrm>
            <a:off x="1094100" y="1784531"/>
            <a:ext cx="1993900" cy="741183"/>
            <a:chOff x="3194997" y="2710955"/>
            <a:chExt cx="1992853" cy="740761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9F99D82-DA8E-EE4A-BEED-D00E1B205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</p:txBody>
        </p: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8A2E001D-DEFF-E743-961E-0210BD5B8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Physician</a:t>
              </a:r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2093AA55-CFD7-0748-8E85-81ECEB072C9C}"/>
              </a:ext>
            </a:extLst>
          </p:cNvPr>
          <p:cNvGrpSpPr>
            <a:grpSpLocks/>
          </p:cNvGrpSpPr>
          <p:nvPr/>
        </p:nvGrpSpPr>
        <p:grpSpPr bwMode="auto">
          <a:xfrm>
            <a:off x="5926449" y="1828357"/>
            <a:ext cx="1993900" cy="741183"/>
            <a:chOff x="3194997" y="2710955"/>
            <a:chExt cx="1992853" cy="740761"/>
          </a:xfrm>
        </p:grpSpPr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10750885-7A57-5C4E-A62D-000249FC0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3BF1943-62FE-2645-BCDF-C3328AF5A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Patient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E9FD8CB-E05E-9F4B-876E-6BEFC02D96BB}"/>
              </a:ext>
            </a:extLst>
          </p:cNvPr>
          <p:cNvGrpSpPr>
            <a:grpSpLocks/>
          </p:cNvGrpSpPr>
          <p:nvPr/>
        </p:nvGrpSpPr>
        <p:grpSpPr bwMode="auto">
          <a:xfrm>
            <a:off x="3087999" y="1963793"/>
            <a:ext cx="2838450" cy="646331"/>
            <a:chOff x="3137807" y="1445032"/>
            <a:chExt cx="2839359" cy="64727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278391-B2EE-944D-90B6-4259EB4FFC63}"/>
                </a:ext>
              </a:extLst>
            </p:cNvPr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C742DA30-70FE-A643-8085-BD722F35B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1052228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</a:t>
              </a:r>
            </a:p>
            <a:p>
              <a:pPr eaLnBrk="1" hangingPunct="1"/>
              <a:r>
                <a:rPr lang="en-US" altLang="en-US" sz="1800" dirty="0"/>
                <a:t>physician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8138775-0252-A04F-BE56-B5B47997F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9989" y="1445032"/>
              <a:ext cx="857176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*</a:t>
              </a:r>
            </a:p>
            <a:p>
              <a:pPr algn="r" eaLnBrk="1" hangingPunct="1"/>
              <a:r>
                <a:rPr lang="en-US" altLang="en-US" sz="1800" dirty="0"/>
                <a:t>patient</a:t>
              </a:r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1B472759-F4D5-D445-A038-7B9FFAEFCE58}"/>
              </a:ext>
            </a:extLst>
          </p:cNvPr>
          <p:cNvGrpSpPr>
            <a:grpSpLocks/>
          </p:cNvGrpSpPr>
          <p:nvPr/>
        </p:nvGrpSpPr>
        <p:grpSpPr bwMode="auto">
          <a:xfrm>
            <a:off x="3046690" y="3513051"/>
            <a:ext cx="3050620" cy="741183"/>
            <a:chOff x="3194997" y="2710955"/>
            <a:chExt cx="1992853" cy="740761"/>
          </a:xfrm>
        </p:grpSpPr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E2411CB5-8687-F24F-8731-2C5BD3DA0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 err="1"/>
                <a:t>appointment_date</a:t>
              </a:r>
              <a:r>
                <a:rPr lang="en-US" altLang="en-US" sz="1800" dirty="0"/>
                <a:t> : datetime</a:t>
              </a: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A4C55352-2DC0-A449-9149-F5707D16E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Appointment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0328C0-3EF1-084E-B59A-03D19B5CE207}"/>
              </a:ext>
            </a:extLst>
          </p:cNvPr>
          <p:cNvCxnSpPr>
            <a:cxnSpLocks/>
          </p:cNvCxnSpPr>
          <p:nvPr/>
        </p:nvCxnSpPr>
        <p:spPr bwMode="auto">
          <a:xfrm flipV="1">
            <a:off x="4577082" y="2296445"/>
            <a:ext cx="1" cy="1216606"/>
          </a:xfrm>
          <a:prstGeom prst="line">
            <a:avLst/>
          </a:prstGeom>
          <a:ln w="1905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A12BED-6175-6A41-B4EF-B3A5999A702D}"/>
              </a:ext>
            </a:extLst>
          </p:cNvPr>
          <p:cNvGrpSpPr/>
          <p:nvPr/>
        </p:nvGrpSpPr>
        <p:grpSpPr>
          <a:xfrm>
            <a:off x="1539633" y="4371098"/>
            <a:ext cx="6064737" cy="1610455"/>
            <a:chOff x="1539633" y="4541498"/>
            <a:chExt cx="6064737" cy="16104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102F2B-D3BD-A341-A0C5-B8CD8187B88F}"/>
                </a:ext>
              </a:extLst>
            </p:cNvPr>
            <p:cNvSpPr txBox="1"/>
            <p:nvPr/>
          </p:nvSpPr>
          <p:spPr>
            <a:xfrm>
              <a:off x="1539633" y="4951624"/>
              <a:ext cx="606473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40FF"/>
                  </a:solidFill>
                </a:rPr>
                <a:t>Association Class</a:t>
              </a:r>
            </a:p>
            <a:p>
              <a:pPr algn="ctr"/>
              <a:r>
                <a:rPr lang="en-US" sz="2400" dirty="0">
                  <a:solidFill>
                    <a:srgbClr val="FF40FF"/>
                  </a:solidFill>
                </a:rPr>
                <a:t>Each instance is an association link</a:t>
              </a:r>
            </a:p>
            <a:p>
              <a:pPr algn="ctr"/>
              <a:r>
                <a:rPr lang="en-US" sz="2400" dirty="0">
                  <a:solidFill>
                    <a:srgbClr val="FF40FF"/>
                  </a:solidFill>
                </a:rPr>
                <a:t>Can add additional data to each link (e.g., date)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1BE975C-E0D8-F845-80AA-B76BBA0EADF0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4572002" y="4541498"/>
              <a:ext cx="0" cy="410126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174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24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5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2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0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638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6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6409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6410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39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8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639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4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A855AB6-7516-D941-AF13-DF3A8F31F7FA}"/>
              </a:ext>
            </a:extLst>
          </p:cNvPr>
          <p:cNvGrpSpPr/>
          <p:nvPr/>
        </p:nvGrpSpPr>
        <p:grpSpPr>
          <a:xfrm>
            <a:off x="4935538" y="2593975"/>
            <a:ext cx="2187575" cy="3151188"/>
            <a:chOff x="4935538" y="2593975"/>
            <a:chExt cx="2187575" cy="315118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1C1A3C1-90EB-584D-8D16-42C4EA2440F1}"/>
                </a:ext>
              </a:extLst>
            </p:cNvPr>
            <p:cNvSpPr/>
            <p:nvPr/>
          </p:nvSpPr>
          <p:spPr bwMode="auto">
            <a:xfrm>
              <a:off x="5080000" y="2732088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379EEF9-8374-3C4E-9675-3C33621DAD63}"/>
                </a:ext>
              </a:extLst>
            </p:cNvPr>
            <p:cNvSpPr/>
            <p:nvPr/>
          </p:nvSpPr>
          <p:spPr bwMode="auto">
            <a:xfrm>
              <a:off x="5000625" y="265906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87684D2-8F36-984C-AA5A-88C1B76B696E}"/>
                </a:ext>
              </a:extLst>
            </p:cNvPr>
            <p:cNvSpPr/>
            <p:nvPr/>
          </p:nvSpPr>
          <p:spPr bwMode="auto">
            <a:xfrm>
              <a:off x="4935538" y="25939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TextBox 29">
              <a:extLst>
                <a:ext uri="{FF2B5EF4-FFF2-40B4-BE49-F238E27FC236}">
                  <a16:creationId xmlns:a16="http://schemas.microsoft.com/office/drawing/2014/main" id="{97259BC4-B58B-4F43-AD4A-20997BB75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5750" y="2662238"/>
              <a:ext cx="6715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Tests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692831B-D6E1-A049-BBF4-C5484D52058F}"/>
                </a:ext>
              </a:extLst>
            </p:cNvPr>
            <p:cNvCxnSpPr/>
            <p:nvPr/>
          </p:nvCxnSpPr>
          <p:spPr bwMode="auto">
            <a:xfrm flipH="1" flipV="1">
              <a:off x="5935663" y="3286125"/>
              <a:ext cx="1187450" cy="24590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FDF8F04-CA45-E143-BA45-3E3DCD983C09}"/>
              </a:ext>
            </a:extLst>
          </p:cNvPr>
          <p:cNvGrpSpPr/>
          <p:nvPr/>
        </p:nvGrpSpPr>
        <p:grpSpPr>
          <a:xfrm>
            <a:off x="6805613" y="650875"/>
            <a:ext cx="1527175" cy="2112963"/>
            <a:chOff x="6805613" y="650875"/>
            <a:chExt cx="1527175" cy="2112963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A1AE7AC-2480-0546-AF53-86BB253B3EEE}"/>
                </a:ext>
              </a:extLst>
            </p:cNvPr>
            <p:cNvSpPr/>
            <p:nvPr/>
          </p:nvSpPr>
          <p:spPr bwMode="auto">
            <a:xfrm>
              <a:off x="6805613" y="6508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TextBox 29">
              <a:extLst>
                <a:ext uri="{FF2B5EF4-FFF2-40B4-BE49-F238E27FC236}">
                  <a16:creationId xmlns:a16="http://schemas.microsoft.com/office/drawing/2014/main" id="{DB5F0D28-2443-E141-9E3F-D522CACF3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2300" y="719138"/>
              <a:ext cx="1198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30F83AC-0D43-D44F-AE16-C3EF035B2FB2}"/>
                </a:ext>
              </a:extLst>
            </p:cNvPr>
            <p:cNvCxnSpPr/>
            <p:nvPr/>
          </p:nvCxnSpPr>
          <p:spPr bwMode="auto">
            <a:xfrm flipV="1">
              <a:off x="7569200" y="1168400"/>
              <a:ext cx="0" cy="15954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3996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id="{5F50D742-AF88-AE4D-A95C-225DBBF03270}"/>
              </a:ext>
            </a:extLst>
          </p:cNvPr>
          <p:cNvGrpSpPr>
            <a:grpSpLocks/>
          </p:cNvGrpSpPr>
          <p:nvPr/>
        </p:nvGrpSpPr>
        <p:grpSpPr bwMode="auto">
          <a:xfrm>
            <a:off x="1094100" y="1784531"/>
            <a:ext cx="1993900" cy="741183"/>
            <a:chOff x="3194997" y="2710955"/>
            <a:chExt cx="1992853" cy="740761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9F99D82-DA8E-EE4A-BEED-D00E1B205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</p:txBody>
        </p: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8A2E001D-DEFF-E743-961E-0210BD5B8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Physician</a:t>
              </a:r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2093AA55-CFD7-0748-8E85-81ECEB072C9C}"/>
              </a:ext>
            </a:extLst>
          </p:cNvPr>
          <p:cNvGrpSpPr>
            <a:grpSpLocks/>
          </p:cNvGrpSpPr>
          <p:nvPr/>
        </p:nvGrpSpPr>
        <p:grpSpPr bwMode="auto">
          <a:xfrm>
            <a:off x="5926449" y="1828357"/>
            <a:ext cx="1993900" cy="741183"/>
            <a:chOff x="3194997" y="2710955"/>
            <a:chExt cx="1992853" cy="740761"/>
          </a:xfrm>
        </p:grpSpPr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10750885-7A57-5C4E-A62D-000249FC0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3BF1943-62FE-2645-BCDF-C3328AF5A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Patient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E9FD8CB-E05E-9F4B-876E-6BEFC02D96BB}"/>
              </a:ext>
            </a:extLst>
          </p:cNvPr>
          <p:cNvGrpSpPr>
            <a:grpSpLocks/>
          </p:cNvGrpSpPr>
          <p:nvPr/>
        </p:nvGrpSpPr>
        <p:grpSpPr bwMode="auto">
          <a:xfrm>
            <a:off x="3087999" y="1963793"/>
            <a:ext cx="2838450" cy="646331"/>
            <a:chOff x="3137807" y="1445032"/>
            <a:chExt cx="2839359" cy="64727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278391-B2EE-944D-90B6-4259EB4FFC63}"/>
                </a:ext>
              </a:extLst>
            </p:cNvPr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C742DA30-70FE-A643-8085-BD722F35B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1052228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</a:t>
              </a:r>
            </a:p>
            <a:p>
              <a:pPr eaLnBrk="1" hangingPunct="1"/>
              <a:r>
                <a:rPr lang="en-US" altLang="en-US" sz="1800" dirty="0"/>
                <a:t>physician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8138775-0252-A04F-BE56-B5B47997F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9989" y="1445032"/>
              <a:ext cx="857176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*</a:t>
              </a:r>
            </a:p>
            <a:p>
              <a:pPr algn="r" eaLnBrk="1" hangingPunct="1"/>
              <a:r>
                <a:rPr lang="en-US" altLang="en-US" sz="1800" dirty="0"/>
                <a:t>patient</a:t>
              </a:r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1B472759-F4D5-D445-A038-7B9FFAEFCE58}"/>
              </a:ext>
            </a:extLst>
          </p:cNvPr>
          <p:cNvGrpSpPr>
            <a:grpSpLocks/>
          </p:cNvGrpSpPr>
          <p:nvPr/>
        </p:nvGrpSpPr>
        <p:grpSpPr bwMode="auto">
          <a:xfrm>
            <a:off x="3046690" y="3513051"/>
            <a:ext cx="3050620" cy="741183"/>
            <a:chOff x="3194997" y="2710955"/>
            <a:chExt cx="1992853" cy="740761"/>
          </a:xfrm>
        </p:grpSpPr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E2411CB5-8687-F24F-8731-2C5BD3DA0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 err="1"/>
                <a:t>appointment_date</a:t>
              </a:r>
              <a:r>
                <a:rPr lang="en-US" altLang="en-US" sz="1800" dirty="0"/>
                <a:t> : datetime</a:t>
              </a: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A4C55352-2DC0-A449-9149-F5707D16E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Appointment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0328C0-3EF1-084E-B59A-03D19B5CE207}"/>
              </a:ext>
            </a:extLst>
          </p:cNvPr>
          <p:cNvCxnSpPr>
            <a:cxnSpLocks/>
          </p:cNvCxnSpPr>
          <p:nvPr/>
        </p:nvCxnSpPr>
        <p:spPr bwMode="auto">
          <a:xfrm flipV="1">
            <a:off x="4577082" y="2296445"/>
            <a:ext cx="1" cy="1216606"/>
          </a:xfrm>
          <a:prstGeom prst="line">
            <a:avLst/>
          </a:prstGeom>
          <a:ln w="1905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A8BE7C-AD37-4145-844D-96207C0BF5E5}"/>
              </a:ext>
            </a:extLst>
          </p:cNvPr>
          <p:cNvGrpSpPr/>
          <p:nvPr/>
        </p:nvGrpSpPr>
        <p:grpSpPr>
          <a:xfrm>
            <a:off x="2682598" y="4785520"/>
            <a:ext cx="3778804" cy="1119739"/>
            <a:chOff x="2682598" y="4955920"/>
            <a:chExt cx="3778804" cy="11197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E159A2A-2432-164A-B1A9-4BAEE168D5E2}"/>
                </a:ext>
              </a:extLst>
            </p:cNvPr>
            <p:cNvSpPr txBox="1"/>
            <p:nvPr/>
          </p:nvSpPr>
          <p:spPr>
            <a:xfrm>
              <a:off x="2880704" y="4955920"/>
              <a:ext cx="33825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FF"/>
                  </a:solidFill>
                </a:rPr>
                <a:t>Enables code like this:</a:t>
              </a:r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C057043A-9758-9447-8FD5-F771211DC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598" y="5599400"/>
              <a:ext cx="3778804" cy="476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3BE3ACBD-1373-3A49-B655-DF903B62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718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 Association 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7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id="{5F50D742-AF88-AE4D-A95C-225DBBF03270}"/>
              </a:ext>
            </a:extLst>
          </p:cNvPr>
          <p:cNvGrpSpPr>
            <a:grpSpLocks/>
          </p:cNvGrpSpPr>
          <p:nvPr/>
        </p:nvGrpSpPr>
        <p:grpSpPr bwMode="auto">
          <a:xfrm>
            <a:off x="1094100" y="943947"/>
            <a:ext cx="1993900" cy="741183"/>
            <a:chOff x="3194997" y="2710955"/>
            <a:chExt cx="1992853" cy="740761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9F99D82-DA8E-EE4A-BEED-D00E1B205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</p:txBody>
        </p: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8A2E001D-DEFF-E743-961E-0210BD5B8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Physician</a:t>
              </a:r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2093AA55-CFD7-0748-8E85-81ECEB072C9C}"/>
              </a:ext>
            </a:extLst>
          </p:cNvPr>
          <p:cNvGrpSpPr>
            <a:grpSpLocks/>
          </p:cNvGrpSpPr>
          <p:nvPr/>
        </p:nvGrpSpPr>
        <p:grpSpPr bwMode="auto">
          <a:xfrm>
            <a:off x="5926449" y="987773"/>
            <a:ext cx="1993900" cy="741183"/>
            <a:chOff x="3194997" y="2710955"/>
            <a:chExt cx="1992853" cy="740761"/>
          </a:xfrm>
        </p:grpSpPr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10750885-7A57-5C4E-A62D-000249FC0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3BF1943-62FE-2645-BCDF-C3328AF5A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Patient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E9FD8CB-E05E-9F4B-876E-6BEFC02D96BB}"/>
              </a:ext>
            </a:extLst>
          </p:cNvPr>
          <p:cNvGrpSpPr>
            <a:grpSpLocks/>
          </p:cNvGrpSpPr>
          <p:nvPr/>
        </p:nvGrpSpPr>
        <p:grpSpPr bwMode="auto">
          <a:xfrm>
            <a:off x="3087999" y="1123209"/>
            <a:ext cx="2838450" cy="646331"/>
            <a:chOff x="3137807" y="1445032"/>
            <a:chExt cx="2839359" cy="64727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278391-B2EE-944D-90B6-4259EB4FFC63}"/>
                </a:ext>
              </a:extLst>
            </p:cNvPr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C742DA30-70FE-A643-8085-BD722F35B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1052228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</a:t>
              </a:r>
            </a:p>
            <a:p>
              <a:pPr eaLnBrk="1" hangingPunct="1"/>
              <a:r>
                <a:rPr lang="en-US" altLang="en-US" sz="1800" dirty="0"/>
                <a:t>physician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8138775-0252-A04F-BE56-B5B47997F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9989" y="1445032"/>
              <a:ext cx="857176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*</a:t>
              </a:r>
            </a:p>
            <a:p>
              <a:pPr algn="r" eaLnBrk="1" hangingPunct="1"/>
              <a:r>
                <a:rPr lang="en-US" altLang="en-US" sz="1800" dirty="0"/>
                <a:t>patient</a:t>
              </a:r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1B472759-F4D5-D445-A038-7B9FFAEFCE58}"/>
              </a:ext>
            </a:extLst>
          </p:cNvPr>
          <p:cNvGrpSpPr>
            <a:grpSpLocks/>
          </p:cNvGrpSpPr>
          <p:nvPr/>
        </p:nvGrpSpPr>
        <p:grpSpPr bwMode="auto">
          <a:xfrm>
            <a:off x="3046690" y="2269214"/>
            <a:ext cx="3050620" cy="741183"/>
            <a:chOff x="3194997" y="2710955"/>
            <a:chExt cx="1992853" cy="740761"/>
          </a:xfrm>
        </p:grpSpPr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E2411CB5-8687-F24F-8731-2C5BD3DA0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 err="1"/>
                <a:t>appointment_date</a:t>
              </a:r>
              <a:r>
                <a:rPr lang="en-US" altLang="en-US" sz="1800" dirty="0"/>
                <a:t> : datetime</a:t>
              </a: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A4C55352-2DC0-A449-9149-F5707D16E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Appointment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0328C0-3EF1-084E-B59A-03D19B5CE207}"/>
              </a:ext>
            </a:extLst>
          </p:cNvPr>
          <p:cNvCxnSpPr>
            <a:cxnSpLocks/>
            <a:stCxn id="22" idx="0"/>
          </p:cNvCxnSpPr>
          <p:nvPr/>
        </p:nvCxnSpPr>
        <p:spPr bwMode="auto">
          <a:xfrm flipV="1">
            <a:off x="4572000" y="1455862"/>
            <a:ext cx="5083" cy="813352"/>
          </a:xfrm>
          <a:prstGeom prst="line">
            <a:avLst/>
          </a:prstGeom>
          <a:ln w="1905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3BE3ACBD-1373-3A49-B655-DF903B62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718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 Association Notation</a:t>
            </a:r>
            <a:endParaRPr lang="en-US" dirty="0"/>
          </a:p>
        </p:txBody>
      </p:sp>
      <p:grpSp>
        <p:nvGrpSpPr>
          <p:cNvPr id="25" name="Group 10">
            <a:extLst>
              <a:ext uri="{FF2B5EF4-FFF2-40B4-BE49-F238E27FC236}">
                <a16:creationId xmlns:a16="http://schemas.microsoft.com/office/drawing/2014/main" id="{F7458D83-72D9-2C4A-A43A-87039A3DA288}"/>
              </a:ext>
            </a:extLst>
          </p:cNvPr>
          <p:cNvGrpSpPr>
            <a:grpSpLocks/>
          </p:cNvGrpSpPr>
          <p:nvPr/>
        </p:nvGrpSpPr>
        <p:grpSpPr bwMode="auto">
          <a:xfrm>
            <a:off x="249898" y="4958413"/>
            <a:ext cx="2690434" cy="741183"/>
            <a:chOff x="3194997" y="2710955"/>
            <a:chExt cx="1992853" cy="740761"/>
          </a:xfrm>
        </p:grpSpPr>
        <p:sp>
          <p:nvSpPr>
            <p:cNvPr id="26" name="TextBox 5">
              <a:extLst>
                <a:ext uri="{FF2B5EF4-FFF2-40B4-BE49-F238E27FC236}">
                  <a16:creationId xmlns:a16="http://schemas.microsoft.com/office/drawing/2014/main" id="{4C6F2E5A-BECD-2D44-A9F6-8EF2F481E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= "Dr. Hibbert"</a:t>
              </a:r>
            </a:p>
          </p:txBody>
        </p:sp>
        <p:sp>
          <p:nvSpPr>
            <p:cNvPr id="28" name="TextBox 19">
              <a:extLst>
                <a:ext uri="{FF2B5EF4-FFF2-40B4-BE49-F238E27FC236}">
                  <a16:creationId xmlns:a16="http://schemas.microsoft.com/office/drawing/2014/main" id="{BA4402FA-26C9-174D-86E8-54EF57723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 dirty="0"/>
                <a:t>: Physician</a:t>
              </a:r>
            </a:p>
          </p:txBody>
        </p:sp>
      </p:grpSp>
      <p:grpSp>
        <p:nvGrpSpPr>
          <p:cNvPr id="29" name="Group 10">
            <a:extLst>
              <a:ext uri="{FF2B5EF4-FFF2-40B4-BE49-F238E27FC236}">
                <a16:creationId xmlns:a16="http://schemas.microsoft.com/office/drawing/2014/main" id="{BED96418-8AA8-514B-9FEE-CFD62B14BF13}"/>
              </a:ext>
            </a:extLst>
          </p:cNvPr>
          <p:cNvGrpSpPr>
            <a:grpSpLocks/>
          </p:cNvGrpSpPr>
          <p:nvPr/>
        </p:nvGrpSpPr>
        <p:grpSpPr bwMode="auto">
          <a:xfrm>
            <a:off x="6184031" y="4021924"/>
            <a:ext cx="2690434" cy="741183"/>
            <a:chOff x="3194997" y="2710955"/>
            <a:chExt cx="1992853" cy="740761"/>
          </a:xfrm>
        </p:grpSpPr>
        <p:sp>
          <p:nvSpPr>
            <p:cNvPr id="30" name="TextBox 5">
              <a:extLst>
                <a:ext uri="{FF2B5EF4-FFF2-40B4-BE49-F238E27FC236}">
                  <a16:creationId xmlns:a16="http://schemas.microsoft.com/office/drawing/2014/main" id="{0EE2DF53-6A8D-AA44-B7BD-6932893F5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= "Homer Simpson"</a:t>
              </a:r>
            </a:p>
          </p:txBody>
        </p:sp>
        <p:sp>
          <p:nvSpPr>
            <p:cNvPr id="31" name="TextBox 19">
              <a:extLst>
                <a:ext uri="{FF2B5EF4-FFF2-40B4-BE49-F238E27FC236}">
                  <a16:creationId xmlns:a16="http://schemas.microsoft.com/office/drawing/2014/main" id="{49A4E8A3-A62F-4C4D-9B76-AEFD26025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 dirty="0"/>
                <a:t>: Patient</a:t>
              </a:r>
            </a:p>
          </p:txBody>
        </p:sp>
      </p:grpSp>
      <p:grpSp>
        <p:nvGrpSpPr>
          <p:cNvPr id="32" name="Group 10">
            <a:extLst>
              <a:ext uri="{FF2B5EF4-FFF2-40B4-BE49-F238E27FC236}">
                <a16:creationId xmlns:a16="http://schemas.microsoft.com/office/drawing/2014/main" id="{35336D60-7082-9C4C-8BD9-31F78DD3B93E}"/>
              </a:ext>
            </a:extLst>
          </p:cNvPr>
          <p:cNvGrpSpPr>
            <a:grpSpLocks/>
          </p:cNvGrpSpPr>
          <p:nvPr/>
        </p:nvGrpSpPr>
        <p:grpSpPr bwMode="auto">
          <a:xfrm>
            <a:off x="6184031" y="5956493"/>
            <a:ext cx="2690434" cy="741183"/>
            <a:chOff x="3194997" y="2710955"/>
            <a:chExt cx="1992853" cy="740761"/>
          </a:xfrm>
        </p:grpSpPr>
        <p:sp>
          <p:nvSpPr>
            <p:cNvPr id="33" name="TextBox 5">
              <a:extLst>
                <a:ext uri="{FF2B5EF4-FFF2-40B4-BE49-F238E27FC236}">
                  <a16:creationId xmlns:a16="http://schemas.microsoft.com/office/drawing/2014/main" id="{62130001-CEED-234C-8E68-5A7F11518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= "Marge Simpson"</a:t>
              </a:r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D38615DE-18BC-D647-9EE9-BAFE536DF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 dirty="0"/>
                <a:t>: Patient</a:t>
              </a:r>
            </a:p>
          </p:txBody>
        </p:sp>
      </p:grp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F27ADA76-ADE2-5C40-8624-1E4789E96CE2}"/>
              </a:ext>
            </a:extLst>
          </p:cNvPr>
          <p:cNvCxnSpPr>
            <a:cxnSpLocks/>
          </p:cNvCxnSpPr>
          <p:nvPr/>
        </p:nvCxnSpPr>
        <p:spPr>
          <a:xfrm flipV="1">
            <a:off x="2940332" y="4763107"/>
            <a:ext cx="4588917" cy="334637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E447A728-CF72-3A46-B2A6-B1A9C9836DF6}"/>
              </a:ext>
            </a:extLst>
          </p:cNvPr>
          <p:cNvCxnSpPr>
            <a:cxnSpLocks/>
          </p:cNvCxnSpPr>
          <p:nvPr/>
        </p:nvCxnSpPr>
        <p:spPr>
          <a:xfrm>
            <a:off x="2940331" y="5619547"/>
            <a:ext cx="4588917" cy="334637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10">
            <a:extLst>
              <a:ext uri="{FF2B5EF4-FFF2-40B4-BE49-F238E27FC236}">
                <a16:creationId xmlns:a16="http://schemas.microsoft.com/office/drawing/2014/main" id="{3E76843C-569E-174F-9E9C-C9ECD91E02FA}"/>
              </a:ext>
            </a:extLst>
          </p:cNvPr>
          <p:cNvGrpSpPr>
            <a:grpSpLocks/>
          </p:cNvGrpSpPr>
          <p:nvPr/>
        </p:nvGrpSpPr>
        <p:grpSpPr bwMode="auto">
          <a:xfrm>
            <a:off x="3378008" y="5850020"/>
            <a:ext cx="2422350" cy="741183"/>
            <a:chOff x="3194997" y="2710955"/>
            <a:chExt cx="1992853" cy="740761"/>
          </a:xfrm>
        </p:grpSpPr>
        <p:sp>
          <p:nvSpPr>
            <p:cNvPr id="37" name="TextBox 5">
              <a:extLst>
                <a:ext uri="{FF2B5EF4-FFF2-40B4-BE49-F238E27FC236}">
                  <a16:creationId xmlns:a16="http://schemas.microsoft.com/office/drawing/2014/main" id="{B136BC27-4E9B-544B-9A5D-C81CA113A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 err="1"/>
                <a:t>appointment_date</a:t>
              </a:r>
              <a:r>
                <a:rPr lang="en-US" altLang="en-US" sz="1800" dirty="0"/>
                <a:t> = ...</a:t>
              </a:r>
            </a:p>
          </p:txBody>
        </p:sp>
        <p:sp>
          <p:nvSpPr>
            <p:cNvPr id="38" name="TextBox 19">
              <a:extLst>
                <a:ext uri="{FF2B5EF4-FFF2-40B4-BE49-F238E27FC236}">
                  <a16:creationId xmlns:a16="http://schemas.microsoft.com/office/drawing/2014/main" id="{1DEE7219-6549-654D-BA66-658F8146E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 dirty="0"/>
                <a:t>: Appointment</a:t>
              </a:r>
            </a:p>
          </p:txBody>
        </p: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id="{23A0421D-65F4-C243-A4CC-C1272EF2A459}"/>
              </a:ext>
            </a:extLst>
          </p:cNvPr>
          <p:cNvGrpSpPr>
            <a:grpSpLocks/>
          </p:cNvGrpSpPr>
          <p:nvPr/>
        </p:nvGrpSpPr>
        <p:grpSpPr bwMode="auto">
          <a:xfrm>
            <a:off x="3433508" y="4110930"/>
            <a:ext cx="2366851" cy="741183"/>
            <a:chOff x="3194997" y="2710955"/>
            <a:chExt cx="1992853" cy="740761"/>
          </a:xfrm>
        </p:grpSpPr>
        <p:sp>
          <p:nvSpPr>
            <p:cNvPr id="40" name="TextBox 5">
              <a:extLst>
                <a:ext uri="{FF2B5EF4-FFF2-40B4-BE49-F238E27FC236}">
                  <a16:creationId xmlns:a16="http://schemas.microsoft.com/office/drawing/2014/main" id="{46B04DED-D5D5-014D-A581-F2ECD0369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 err="1"/>
                <a:t>appointment_date</a:t>
              </a:r>
              <a:r>
                <a:rPr lang="en-US" altLang="en-US" sz="1800" dirty="0"/>
                <a:t> = ...</a:t>
              </a:r>
            </a:p>
          </p:txBody>
        </p:sp>
        <p:sp>
          <p:nvSpPr>
            <p:cNvPr id="41" name="TextBox 19">
              <a:extLst>
                <a:ext uri="{FF2B5EF4-FFF2-40B4-BE49-F238E27FC236}">
                  <a16:creationId xmlns:a16="http://schemas.microsoft.com/office/drawing/2014/main" id="{F31FA2AE-4D60-EC43-B1F4-1919077D0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 dirty="0"/>
                <a:t>: Appointment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B929205-6DAE-264A-91CD-92CBE28A3C33}"/>
              </a:ext>
            </a:extLst>
          </p:cNvPr>
          <p:cNvCxnSpPr>
            <a:cxnSpLocks/>
            <a:endCxn id="40" idx="2"/>
          </p:cNvCxnSpPr>
          <p:nvPr/>
        </p:nvCxnSpPr>
        <p:spPr bwMode="auto">
          <a:xfrm flipV="1">
            <a:off x="4616934" y="4852113"/>
            <a:ext cx="0" cy="245631"/>
          </a:xfrm>
          <a:prstGeom prst="line">
            <a:avLst/>
          </a:prstGeom>
          <a:ln w="1905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702F149-3591-6349-80BA-4A9E8BA0E1DB}"/>
              </a:ext>
            </a:extLst>
          </p:cNvPr>
          <p:cNvCxnSpPr>
            <a:cxnSpLocks/>
            <a:stCxn id="38" idx="0"/>
          </p:cNvCxnSpPr>
          <p:nvPr/>
        </p:nvCxnSpPr>
        <p:spPr bwMode="auto">
          <a:xfrm flipV="1">
            <a:off x="4589183" y="5619547"/>
            <a:ext cx="0" cy="230473"/>
          </a:xfrm>
          <a:prstGeom prst="line">
            <a:avLst/>
          </a:prstGeom>
          <a:ln w="1905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13">
            <a:extLst>
              <a:ext uri="{FF2B5EF4-FFF2-40B4-BE49-F238E27FC236}">
                <a16:creationId xmlns:a16="http://schemas.microsoft.com/office/drawing/2014/main" id="{5EF44DDE-039F-5B43-81CA-623B31370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8803" y="5029338"/>
            <a:ext cx="10518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physician</a:t>
            </a:r>
          </a:p>
        </p:txBody>
      </p:sp>
      <p:sp>
        <p:nvSpPr>
          <p:cNvPr id="45" name="TextBox 14">
            <a:extLst>
              <a:ext uri="{FF2B5EF4-FFF2-40B4-BE49-F238E27FC236}">
                <a16:creationId xmlns:a16="http://schemas.microsoft.com/office/drawing/2014/main" id="{271A2187-7124-EA43-B852-A590F641D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898" y="4682589"/>
            <a:ext cx="856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patient</a:t>
            </a:r>
          </a:p>
        </p:txBody>
      </p:sp>
      <p:sp>
        <p:nvSpPr>
          <p:cNvPr id="46" name="TextBox 13">
            <a:extLst>
              <a:ext uri="{FF2B5EF4-FFF2-40B4-BE49-F238E27FC236}">
                <a16:creationId xmlns:a16="http://schemas.microsoft.com/office/drawing/2014/main" id="{5E4CB1AC-2B26-DB45-9697-FD88173CE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499" y="5288849"/>
            <a:ext cx="10518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physician</a:t>
            </a:r>
          </a:p>
        </p:txBody>
      </p:sp>
      <p:sp>
        <p:nvSpPr>
          <p:cNvPr id="47" name="TextBox 14">
            <a:extLst>
              <a:ext uri="{FF2B5EF4-FFF2-40B4-BE49-F238E27FC236}">
                <a16:creationId xmlns:a16="http://schemas.microsoft.com/office/drawing/2014/main" id="{8255C2A3-9332-3A47-9E2B-6C756338F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897" y="5602199"/>
            <a:ext cx="856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patient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AA1674-8D98-794C-B04A-08283F2DFCD5}"/>
              </a:ext>
            </a:extLst>
          </p:cNvPr>
          <p:cNvSpPr/>
          <p:nvPr/>
        </p:nvSpPr>
        <p:spPr>
          <a:xfrm>
            <a:off x="192506" y="3299065"/>
            <a:ext cx="8769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How many-to-many links look in object diagrams:</a:t>
            </a:r>
          </a:p>
        </p:txBody>
      </p:sp>
    </p:spTree>
    <p:extLst>
      <p:ext uri="{BB962C8B-B14F-4D97-AF65-F5344CB8AC3E}">
        <p14:creationId xmlns:p14="http://schemas.microsoft.com/office/powerpoint/2010/main" val="3486804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01C4F8-B50B-0944-A8C9-C1308575415E}"/>
              </a:ext>
            </a:extLst>
          </p:cNvPr>
          <p:cNvSpPr/>
          <p:nvPr/>
        </p:nvSpPr>
        <p:spPr>
          <a:xfrm>
            <a:off x="0" y="2623950"/>
            <a:ext cx="9144000" cy="499796"/>
          </a:xfrm>
          <a:prstGeom prst="rect">
            <a:avLst/>
          </a:prstGeom>
          <a:solidFill>
            <a:srgbClr val="D82CAA"/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293438-5A9B-2C4B-AD29-90DA5B4EE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Rails Model Associations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E8C1B-34F0-F043-B428-9C0252B79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Topics:</a:t>
            </a:r>
          </a:p>
          <a:p>
            <a:r>
              <a:rPr lang="en-US" dirty="0"/>
              <a:t>OO Class Associations</a:t>
            </a:r>
          </a:p>
          <a:p>
            <a:r>
              <a:rPr lang="en-US" dirty="0"/>
              <a:t>Rails ORM</a:t>
            </a:r>
          </a:p>
          <a:p>
            <a:r>
              <a:rPr lang="en-US" dirty="0"/>
              <a:t>How to code in Rails</a:t>
            </a:r>
          </a:p>
        </p:txBody>
      </p:sp>
    </p:spTree>
    <p:extLst>
      <p:ext uri="{BB962C8B-B14F-4D97-AF65-F5344CB8AC3E}">
        <p14:creationId xmlns:p14="http://schemas.microsoft.com/office/powerpoint/2010/main" val="349093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687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688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6866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687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687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6867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872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6875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6873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6874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6868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To map this association to relational DB...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9C37FB64-A925-BB4D-B137-DE5FCCE163AF}"/>
              </a:ext>
            </a:extLst>
          </p:cNvPr>
          <p:cNvGrpSpPr>
            <a:grpSpLocks/>
          </p:cNvGrpSpPr>
          <p:nvPr/>
        </p:nvGrpSpPr>
        <p:grpSpPr bwMode="auto">
          <a:xfrm>
            <a:off x="538947" y="3576814"/>
            <a:ext cx="2657475" cy="1293813"/>
            <a:chOff x="3194997" y="2710955"/>
            <a:chExt cx="1992853" cy="1294662"/>
          </a:xfrm>
        </p:grpSpPr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50827308-CAE7-494D-8C96-E936F75DD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 err="1"/>
                <a:t>first_name</a:t>
              </a:r>
              <a:r>
                <a:rPr lang="en-US" altLang="en-US" sz="1800" dirty="0"/>
                <a:t> = "Ayn"</a:t>
              </a:r>
            </a:p>
            <a:p>
              <a:pPr eaLnBrk="1" hangingPunct="1"/>
              <a:r>
                <a:rPr lang="en-US" altLang="en-US" sz="1800" dirty="0" err="1"/>
                <a:t>last_name</a:t>
              </a:r>
              <a:r>
                <a:rPr lang="en-US" altLang="en-US" sz="1800" dirty="0"/>
                <a:t> = "Rand"</a:t>
              </a:r>
            </a:p>
            <a:p>
              <a:pPr eaLnBrk="1" hangingPunct="1"/>
              <a:r>
                <a:rPr lang="en-US" altLang="en-US" sz="1800" dirty="0" err="1"/>
                <a:t>year_born</a:t>
              </a:r>
              <a:r>
                <a:rPr lang="en-US" altLang="en-US" sz="1800" dirty="0"/>
                <a:t> = 1905</a:t>
              </a: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id="{09D26345-C737-7844-BF16-2780AC2402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 dirty="0"/>
                <a:t>: Author</a:t>
              </a:r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A5BC8FD6-B31E-654B-8897-F3D6FF7F4A77}"/>
              </a:ext>
            </a:extLst>
          </p:cNvPr>
          <p:cNvGrpSpPr>
            <a:grpSpLocks/>
          </p:cNvGrpSpPr>
          <p:nvPr/>
        </p:nvGrpSpPr>
        <p:grpSpPr bwMode="auto">
          <a:xfrm>
            <a:off x="538947" y="5322889"/>
            <a:ext cx="2657475" cy="1295400"/>
            <a:chOff x="3194997" y="2710955"/>
            <a:chExt cx="1992853" cy="1294662"/>
          </a:xfrm>
        </p:grpSpPr>
        <p:sp>
          <p:nvSpPr>
            <p:cNvPr id="22" name="TextBox 5">
              <a:extLst>
                <a:ext uri="{FF2B5EF4-FFF2-40B4-BE49-F238E27FC236}">
                  <a16:creationId xmlns:a16="http://schemas.microsoft.com/office/drawing/2014/main" id="{FDF1AE37-3B42-2D4D-9DD5-819351297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 err="1"/>
                <a:t>first_name</a:t>
              </a:r>
              <a:r>
                <a:rPr lang="en-US" altLang="en-US" sz="1800" dirty="0"/>
                <a:t> = "Peter"</a:t>
              </a:r>
            </a:p>
            <a:p>
              <a:pPr eaLnBrk="1" hangingPunct="1"/>
              <a:r>
                <a:rPr lang="en-US" altLang="en-US" sz="1800" dirty="0" err="1"/>
                <a:t>last_name</a:t>
              </a:r>
              <a:r>
                <a:rPr lang="en-US" altLang="en-US" sz="1800" dirty="0"/>
                <a:t> = "Benchley"</a:t>
              </a:r>
            </a:p>
            <a:p>
              <a:pPr eaLnBrk="1" hangingPunct="1"/>
              <a:r>
                <a:rPr lang="en-US" altLang="en-US" sz="1800" dirty="0" err="1"/>
                <a:t>year_born</a:t>
              </a:r>
              <a:r>
                <a:rPr lang="en-US" altLang="en-US" sz="1800" dirty="0"/>
                <a:t> = 1940</a:t>
              </a:r>
            </a:p>
          </p:txBody>
        </p: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20EE39FF-8429-B145-B373-BBE198A528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24" name="Group 10">
            <a:extLst>
              <a:ext uri="{FF2B5EF4-FFF2-40B4-BE49-F238E27FC236}">
                <a16:creationId xmlns:a16="http://schemas.microsoft.com/office/drawing/2014/main" id="{CC4182BE-D006-3040-80F3-B5A8B387E261}"/>
              </a:ext>
            </a:extLst>
          </p:cNvPr>
          <p:cNvGrpSpPr>
            <a:grpSpLocks/>
          </p:cNvGrpSpPr>
          <p:nvPr/>
        </p:nvGrpSpPr>
        <p:grpSpPr bwMode="auto">
          <a:xfrm>
            <a:off x="5246750" y="3576814"/>
            <a:ext cx="3454243" cy="1293812"/>
            <a:chOff x="3194997" y="2710955"/>
            <a:chExt cx="1992853" cy="1294661"/>
          </a:xfrm>
        </p:grpSpPr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6DE3928A-A2AD-884E-960E-EABBFC726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3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birthplace = "Saint Petersburg"</a:t>
              </a:r>
            </a:p>
            <a:p>
              <a:pPr eaLnBrk="1" hangingPunct="1"/>
              <a:r>
                <a:rPr lang="en-US" altLang="en-US" sz="1800" dirty="0"/>
                <a:t>bio = "Rand was born..."</a:t>
              </a:r>
            </a:p>
            <a:p>
              <a:pPr eaLnBrk="1" hangingPunct="1"/>
              <a:r>
                <a:rPr lang="en-US" altLang="en-US" sz="1800" dirty="0"/>
                <a:t>awards = "Prometheus Award, …"</a:t>
              </a:r>
            </a:p>
          </p:txBody>
        </p:sp>
        <p:sp>
          <p:nvSpPr>
            <p:cNvPr id="26" name="TextBox 9">
              <a:extLst>
                <a:ext uri="{FF2B5EF4-FFF2-40B4-BE49-F238E27FC236}">
                  <a16:creationId xmlns:a16="http://schemas.microsoft.com/office/drawing/2014/main" id="{FF24837C-5814-2D4F-8F31-B2668BB95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 dirty="0"/>
                <a:t>: </a:t>
              </a:r>
              <a:r>
                <a:rPr lang="en-US" altLang="en-US" sz="1800" u="sng" dirty="0" err="1"/>
                <a:t>AuthorProfile</a:t>
              </a:r>
              <a:endParaRPr lang="en-US" altLang="en-US" sz="1800" u="sng" dirty="0"/>
            </a:p>
          </p:txBody>
        </p:sp>
      </p:grpSp>
      <p:grpSp>
        <p:nvGrpSpPr>
          <p:cNvPr id="27" name="Group 10">
            <a:extLst>
              <a:ext uri="{FF2B5EF4-FFF2-40B4-BE49-F238E27FC236}">
                <a16:creationId xmlns:a16="http://schemas.microsoft.com/office/drawing/2014/main" id="{CDBAD930-302F-1C49-B852-0004652C2090}"/>
              </a:ext>
            </a:extLst>
          </p:cNvPr>
          <p:cNvGrpSpPr>
            <a:grpSpLocks/>
          </p:cNvGrpSpPr>
          <p:nvPr/>
        </p:nvGrpSpPr>
        <p:grpSpPr bwMode="auto">
          <a:xfrm>
            <a:off x="5246749" y="5322889"/>
            <a:ext cx="3454241" cy="1295400"/>
            <a:chOff x="3194997" y="2710955"/>
            <a:chExt cx="1992853" cy="1294662"/>
          </a:xfrm>
        </p:grpSpPr>
        <p:sp>
          <p:nvSpPr>
            <p:cNvPr id="28" name="TextBox 5">
              <a:extLst>
                <a:ext uri="{FF2B5EF4-FFF2-40B4-BE49-F238E27FC236}">
                  <a16:creationId xmlns:a16="http://schemas.microsoft.com/office/drawing/2014/main" id="{AD330314-773E-5447-8E29-9138F618A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birthplace = "New York City"</a:t>
              </a:r>
            </a:p>
            <a:p>
              <a:pPr eaLnBrk="1" hangingPunct="1"/>
              <a:r>
                <a:rPr lang="en-US" altLang="en-US" sz="1800" dirty="0"/>
                <a:t>bio = "He was the son of..."</a:t>
              </a:r>
            </a:p>
            <a:p>
              <a:pPr eaLnBrk="1" hangingPunct="1"/>
              <a:r>
                <a:rPr lang="en-US" altLang="en-US" sz="1800" dirty="0"/>
                <a:t>awards = " Shark Conservation, … "</a:t>
              </a:r>
            </a:p>
          </p:txBody>
        </p: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2D489DED-A1F8-AD4E-951F-E808FC86D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 dirty="0"/>
                <a:t>: </a:t>
              </a:r>
              <a:r>
                <a:rPr lang="en-US" altLang="en-US" sz="1800" u="sng" dirty="0" err="1"/>
                <a:t>AuthorProfile</a:t>
              </a:r>
              <a:endParaRPr lang="en-US" altLang="en-US" sz="1800" u="sng" dirty="0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D2A7064-D7DE-8D47-998B-E63E62EA2AEF}"/>
              </a:ext>
            </a:extLst>
          </p:cNvPr>
          <p:cNvCxnSpPr>
            <a:cxnSpLocks/>
          </p:cNvCxnSpPr>
          <p:nvPr/>
        </p:nvCxnSpPr>
        <p:spPr bwMode="auto">
          <a:xfrm flipV="1">
            <a:off x="3196422" y="4256065"/>
            <a:ext cx="2050330" cy="1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9FFE0B-30B5-4345-BE3F-40C89405EE27}"/>
              </a:ext>
            </a:extLst>
          </p:cNvPr>
          <p:cNvCxnSpPr>
            <a:cxnSpLocks/>
          </p:cNvCxnSpPr>
          <p:nvPr/>
        </p:nvCxnSpPr>
        <p:spPr bwMode="auto">
          <a:xfrm>
            <a:off x="3196422" y="6003163"/>
            <a:ext cx="2050329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14">
            <a:extLst>
              <a:ext uri="{FF2B5EF4-FFF2-40B4-BE49-F238E27FC236}">
                <a16:creationId xmlns:a16="http://schemas.microsoft.com/office/drawing/2014/main" id="{3E9F0859-CE4B-4845-AE30-3E75665F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687" y="3917731"/>
            <a:ext cx="8178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author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65768396-7E0C-E642-AC1E-595ABD22F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292" y="3916319"/>
            <a:ext cx="79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profile</a:t>
            </a:r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D7E12C07-DD1D-104D-9CCA-FA1B03ACC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687" y="5663838"/>
            <a:ext cx="8178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author</a:t>
            </a: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A2D739A6-BE7F-914B-B493-EA066462D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292" y="5662426"/>
            <a:ext cx="79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2102825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77838" y="2159000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91" name="TextBox 5"/>
          <p:cNvSpPr txBox="1">
            <a:spLocks noChangeArrowheads="1"/>
          </p:cNvSpPr>
          <p:nvPr/>
        </p:nvSpPr>
        <p:spPr bwMode="auto">
          <a:xfrm>
            <a:off x="477838" y="1787525"/>
            <a:ext cx="928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03613" y="4754563"/>
          <a:ext cx="5340350" cy="916216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814" name="TextBox 5"/>
          <p:cNvSpPr txBox="1">
            <a:spLocks noChangeArrowheads="1"/>
          </p:cNvSpPr>
          <p:nvPr/>
        </p:nvSpPr>
        <p:spPr bwMode="auto">
          <a:xfrm>
            <a:off x="3509963" y="4381500"/>
            <a:ext cx="1671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14" name="Freeform 13"/>
          <p:cNvSpPr/>
          <p:nvPr/>
        </p:nvSpPr>
        <p:spPr>
          <a:xfrm>
            <a:off x="2827338" y="2603500"/>
            <a:ext cx="3189287" cy="2620963"/>
          </a:xfrm>
          <a:custGeom>
            <a:avLst/>
            <a:gdLst>
              <a:gd name="connsiteX0" fmla="*/ 673725 w 3188790"/>
              <a:gd name="connsiteY0" fmla="*/ 2621742 h 2621742"/>
              <a:gd name="connsiteX1" fmla="*/ 2440 w 3188790"/>
              <a:gd name="connsiteY1" fmla="*/ 2349599 h 2621742"/>
              <a:gd name="connsiteX2" fmla="*/ 528583 w 3188790"/>
              <a:gd name="connsiteY2" fmla="*/ 1469670 h 2621742"/>
              <a:gd name="connsiteX3" fmla="*/ 2379154 w 3188790"/>
              <a:gd name="connsiteY3" fmla="*/ 1333599 h 2621742"/>
              <a:gd name="connsiteX4" fmla="*/ 3177440 w 3188790"/>
              <a:gd name="connsiteY4" fmla="*/ 698599 h 2621742"/>
              <a:gd name="connsiteX5" fmla="*/ 2760154 w 3188790"/>
              <a:gd name="connsiteY5" fmla="*/ 108956 h 2621742"/>
              <a:gd name="connsiteX6" fmla="*/ 1562725 w 3188790"/>
              <a:gd name="connsiteY6" fmla="*/ 99 h 262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790" h="2621742">
                <a:moveTo>
                  <a:pt x="673725" y="2621742"/>
                </a:moveTo>
                <a:cubicBezTo>
                  <a:pt x="350177" y="2581676"/>
                  <a:pt x="26630" y="2541611"/>
                  <a:pt x="2440" y="2349599"/>
                </a:cubicBezTo>
                <a:cubicBezTo>
                  <a:pt x="-21750" y="2157587"/>
                  <a:pt x="132464" y="1639003"/>
                  <a:pt x="528583" y="1469670"/>
                </a:cubicBezTo>
                <a:cubicBezTo>
                  <a:pt x="924702" y="1300337"/>
                  <a:pt x="1937678" y="1462111"/>
                  <a:pt x="2379154" y="1333599"/>
                </a:cubicBezTo>
                <a:cubicBezTo>
                  <a:pt x="2820630" y="1205087"/>
                  <a:pt x="3113940" y="902706"/>
                  <a:pt x="3177440" y="698599"/>
                </a:cubicBezTo>
                <a:cubicBezTo>
                  <a:pt x="3240940" y="494492"/>
                  <a:pt x="3029273" y="225373"/>
                  <a:pt x="2760154" y="108956"/>
                </a:cubicBezTo>
                <a:cubicBezTo>
                  <a:pt x="2491035" y="-7461"/>
                  <a:pt x="1562725" y="99"/>
                  <a:pt x="1562725" y="99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390775" y="2921000"/>
            <a:ext cx="3270250" cy="2632075"/>
          </a:xfrm>
          <a:custGeom>
            <a:avLst/>
            <a:gdLst>
              <a:gd name="connsiteX0" fmla="*/ 1110929 w 3269707"/>
              <a:gd name="connsiteY0" fmla="*/ 2621643 h 2632408"/>
              <a:gd name="connsiteX1" fmla="*/ 221929 w 3269707"/>
              <a:gd name="connsiteY1" fmla="*/ 2512786 h 2632408"/>
              <a:gd name="connsiteX2" fmla="*/ 13287 w 3269707"/>
              <a:gd name="connsiteY2" fmla="*/ 1768929 h 2632408"/>
              <a:gd name="connsiteX3" fmla="*/ 494072 w 3269707"/>
              <a:gd name="connsiteY3" fmla="*/ 979714 h 2632408"/>
              <a:gd name="connsiteX4" fmla="*/ 1564501 w 3269707"/>
              <a:gd name="connsiteY4" fmla="*/ 752929 h 2632408"/>
              <a:gd name="connsiteX5" fmla="*/ 2761929 w 3269707"/>
              <a:gd name="connsiteY5" fmla="*/ 689429 h 2632408"/>
              <a:gd name="connsiteX6" fmla="*/ 3242715 w 3269707"/>
              <a:gd name="connsiteY6" fmla="*/ 317500 h 2632408"/>
              <a:gd name="connsiteX7" fmla="*/ 3079429 w 3269707"/>
              <a:gd name="connsiteY7" fmla="*/ 72571 h 2632408"/>
              <a:gd name="connsiteX8" fmla="*/ 2009001 w 3269707"/>
              <a:gd name="connsiteY8" fmla="*/ 0 h 263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9707" h="2632408">
                <a:moveTo>
                  <a:pt x="1110929" y="2621643"/>
                </a:moveTo>
                <a:cubicBezTo>
                  <a:pt x="757899" y="2638274"/>
                  <a:pt x="404869" y="2654905"/>
                  <a:pt x="221929" y="2512786"/>
                </a:cubicBezTo>
                <a:cubicBezTo>
                  <a:pt x="38989" y="2370667"/>
                  <a:pt x="-32070" y="2024441"/>
                  <a:pt x="13287" y="1768929"/>
                </a:cubicBezTo>
                <a:cubicBezTo>
                  <a:pt x="58644" y="1513417"/>
                  <a:pt x="235536" y="1149047"/>
                  <a:pt x="494072" y="979714"/>
                </a:cubicBezTo>
                <a:cubicBezTo>
                  <a:pt x="752608" y="810381"/>
                  <a:pt x="1186525" y="801310"/>
                  <a:pt x="1564501" y="752929"/>
                </a:cubicBezTo>
                <a:cubicBezTo>
                  <a:pt x="1942477" y="704548"/>
                  <a:pt x="2482227" y="762000"/>
                  <a:pt x="2761929" y="689429"/>
                </a:cubicBezTo>
                <a:cubicBezTo>
                  <a:pt x="3041631" y="616858"/>
                  <a:pt x="3189798" y="420310"/>
                  <a:pt x="3242715" y="317500"/>
                </a:cubicBezTo>
                <a:cubicBezTo>
                  <a:pt x="3295632" y="214690"/>
                  <a:pt x="3285048" y="125488"/>
                  <a:pt x="3079429" y="72571"/>
                </a:cubicBezTo>
                <a:cubicBezTo>
                  <a:pt x="2873810" y="19654"/>
                  <a:pt x="2441405" y="9827"/>
                  <a:pt x="2009001" y="0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8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Requires inter-table 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E1CD-DA36-4D45-95C0-D5B51EBD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Rails ORM Varies by Type of Association</a:t>
            </a:r>
            <a:endParaRPr lang="en-US" u="sng" dirty="0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4C7329D1-0B00-4A4D-AAE0-3316DA887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54" y="1979597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74894B6A-6C2E-F844-BCF8-69A14BFCC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619" y="1979597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AD3719-41C1-E049-A5AF-49FC4E407FDA}"/>
              </a:ext>
            </a:extLst>
          </p:cNvPr>
          <p:cNvCxnSpPr>
            <a:stCxn id="15" idx="3"/>
            <a:endCxn id="16" idx="1"/>
          </p:cNvCxnSpPr>
          <p:nvPr/>
        </p:nvCxnSpPr>
        <p:spPr bwMode="auto">
          <a:xfrm>
            <a:off x="1923320" y="2164154"/>
            <a:ext cx="197485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6">
            <a:extLst>
              <a:ext uri="{FF2B5EF4-FFF2-40B4-BE49-F238E27FC236}">
                <a16:creationId xmlns:a16="http://schemas.microsoft.com/office/drawing/2014/main" id="{94DD67BA-3AB8-0545-8C6A-26BA603A8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446" y="1826351"/>
            <a:ext cx="299670" cy="36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1</a:t>
            </a: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9E0F6548-6A64-CF43-91AB-FE21903F8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152" y="1826679"/>
            <a:ext cx="6751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has ▶︎</a:t>
            </a: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EF6CB250-AA4F-0C48-A6AC-7C81136D8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876" y="1826351"/>
            <a:ext cx="2649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one to one</a:t>
            </a:r>
          </a:p>
          <a:p>
            <a:pPr eaLnBrk="1" hangingPunct="1"/>
            <a:r>
              <a:rPr lang="en-US" altLang="en-US" sz="1800" dirty="0"/>
              <a:t>(has one / belongs to one)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454D7210-912B-094F-9E19-E19CB1734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54" y="3280990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EF22CC0C-9D73-B04D-B4BF-2C8CA2A9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619" y="3280990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CD6501-4F08-D542-87AF-F66D8E72B700}"/>
              </a:ext>
            </a:extLst>
          </p:cNvPr>
          <p:cNvCxnSpPr>
            <a:stCxn id="7" idx="3"/>
            <a:endCxn id="8" idx="1"/>
          </p:cNvCxnSpPr>
          <p:nvPr/>
        </p:nvCxnSpPr>
        <p:spPr bwMode="auto">
          <a:xfrm>
            <a:off x="1923320" y="3466167"/>
            <a:ext cx="197485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43">
            <a:extLst>
              <a:ext uri="{FF2B5EF4-FFF2-40B4-BE49-F238E27FC236}">
                <a16:creationId xmlns:a16="http://schemas.microsoft.com/office/drawing/2014/main" id="{D45DC0AD-24E1-BD4A-9A75-B0DCCD629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131" y="315398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*</a:t>
            </a:r>
          </a:p>
        </p:txBody>
      </p:sp>
      <p:sp>
        <p:nvSpPr>
          <p:cNvPr id="13" name="TextBox 46">
            <a:extLst>
              <a:ext uri="{FF2B5EF4-FFF2-40B4-BE49-F238E27FC236}">
                <a16:creationId xmlns:a16="http://schemas.microsoft.com/office/drawing/2014/main" id="{AD694007-6E84-CC42-BE0F-9C34E8C63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151" y="3119720"/>
            <a:ext cx="6751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has ▶</a:t>
            </a:r>
          </a:p>
        </p:txBody>
      </p:sp>
      <p:sp>
        <p:nvSpPr>
          <p:cNvPr id="12" name="TextBox 45">
            <a:extLst>
              <a:ext uri="{FF2B5EF4-FFF2-40B4-BE49-F238E27FC236}">
                <a16:creationId xmlns:a16="http://schemas.microsoft.com/office/drawing/2014/main" id="{B91F307B-C58D-B942-8DAF-D7E934928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201" y="3119720"/>
            <a:ext cx="2807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one to many</a:t>
            </a:r>
          </a:p>
          <a:p>
            <a:pPr eaLnBrk="1" hangingPunct="1"/>
            <a:r>
              <a:rPr lang="en-US" altLang="en-US" sz="1800" dirty="0"/>
              <a:t>(has many / belongs to one)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1FB75778-E043-7441-B5E8-0F0E2F9B1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54" y="4649695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2C4D3F09-4EF4-5F4A-B9F7-5FCB6BC4D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619" y="4649695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22DD63-0B48-1742-B1A8-430360DB6EE7}"/>
              </a:ext>
            </a:extLst>
          </p:cNvPr>
          <p:cNvCxnSpPr>
            <a:stCxn id="26" idx="3"/>
            <a:endCxn id="27" idx="1"/>
          </p:cNvCxnSpPr>
          <p:nvPr/>
        </p:nvCxnSpPr>
        <p:spPr bwMode="auto">
          <a:xfrm>
            <a:off x="1923320" y="4834872"/>
            <a:ext cx="197485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43">
            <a:extLst>
              <a:ext uri="{FF2B5EF4-FFF2-40B4-BE49-F238E27FC236}">
                <a16:creationId xmlns:a16="http://schemas.microsoft.com/office/drawing/2014/main" id="{CFEA07C1-1240-684A-AC5C-E50912FC2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131" y="4522689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*</a:t>
            </a:r>
          </a:p>
        </p:txBody>
      </p:sp>
      <p:sp>
        <p:nvSpPr>
          <p:cNvPr id="31" name="TextBox 45">
            <a:extLst>
              <a:ext uri="{FF2B5EF4-FFF2-40B4-BE49-F238E27FC236}">
                <a16:creationId xmlns:a16="http://schemas.microsoft.com/office/drawing/2014/main" id="{F7BB22AC-DDD2-E448-BEB4-E8ABE48E8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201" y="4507627"/>
            <a:ext cx="1519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many to many</a:t>
            </a:r>
          </a:p>
          <a:p>
            <a:pPr eaLnBrk="1" hangingPunct="1"/>
            <a:r>
              <a:rPr lang="en-US" altLang="en-US" sz="1800" dirty="0"/>
              <a:t>(join table)</a:t>
            </a: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54BBBC5C-3337-1941-AE30-524BADA99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601" y="1829123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1</a:t>
            </a: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0F325BDE-4A0A-FE44-82E5-04BB22DB1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601" y="3140643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1</a:t>
            </a: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62BE42F4-63DC-6F46-8D80-A1606FB8B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505" y="4507627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*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51DC015-6736-504B-B83D-1791D71B6FD8}"/>
              </a:ext>
            </a:extLst>
          </p:cNvPr>
          <p:cNvCxnSpPr>
            <a:cxnSpLocks/>
          </p:cNvCxnSpPr>
          <p:nvPr/>
        </p:nvCxnSpPr>
        <p:spPr bwMode="auto">
          <a:xfrm flipV="1">
            <a:off x="2910743" y="4834379"/>
            <a:ext cx="0" cy="549790"/>
          </a:xfrm>
          <a:prstGeom prst="line">
            <a:avLst/>
          </a:prstGeom>
          <a:ln w="1905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9">
            <a:extLst>
              <a:ext uri="{FF2B5EF4-FFF2-40B4-BE49-F238E27FC236}">
                <a16:creationId xmlns:a16="http://schemas.microsoft.com/office/drawing/2014/main" id="{665F1B2A-7A17-EA4B-9FEA-3862C6AF3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195" y="5384600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dirty="0"/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367205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409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409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4034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409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409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403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090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4093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091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4092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4036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8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author_profiles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4288" y="3128963"/>
            <a:ext cx="2736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FF"/>
                </a:solidFill>
              </a:rPr>
              <a:t>Rails ORM DB Tables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3192463"/>
            <a:ext cx="9144000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512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512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5058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512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512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5059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117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5120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5118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5119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5060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083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110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54300" y="3938588"/>
            <a:ext cx="1774825" cy="1617662"/>
            <a:chOff x="2654300" y="3938042"/>
            <a:chExt cx="1774825" cy="1618845"/>
          </a:xfrm>
        </p:grpSpPr>
        <p:sp>
          <p:nvSpPr>
            <p:cNvPr id="45114" name="TextBox 70"/>
            <p:cNvSpPr txBox="1">
              <a:spLocks noChangeArrowheads="1"/>
            </p:cNvSpPr>
            <p:nvPr/>
          </p:nvSpPr>
          <p:spPr bwMode="auto">
            <a:xfrm rot="-3216223">
              <a:off x="2839046" y="4385861"/>
              <a:ext cx="12957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FF00FF"/>
                  </a:solidFill>
                </a:rPr>
                <a:t>references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2654300" y="4087376"/>
              <a:ext cx="1774825" cy="1469511"/>
            </a:xfrm>
            <a:custGeom>
              <a:avLst/>
              <a:gdLst>
                <a:gd name="connsiteX0" fmla="*/ 0 w 1774825"/>
                <a:gd name="connsiteY0" fmla="*/ 1467600 h 1469127"/>
                <a:gd name="connsiteX1" fmla="*/ 127000 w 1774825"/>
                <a:gd name="connsiteY1" fmla="*/ 1467600 h 1469127"/>
                <a:gd name="connsiteX2" fmla="*/ 152400 w 1774825"/>
                <a:gd name="connsiteY2" fmla="*/ 1451725 h 1469127"/>
                <a:gd name="connsiteX3" fmla="*/ 241300 w 1774825"/>
                <a:gd name="connsiteY3" fmla="*/ 1375525 h 1469127"/>
                <a:gd name="connsiteX4" fmla="*/ 561975 w 1774825"/>
                <a:gd name="connsiteY4" fmla="*/ 1099300 h 1469127"/>
                <a:gd name="connsiteX5" fmla="*/ 879475 w 1774825"/>
                <a:gd name="connsiteY5" fmla="*/ 731000 h 1469127"/>
                <a:gd name="connsiteX6" fmla="*/ 1174750 w 1774825"/>
                <a:gd name="connsiteY6" fmla="*/ 302375 h 1469127"/>
                <a:gd name="connsiteX7" fmla="*/ 1343025 w 1774825"/>
                <a:gd name="connsiteY7" fmla="*/ 115050 h 1469127"/>
                <a:gd name="connsiteX8" fmla="*/ 1524000 w 1774825"/>
                <a:gd name="connsiteY8" fmla="*/ 10275 h 1469127"/>
                <a:gd name="connsiteX9" fmla="*/ 1774825 w 1774825"/>
                <a:gd name="connsiteY9" fmla="*/ 3925 h 146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4825" h="1469127">
                  <a:moveTo>
                    <a:pt x="0" y="1467600"/>
                  </a:moveTo>
                  <a:cubicBezTo>
                    <a:pt x="50800" y="1468923"/>
                    <a:pt x="101600" y="1470246"/>
                    <a:pt x="127000" y="1467600"/>
                  </a:cubicBezTo>
                  <a:cubicBezTo>
                    <a:pt x="152400" y="1464954"/>
                    <a:pt x="133350" y="1467071"/>
                    <a:pt x="152400" y="1451725"/>
                  </a:cubicBezTo>
                  <a:cubicBezTo>
                    <a:pt x="171450" y="1436379"/>
                    <a:pt x="241300" y="1375525"/>
                    <a:pt x="241300" y="1375525"/>
                  </a:cubicBezTo>
                  <a:cubicBezTo>
                    <a:pt x="309563" y="1316787"/>
                    <a:pt x="455613" y="1206721"/>
                    <a:pt x="561975" y="1099300"/>
                  </a:cubicBezTo>
                  <a:cubicBezTo>
                    <a:pt x="668338" y="991879"/>
                    <a:pt x="777346" y="863821"/>
                    <a:pt x="879475" y="731000"/>
                  </a:cubicBezTo>
                  <a:cubicBezTo>
                    <a:pt x="981604" y="598179"/>
                    <a:pt x="1097492" y="405033"/>
                    <a:pt x="1174750" y="302375"/>
                  </a:cubicBezTo>
                  <a:cubicBezTo>
                    <a:pt x="1252008" y="199717"/>
                    <a:pt x="1284817" y="163733"/>
                    <a:pt x="1343025" y="115050"/>
                  </a:cubicBezTo>
                  <a:cubicBezTo>
                    <a:pt x="1401233" y="66367"/>
                    <a:pt x="1452033" y="28796"/>
                    <a:pt x="1524000" y="10275"/>
                  </a:cubicBezTo>
                  <a:cubicBezTo>
                    <a:pt x="1595967" y="-8246"/>
                    <a:pt x="1774825" y="3925"/>
                    <a:pt x="1774825" y="3925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5112" name="TextBox 72"/>
          <p:cNvSpPr txBox="1">
            <a:spLocks noChangeArrowheads="1"/>
          </p:cNvSpPr>
          <p:nvPr/>
        </p:nvSpPr>
        <p:spPr bwMode="auto">
          <a:xfrm>
            <a:off x="14288" y="3128963"/>
            <a:ext cx="2736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/>
              <a:t>Rails ORM DB Tables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3192463"/>
            <a:ext cx="91440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103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130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46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Primary versus Foreign Keys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0400" y="1751013"/>
            <a:ext cx="782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Primary Key: Uniquely identifies each record in table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333500" y="3865563"/>
            <a:ext cx="3495675" cy="2498725"/>
            <a:chOff x="1332854" y="3865882"/>
            <a:chExt cx="3496977" cy="2498200"/>
          </a:xfrm>
        </p:grpSpPr>
        <p:sp>
          <p:nvSpPr>
            <p:cNvPr id="10" name="Oval 9"/>
            <p:cNvSpPr/>
            <p:nvPr/>
          </p:nvSpPr>
          <p:spPr>
            <a:xfrm>
              <a:off x="4283528" y="3865882"/>
              <a:ext cx="546303" cy="1093557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332854" y="5270524"/>
              <a:ext cx="546303" cy="1093558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127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154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47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Primary versus Foreign Keys</a:t>
            </a:r>
          </a:p>
        </p:txBody>
      </p:sp>
      <p:sp>
        <p:nvSpPr>
          <p:cNvPr id="47156" name="TextBox 2"/>
          <p:cNvSpPr txBox="1">
            <a:spLocks noChangeArrowheads="1"/>
          </p:cNvSpPr>
          <p:nvPr/>
        </p:nvSpPr>
        <p:spPr bwMode="auto">
          <a:xfrm>
            <a:off x="660400" y="1751013"/>
            <a:ext cx="782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/>
              <a:t>Primary Key: Uniquely identifies each record in table</a:t>
            </a:r>
          </a:p>
        </p:txBody>
      </p:sp>
      <p:sp>
        <p:nvSpPr>
          <p:cNvPr id="27" name="Oval 26"/>
          <p:cNvSpPr/>
          <p:nvPr/>
        </p:nvSpPr>
        <p:spPr>
          <a:xfrm>
            <a:off x="1741488" y="5178425"/>
            <a:ext cx="1025525" cy="1408113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3575" y="2290763"/>
            <a:ext cx="81737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FF"/>
                </a:solidFill>
              </a:rPr>
              <a:t>Foreign Key: Reference to primary key in another table</a:t>
            </a:r>
            <a:endParaRPr lang="en-US" altLang="en-US" sz="2800" i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24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5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2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0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638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6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6409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6410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39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8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639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4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1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FF"/>
                </a:solidFill>
              </a:rPr>
              <a:t>What key capabilities do Rails model classes provide?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151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178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48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Primary versus Foreign Keys</a:t>
            </a:r>
          </a:p>
        </p:txBody>
      </p:sp>
      <p:sp>
        <p:nvSpPr>
          <p:cNvPr id="48180" name="TextBox 2"/>
          <p:cNvSpPr txBox="1">
            <a:spLocks noChangeArrowheads="1"/>
          </p:cNvSpPr>
          <p:nvPr/>
        </p:nvSpPr>
        <p:spPr bwMode="auto">
          <a:xfrm>
            <a:off x="660400" y="1751013"/>
            <a:ext cx="782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Primary Key: Uniquely identifies each record in table</a:t>
            </a:r>
          </a:p>
        </p:txBody>
      </p:sp>
      <p:sp>
        <p:nvSpPr>
          <p:cNvPr id="27" name="Oval 26"/>
          <p:cNvSpPr/>
          <p:nvPr/>
        </p:nvSpPr>
        <p:spPr>
          <a:xfrm>
            <a:off x="1795463" y="5721350"/>
            <a:ext cx="249237" cy="257175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82" name="TextBox 10"/>
          <p:cNvSpPr txBox="1">
            <a:spLocks noChangeArrowheads="1"/>
          </p:cNvSpPr>
          <p:nvPr/>
        </p:nvSpPr>
        <p:spPr bwMode="auto">
          <a:xfrm>
            <a:off x="663575" y="2290763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FFFF"/>
                </a:solidFill>
              </a:rPr>
              <a:t>Foreign Key: Reference to primary key in another table</a:t>
            </a:r>
            <a:endParaRPr lang="en-US" altLang="en-US" sz="2800" i="1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792288" y="6029325"/>
            <a:ext cx="249237" cy="257175"/>
          </a:xfrm>
          <a:prstGeom prst="ellipse">
            <a:avLst/>
          </a:prstGeom>
          <a:ln w="57150" cmpd="sng">
            <a:solidFill>
              <a:srgbClr val="33FF33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89438" y="4283075"/>
            <a:ext cx="249237" cy="257175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86263" y="4591050"/>
            <a:ext cx="249237" cy="257175"/>
          </a:xfrm>
          <a:prstGeom prst="ellipse">
            <a:avLst/>
          </a:prstGeom>
          <a:ln w="57150" cmpd="sng">
            <a:solidFill>
              <a:srgbClr val="33FF33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84288" y="4419600"/>
            <a:ext cx="3089275" cy="1435100"/>
          </a:xfrm>
          <a:custGeom>
            <a:avLst/>
            <a:gdLst>
              <a:gd name="connsiteX0" fmla="*/ 506318 w 3088651"/>
              <a:gd name="connsiteY0" fmla="*/ 1435100 h 1435100"/>
              <a:gd name="connsiteX1" fmla="*/ 159185 w 3088651"/>
              <a:gd name="connsiteY1" fmla="*/ 1308100 h 1435100"/>
              <a:gd name="connsiteX2" fmla="*/ 15251 w 3088651"/>
              <a:gd name="connsiteY2" fmla="*/ 1075267 h 1435100"/>
              <a:gd name="connsiteX3" fmla="*/ 19485 w 3088651"/>
              <a:gd name="connsiteY3" fmla="*/ 706967 h 1435100"/>
              <a:gd name="connsiteX4" fmla="*/ 150718 w 3088651"/>
              <a:gd name="connsiteY4" fmla="*/ 499533 h 1435100"/>
              <a:gd name="connsiteX5" fmla="*/ 417418 w 3088651"/>
              <a:gd name="connsiteY5" fmla="*/ 338667 h 1435100"/>
              <a:gd name="connsiteX6" fmla="*/ 912718 w 3088651"/>
              <a:gd name="connsiteY6" fmla="*/ 211667 h 1435100"/>
              <a:gd name="connsiteX7" fmla="*/ 3088651 w 3088651"/>
              <a:gd name="connsiteY7" fmla="*/ 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8651" h="1435100">
                <a:moveTo>
                  <a:pt x="506318" y="1435100"/>
                </a:moveTo>
                <a:cubicBezTo>
                  <a:pt x="373673" y="1401586"/>
                  <a:pt x="241029" y="1368072"/>
                  <a:pt x="159185" y="1308100"/>
                </a:cubicBezTo>
                <a:cubicBezTo>
                  <a:pt x="77341" y="1248128"/>
                  <a:pt x="38534" y="1175456"/>
                  <a:pt x="15251" y="1075267"/>
                </a:cubicBezTo>
                <a:cubicBezTo>
                  <a:pt x="-8032" y="975078"/>
                  <a:pt x="-3093" y="802923"/>
                  <a:pt x="19485" y="706967"/>
                </a:cubicBezTo>
                <a:cubicBezTo>
                  <a:pt x="42063" y="611011"/>
                  <a:pt x="84396" y="560916"/>
                  <a:pt x="150718" y="499533"/>
                </a:cubicBezTo>
                <a:cubicBezTo>
                  <a:pt x="217040" y="438150"/>
                  <a:pt x="290418" y="386645"/>
                  <a:pt x="417418" y="338667"/>
                </a:cubicBezTo>
                <a:cubicBezTo>
                  <a:pt x="544418" y="290689"/>
                  <a:pt x="467513" y="268111"/>
                  <a:pt x="912718" y="211667"/>
                </a:cubicBezTo>
                <a:cubicBezTo>
                  <a:pt x="1357923" y="155223"/>
                  <a:pt x="3088651" y="0"/>
                  <a:pt x="3088651" y="0"/>
                </a:cubicBezTo>
              </a:path>
            </a:pathLst>
          </a:custGeom>
          <a:ln w="38100" cmpd="sng">
            <a:solidFill>
              <a:srgbClr val="FF00FF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044700" y="4732338"/>
            <a:ext cx="2328863" cy="1431925"/>
          </a:xfrm>
          <a:custGeom>
            <a:avLst/>
            <a:gdLst>
              <a:gd name="connsiteX0" fmla="*/ 0 w 2328333"/>
              <a:gd name="connsiteY0" fmla="*/ 1430866 h 1430866"/>
              <a:gd name="connsiteX1" fmla="*/ 203200 w 2328333"/>
              <a:gd name="connsiteY1" fmla="*/ 1384300 h 1430866"/>
              <a:gd name="connsiteX2" fmla="*/ 516467 w 2328333"/>
              <a:gd name="connsiteY2" fmla="*/ 1210733 h 1430866"/>
              <a:gd name="connsiteX3" fmla="*/ 817033 w 2328333"/>
              <a:gd name="connsiteY3" fmla="*/ 944033 h 1430866"/>
              <a:gd name="connsiteX4" fmla="*/ 1054100 w 2328333"/>
              <a:gd name="connsiteY4" fmla="*/ 571500 h 1430866"/>
              <a:gd name="connsiteX5" fmla="*/ 1354667 w 2328333"/>
              <a:gd name="connsiteY5" fmla="*/ 283633 h 1430866"/>
              <a:gd name="connsiteX6" fmla="*/ 1786467 w 2328333"/>
              <a:gd name="connsiteY6" fmla="*/ 110066 h 1430866"/>
              <a:gd name="connsiteX7" fmla="*/ 2328333 w 2328333"/>
              <a:gd name="connsiteY7" fmla="*/ 0 h 143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8333" h="1430866">
                <a:moveTo>
                  <a:pt x="0" y="1430866"/>
                </a:moveTo>
                <a:cubicBezTo>
                  <a:pt x="58561" y="1425927"/>
                  <a:pt x="117122" y="1420989"/>
                  <a:pt x="203200" y="1384300"/>
                </a:cubicBezTo>
                <a:cubicBezTo>
                  <a:pt x="289278" y="1347611"/>
                  <a:pt x="414162" y="1284111"/>
                  <a:pt x="516467" y="1210733"/>
                </a:cubicBezTo>
                <a:cubicBezTo>
                  <a:pt x="618772" y="1137355"/>
                  <a:pt x="727428" y="1050572"/>
                  <a:pt x="817033" y="944033"/>
                </a:cubicBezTo>
                <a:cubicBezTo>
                  <a:pt x="906639" y="837494"/>
                  <a:pt x="964494" y="681567"/>
                  <a:pt x="1054100" y="571500"/>
                </a:cubicBezTo>
                <a:cubicBezTo>
                  <a:pt x="1143706" y="461433"/>
                  <a:pt x="1232606" y="360539"/>
                  <a:pt x="1354667" y="283633"/>
                </a:cubicBezTo>
                <a:cubicBezTo>
                  <a:pt x="1476728" y="206727"/>
                  <a:pt x="1624189" y="157338"/>
                  <a:pt x="1786467" y="110066"/>
                </a:cubicBezTo>
                <a:cubicBezTo>
                  <a:pt x="1948745" y="62794"/>
                  <a:pt x="2328333" y="0"/>
                  <a:pt x="2328333" y="0"/>
                </a:cubicBezTo>
              </a:path>
            </a:pathLst>
          </a:custGeom>
          <a:ln w="38100" cmpd="sng">
            <a:solidFill>
              <a:srgbClr val="33FF33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1513-3D7B-6446-A609-4E7F3AFF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 Up Association in Rails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FDA31-40A5-7D47-B744-05E126175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Generate migration that adds reference (foreign key) column to appropriate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has_one</a:t>
            </a:r>
            <a:r>
              <a:rPr lang="en-US" dirty="0"/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belongs_to</a:t>
            </a:r>
            <a:r>
              <a:rPr lang="en-US" dirty="0"/>
              <a:t> declarations to model class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See forthcoming demo for details</a:t>
            </a:r>
            <a:endParaRPr lang="en-US" u="sng" dirty="0">
              <a:solidFill>
                <a:srgbClr val="00FD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673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00788"/>
            <a:ext cx="4940300" cy="522287"/>
          </a:xfrm>
          <a:prstGeom prst="rect">
            <a:avLst/>
          </a:prstGeom>
          <a:solidFill>
            <a:srgbClr val="660066"/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has one / belongs to one</a:t>
            </a:r>
          </a:p>
          <a:p>
            <a:r>
              <a:rPr lang="en-US" altLang="en-US" dirty="0">
                <a:ea typeface="ＭＳ Ｐゴシック" charset="-128"/>
              </a:rPr>
              <a:t>has many / belongs to one</a:t>
            </a:r>
          </a:p>
          <a:p>
            <a:r>
              <a:rPr lang="en-US" altLang="en-US" dirty="0">
                <a:ea typeface="ＭＳ Ｐゴシック" charset="-128"/>
              </a:rPr>
              <a:t>join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1202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121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121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1203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5121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5121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51204" name="Group 10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210" name="Group 12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51213" name="TextBox 15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1211" name="TextBox 13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51212" name="TextBox 14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grpSp>
        <p:nvGrpSpPr>
          <p:cNvPr id="51205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120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1208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81450" y="4125913"/>
            <a:ext cx="4222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How to model authorship?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(assume 1 author per book)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2226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224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224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2227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5224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5224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52228" name="Group 10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240" name="Group 12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52243" name="TextBox 15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2241" name="TextBox 13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52242" name="TextBox 14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grpSp>
        <p:nvGrpSpPr>
          <p:cNvPr id="5222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22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2238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52230" name="TextBox 20"/>
          <p:cNvSpPr txBox="1">
            <a:spLocks noChangeArrowheads="1"/>
          </p:cNvSpPr>
          <p:nvPr/>
        </p:nvSpPr>
        <p:spPr bwMode="auto">
          <a:xfrm>
            <a:off x="3981450" y="4125913"/>
            <a:ext cx="4222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How to model authorship?</a:t>
            </a:r>
            <a:br>
              <a:rPr lang="en-US" altLang="en-US" sz="2800"/>
            </a:br>
            <a:r>
              <a:rPr lang="en-US" altLang="en-US" sz="2800"/>
              <a:t>(assume 1 author per book)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2247" idx="2"/>
              <a:endCxn id="52238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233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solidFill>
                    <a:srgbClr val="FF00FF"/>
                  </a:solidFill>
                </a:rPr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rgbClr val="FF00FF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2235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1  author</a:t>
              </a:r>
            </a:p>
          </p:txBody>
        </p:sp>
        <p:sp>
          <p:nvSpPr>
            <p:cNvPr id="52236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*  book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3250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328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328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3251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328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3283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49738" y="1050925"/>
            <a:ext cx="4143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What should the ORM be?</a:t>
            </a:r>
          </a:p>
          <a:p>
            <a:pPr algn="ctr" eaLnBrk="1" hangingPunct="1"/>
            <a:r>
              <a:rPr lang="en-US" altLang="en-US" dirty="0">
                <a:solidFill>
                  <a:srgbClr val="FF00FF"/>
                </a:solidFill>
              </a:rPr>
              <a:t>(hint: authors table unchanged)</a:t>
            </a:r>
          </a:p>
        </p:txBody>
      </p:sp>
      <p:grpSp>
        <p:nvGrpSpPr>
          <p:cNvPr id="53253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3284" idx="2"/>
              <a:endCxn id="53283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278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80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3281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4274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434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434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4275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433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4340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54276" name="TextBox 20"/>
          <p:cNvSpPr txBox="1">
            <a:spLocks noChangeArrowheads="1"/>
          </p:cNvSpPr>
          <p:nvPr/>
        </p:nvSpPr>
        <p:spPr bwMode="auto">
          <a:xfrm>
            <a:off x="4249738" y="1050925"/>
            <a:ext cx="4143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should the ORM be?</a:t>
            </a:r>
          </a:p>
          <a:p>
            <a:pPr algn="ctr" eaLnBrk="1" hangingPunct="1"/>
            <a:r>
              <a:rPr lang="en-US" altLang="en-US"/>
              <a:t>(hint: authors table unchanged)</a:t>
            </a:r>
          </a:p>
        </p:txBody>
      </p:sp>
      <p:grpSp>
        <p:nvGrpSpPr>
          <p:cNvPr id="54277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4341" idx="2"/>
              <a:endCxn id="54340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335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337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4338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300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books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5298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537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537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529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537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5373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55300" name="TextBox 20"/>
          <p:cNvSpPr txBox="1">
            <a:spLocks noChangeArrowheads="1"/>
          </p:cNvSpPr>
          <p:nvPr/>
        </p:nvSpPr>
        <p:spPr bwMode="auto">
          <a:xfrm>
            <a:off x="4249738" y="1050925"/>
            <a:ext cx="4143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should the ORM be?</a:t>
            </a:r>
          </a:p>
          <a:p>
            <a:pPr algn="ctr" eaLnBrk="1" hangingPunct="1"/>
            <a:r>
              <a:rPr lang="en-US" altLang="en-US"/>
              <a:t>(hint: authors table unchanged)</a:t>
            </a:r>
          </a:p>
        </p:txBody>
      </p:sp>
      <p:grpSp>
        <p:nvGrpSpPr>
          <p:cNvPr id="55301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5374" idx="2"/>
              <a:endCxn id="55373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368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70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5371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5324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5357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383088" y="2819400"/>
            <a:ext cx="3722687" cy="3128963"/>
            <a:chOff x="4382449" y="2819653"/>
            <a:chExt cx="3723321" cy="3129008"/>
          </a:xfrm>
        </p:grpSpPr>
        <p:sp>
          <p:nvSpPr>
            <p:cNvPr id="23" name="Oval 22"/>
            <p:cNvSpPr/>
            <p:nvPr/>
          </p:nvSpPr>
          <p:spPr>
            <a:xfrm>
              <a:off x="7856491" y="5381915"/>
              <a:ext cx="249279" cy="258767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853315" y="5691482"/>
              <a:ext cx="249279" cy="257179"/>
            </a:xfrm>
            <a:prstGeom prst="ellipse">
              <a:avLst/>
            </a:prstGeom>
            <a:ln w="57150" cmpd="sng">
              <a:solidFill>
                <a:srgbClr val="33FF33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856491" y="5073935"/>
              <a:ext cx="249279" cy="258767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385625" y="2819653"/>
              <a:ext cx="249279" cy="257179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382449" y="3127632"/>
              <a:ext cx="249279" cy="258767"/>
            </a:xfrm>
            <a:prstGeom prst="ellipse">
              <a:avLst/>
            </a:prstGeom>
            <a:ln w="57150" cmpd="sng">
              <a:solidFill>
                <a:srgbClr val="33FF33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Curved Connector 7"/>
            <p:cNvCxnSpPr>
              <a:stCxn id="34" idx="2"/>
              <a:endCxn id="35" idx="6"/>
            </p:cNvCxnSpPr>
            <p:nvPr/>
          </p:nvCxnSpPr>
          <p:spPr>
            <a:xfrm rot="10800000">
              <a:off x="4634904" y="2948243"/>
              <a:ext cx="3221587" cy="2255869"/>
            </a:xfrm>
            <a:prstGeom prst="curvedConnector3">
              <a:avLst>
                <a:gd name="adj1" fmla="val 37118"/>
              </a:avLst>
            </a:pr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>
              <a:stCxn id="23" idx="2"/>
              <a:endCxn id="35" idx="6"/>
            </p:cNvCxnSpPr>
            <p:nvPr/>
          </p:nvCxnSpPr>
          <p:spPr>
            <a:xfrm rot="10800000">
              <a:off x="4634904" y="2948243"/>
              <a:ext cx="3221587" cy="2563849"/>
            </a:xfrm>
            <a:prstGeom prst="curvedConnector3">
              <a:avLst>
                <a:gd name="adj1" fmla="val 51052"/>
              </a:avLst>
            </a:pr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>
              <a:stCxn id="33" idx="2"/>
              <a:endCxn id="36" idx="6"/>
            </p:cNvCxnSpPr>
            <p:nvPr/>
          </p:nvCxnSpPr>
          <p:spPr>
            <a:xfrm rot="10800000">
              <a:off x="4631728" y="3256222"/>
              <a:ext cx="3221587" cy="2563849"/>
            </a:xfrm>
            <a:prstGeom prst="curvedConnector3">
              <a:avLst>
                <a:gd name="adj1" fmla="val 61831"/>
              </a:avLst>
            </a:prstGeom>
            <a:ln w="38100" cmpd="sng">
              <a:solidFill>
                <a:srgbClr val="33FF33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6322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639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639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6323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638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6390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grpSp>
        <p:nvGrpSpPr>
          <p:cNvPr id="56324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6391" idx="2"/>
              <a:endCxn id="56390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85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87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6388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347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380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319463" y="873125"/>
            <a:ext cx="5524500" cy="954107"/>
            <a:chOff x="3318933" y="873695"/>
            <a:chExt cx="5524941" cy="954126"/>
          </a:xfrm>
        </p:grpSpPr>
        <p:sp>
          <p:nvSpPr>
            <p:cNvPr id="56382" name="TextBox 20"/>
            <p:cNvSpPr txBox="1">
              <a:spLocks noChangeArrowheads="1"/>
            </p:cNvSpPr>
            <p:nvPr/>
          </p:nvSpPr>
          <p:spPr bwMode="auto">
            <a:xfrm>
              <a:off x="3952621" y="873695"/>
              <a:ext cx="4891253" cy="954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Rails generates </a:t>
              </a:r>
              <a:r>
                <a:rPr lang="en-US" altLang="en-US" sz="2800" dirty="0">
                  <a:solidFill>
                    <a:srgbClr val="FF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books</a:t>
              </a:r>
              <a:r>
                <a:rPr lang="en-US" altLang="en-US" sz="2800" dirty="0">
                  <a:solidFill>
                    <a:srgbClr val="FF00FF"/>
                  </a:solidFill>
                </a:rPr>
                <a:t> method that returns list of books</a:t>
              </a:r>
              <a:endParaRPr lang="en-US" altLang="en-US" dirty="0">
                <a:solidFill>
                  <a:srgbClr val="FF00FF"/>
                </a:solidFill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H="1">
              <a:off x="3318933" y="1405519"/>
              <a:ext cx="820803" cy="26194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C66F5-1C63-254F-A1DB-1B772810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 Up in Rails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76404-9AAA-324D-89D6-2FBF12408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Essentially the same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has_one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Again, see the demo</a:t>
            </a:r>
            <a:endParaRPr lang="en-US" u="sng" dirty="0">
              <a:solidFill>
                <a:srgbClr val="00FD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3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7449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0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7411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47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7412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45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7413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41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419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7434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7435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42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33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7423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5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17426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What key capability do Rails model classes provide?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311650" y="1744663"/>
            <a:ext cx="4532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CRUD persistent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620687"/>
            <a:ext cx="2493963" cy="522287"/>
          </a:xfrm>
          <a:prstGeom prst="rect">
            <a:avLst/>
          </a:prstGeom>
          <a:solidFill>
            <a:srgbClr val="660066"/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has one / belongs to one</a:t>
            </a:r>
          </a:p>
          <a:p>
            <a:r>
              <a:rPr lang="en-US" altLang="en-US" dirty="0">
                <a:ea typeface="ＭＳ Ｐゴシック" charset="-128"/>
              </a:rPr>
              <a:t>has many / belongs to one</a:t>
            </a:r>
          </a:p>
          <a:p>
            <a:r>
              <a:rPr lang="en-US" altLang="en-US" dirty="0">
                <a:ea typeface="ＭＳ Ｐゴシック" charset="-128"/>
              </a:rPr>
              <a:t>join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B19A-064C-2142-B753-4AD038E6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Many-to-Many Association</a:t>
            </a: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5F50D742-AF88-AE4D-A95C-225DBBF03270}"/>
              </a:ext>
            </a:extLst>
          </p:cNvPr>
          <p:cNvGrpSpPr>
            <a:grpSpLocks/>
          </p:cNvGrpSpPr>
          <p:nvPr/>
        </p:nvGrpSpPr>
        <p:grpSpPr bwMode="auto">
          <a:xfrm>
            <a:off x="1094100" y="1954931"/>
            <a:ext cx="1993900" cy="741183"/>
            <a:chOff x="3194997" y="2710955"/>
            <a:chExt cx="1992853" cy="740761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9F99D82-DA8E-EE4A-BEED-D00E1B205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</p:txBody>
        </p: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8A2E001D-DEFF-E743-961E-0210BD5B8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Physician</a:t>
              </a:r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2093AA55-CFD7-0748-8E85-81ECEB072C9C}"/>
              </a:ext>
            </a:extLst>
          </p:cNvPr>
          <p:cNvGrpSpPr>
            <a:grpSpLocks/>
          </p:cNvGrpSpPr>
          <p:nvPr/>
        </p:nvGrpSpPr>
        <p:grpSpPr bwMode="auto">
          <a:xfrm>
            <a:off x="5926449" y="1998757"/>
            <a:ext cx="1993900" cy="741183"/>
            <a:chOff x="3194997" y="2710955"/>
            <a:chExt cx="1992853" cy="740761"/>
          </a:xfrm>
        </p:grpSpPr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10750885-7A57-5C4E-A62D-000249FC0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3BF1943-62FE-2645-BCDF-C3328AF5A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Patient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E9FD8CB-E05E-9F4B-876E-6BEFC02D96BB}"/>
              </a:ext>
            </a:extLst>
          </p:cNvPr>
          <p:cNvGrpSpPr>
            <a:grpSpLocks/>
          </p:cNvGrpSpPr>
          <p:nvPr/>
        </p:nvGrpSpPr>
        <p:grpSpPr bwMode="auto">
          <a:xfrm>
            <a:off x="3087999" y="2134193"/>
            <a:ext cx="2838450" cy="646331"/>
            <a:chOff x="3137807" y="1445032"/>
            <a:chExt cx="2839359" cy="64727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278391-B2EE-944D-90B6-4259EB4FFC63}"/>
                </a:ext>
              </a:extLst>
            </p:cNvPr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C742DA30-70FE-A643-8085-BD722F35B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1052228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</a:t>
              </a:r>
            </a:p>
            <a:p>
              <a:pPr eaLnBrk="1" hangingPunct="1"/>
              <a:r>
                <a:rPr lang="en-US" altLang="en-US" sz="1800" dirty="0"/>
                <a:t>physician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8138775-0252-A04F-BE56-B5B47997F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9989" y="1445032"/>
              <a:ext cx="857176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*</a:t>
              </a:r>
            </a:p>
            <a:p>
              <a:pPr algn="r" eaLnBrk="1" hangingPunct="1"/>
              <a:r>
                <a:rPr lang="en-US" altLang="en-US" sz="1800" dirty="0"/>
                <a:t>patient</a:t>
              </a:r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1B472759-F4D5-D445-A038-7B9FFAEFCE58}"/>
              </a:ext>
            </a:extLst>
          </p:cNvPr>
          <p:cNvGrpSpPr>
            <a:grpSpLocks/>
          </p:cNvGrpSpPr>
          <p:nvPr/>
        </p:nvGrpSpPr>
        <p:grpSpPr bwMode="auto">
          <a:xfrm>
            <a:off x="3046690" y="3683451"/>
            <a:ext cx="3050620" cy="741183"/>
            <a:chOff x="3194997" y="2710955"/>
            <a:chExt cx="1992853" cy="740761"/>
          </a:xfrm>
        </p:grpSpPr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E2411CB5-8687-F24F-8731-2C5BD3DA0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 err="1"/>
                <a:t>appointment_date</a:t>
              </a:r>
              <a:r>
                <a:rPr lang="en-US" altLang="en-US" sz="1800" dirty="0"/>
                <a:t> : datetime</a:t>
              </a: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A4C55352-2DC0-A449-9149-F5707D16E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Appointment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0328C0-3EF1-084E-B59A-03D19B5CE207}"/>
              </a:ext>
            </a:extLst>
          </p:cNvPr>
          <p:cNvCxnSpPr>
            <a:cxnSpLocks/>
          </p:cNvCxnSpPr>
          <p:nvPr/>
        </p:nvCxnSpPr>
        <p:spPr bwMode="auto">
          <a:xfrm flipV="1">
            <a:off x="4577082" y="2466845"/>
            <a:ext cx="1" cy="1216606"/>
          </a:xfrm>
          <a:prstGeom prst="line">
            <a:avLst/>
          </a:prstGeom>
          <a:ln w="1905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2943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</a:t>
            </a:r>
          </a:p>
        </p:txBody>
      </p:sp>
      <p:pic>
        <p:nvPicPr>
          <p:cNvPr id="593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5"/>
          <a:stretch>
            <a:fillRect/>
          </a:stretch>
        </p:blipFill>
        <p:spPr bwMode="auto">
          <a:xfrm>
            <a:off x="0" y="122237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30538" y="1998663"/>
            <a:ext cx="5605462" cy="4267200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</a:t>
            </a:r>
          </a:p>
        </p:txBody>
      </p:sp>
      <p:pic>
        <p:nvPicPr>
          <p:cNvPr id="604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5"/>
          <a:stretch>
            <a:fillRect/>
          </a:stretch>
        </p:blipFill>
        <p:spPr bwMode="auto">
          <a:xfrm>
            <a:off x="0" y="122237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422900" y="5265738"/>
            <a:ext cx="1582738" cy="1068387"/>
            <a:chOff x="5423132" y="5265757"/>
            <a:chExt cx="1582735" cy="1068161"/>
          </a:xfrm>
        </p:grpSpPr>
        <p:sp>
          <p:nvSpPr>
            <p:cNvPr id="60421" name="TextBox 5"/>
            <p:cNvSpPr txBox="1">
              <a:spLocks noChangeArrowheads="1"/>
            </p:cNvSpPr>
            <p:nvPr/>
          </p:nvSpPr>
          <p:spPr bwMode="auto">
            <a:xfrm>
              <a:off x="5423132" y="5810698"/>
              <a:ext cx="15827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Join table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6507393" y="5265757"/>
              <a:ext cx="139700" cy="649150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</a:t>
            </a:r>
          </a:p>
        </p:txBody>
      </p:sp>
      <p:pic>
        <p:nvPicPr>
          <p:cNvPr id="614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5"/>
          <a:stretch>
            <a:fillRect/>
          </a:stretch>
        </p:blipFill>
        <p:spPr bwMode="auto">
          <a:xfrm>
            <a:off x="0" y="122237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403725" y="3967163"/>
            <a:ext cx="3578225" cy="2143125"/>
            <a:chOff x="4403407" y="3967859"/>
            <a:chExt cx="3578328" cy="2142064"/>
          </a:xfrm>
        </p:grpSpPr>
        <p:sp>
          <p:nvSpPr>
            <p:cNvPr id="61445" name="TextBox 5"/>
            <p:cNvSpPr txBox="1">
              <a:spLocks noChangeArrowheads="1"/>
            </p:cNvSpPr>
            <p:nvPr/>
          </p:nvSpPr>
          <p:spPr bwMode="auto">
            <a:xfrm>
              <a:off x="4403407" y="5217371"/>
              <a:ext cx="2391851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References</a:t>
              </a:r>
              <a:br>
                <a:rPr lang="en-US" altLang="en-US" sz="2800">
                  <a:solidFill>
                    <a:srgbClr val="FF00FF"/>
                  </a:solidFill>
                </a:rPr>
              </a:br>
              <a:r>
                <a:rPr lang="en-US" altLang="en-US">
                  <a:solidFill>
                    <a:srgbClr val="FF00FF"/>
                  </a:solidFill>
                </a:rPr>
                <a:t>(aka foreign keys)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5654393" y="3967859"/>
              <a:ext cx="2327342" cy="740995"/>
            </a:xfrm>
            <a:prstGeom prst="roundRect">
              <a:avLst>
                <a:gd name="adj" fmla="val 36666"/>
              </a:avLst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5395624" y="4672360"/>
              <a:ext cx="361960" cy="694981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Example: Model Class</a:t>
            </a:r>
          </a:p>
        </p:txBody>
      </p:sp>
      <p:pic>
        <p:nvPicPr>
          <p:cNvPr id="624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158875"/>
            <a:ext cx="5921375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482725" y="2066925"/>
            <a:ext cx="6021388" cy="4360863"/>
            <a:chOff x="1483249" y="2067367"/>
            <a:chExt cx="6020505" cy="4360785"/>
          </a:xfrm>
        </p:grpSpPr>
        <p:pic>
          <p:nvPicPr>
            <p:cNvPr id="6246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875" y="5951902"/>
              <a:ext cx="37782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4560961" y="2067367"/>
              <a:ext cx="2698354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805400" y="4769244"/>
              <a:ext cx="2698354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472" name="TextBox 7"/>
            <p:cNvSpPr txBox="1">
              <a:spLocks noChangeArrowheads="1"/>
            </p:cNvSpPr>
            <p:nvPr/>
          </p:nvSpPr>
          <p:spPr bwMode="auto">
            <a:xfrm>
              <a:off x="1483249" y="5291539"/>
              <a:ext cx="5475376" cy="523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through</a:t>
              </a:r>
              <a:r>
                <a:rPr lang="en-US" altLang="en-US" sz="2800" dirty="0">
                  <a:solidFill>
                    <a:srgbClr val="FF00FF"/>
                  </a:solidFill>
                </a:rPr>
                <a:t> enables this sort of thing: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How to Set Up in Rails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23139" cy="22558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See the Model Association demos</a:t>
            </a:r>
          </a:p>
          <a:p>
            <a:r>
              <a:rPr lang="en-US" altLang="en-US" dirty="0">
                <a:ea typeface="ＭＳ Ｐゴシック" charset="-128"/>
              </a:rPr>
              <a:t>For more info:</a:t>
            </a:r>
          </a:p>
          <a:p>
            <a:pPr lvl="1"/>
            <a:r>
              <a:rPr lang="en-US" altLang="en-US" u="sng" dirty="0">
                <a:solidFill>
                  <a:srgbClr val="00FDFF"/>
                </a:solidFill>
                <a:ea typeface="ＭＳ Ｐゴシック" charset="-128"/>
              </a:rPr>
              <a:t>http://</a:t>
            </a:r>
            <a:r>
              <a:rPr lang="en-US" altLang="en-US" u="sng" dirty="0" err="1">
                <a:solidFill>
                  <a:srgbClr val="00FDFF"/>
                </a:solidFill>
                <a:ea typeface="ＭＳ Ｐゴシック" charset="-128"/>
              </a:rPr>
              <a:t>guides.rubyonrails.org</a:t>
            </a:r>
            <a:r>
              <a:rPr lang="en-US" altLang="en-US" u="sng" dirty="0">
                <a:solidFill>
                  <a:srgbClr val="00FDFF"/>
                </a:solidFill>
                <a:ea typeface="ＭＳ Ｐゴシック" charset="-128"/>
              </a:rPr>
              <a:t>/v6.1.0/</a:t>
            </a:r>
            <a:r>
              <a:rPr lang="en-US" altLang="en-US" u="sng" dirty="0" err="1">
                <a:solidFill>
                  <a:srgbClr val="00FDFF"/>
                </a:solidFill>
                <a:ea typeface="ＭＳ Ｐゴシック" charset="-128"/>
              </a:rPr>
              <a:t>association_basics.html</a:t>
            </a:r>
            <a:endParaRPr lang="en-US" altLang="en-US" u="sng" dirty="0">
              <a:solidFill>
                <a:srgbClr val="00FDFF"/>
              </a:solidFill>
              <a:ea typeface="ＭＳ Ｐゴシック" charset="-128"/>
            </a:endParaRPr>
          </a:p>
          <a:p>
            <a:pPr lvl="1"/>
            <a:r>
              <a:rPr lang="en-US" altLang="en-US" u="sng" dirty="0">
                <a:solidFill>
                  <a:srgbClr val="00FDFF"/>
                </a:solidFill>
                <a:ea typeface="ＭＳ Ｐゴシック" charset="-128"/>
              </a:rPr>
              <a:t>http://</a:t>
            </a:r>
            <a:r>
              <a:rPr lang="en-US" altLang="en-US" u="sng" dirty="0" err="1">
                <a:solidFill>
                  <a:srgbClr val="00FDFF"/>
                </a:solidFill>
                <a:ea typeface="ＭＳ Ｐゴシック" charset="-128"/>
              </a:rPr>
              <a:t>api.rubyonrails.org</a:t>
            </a:r>
            <a:r>
              <a:rPr lang="en-US" altLang="en-US" u="sng" dirty="0">
                <a:solidFill>
                  <a:srgbClr val="00FDFF"/>
                </a:solidFill>
                <a:ea typeface="ＭＳ Ｐゴシック" charset="-128"/>
              </a:rPr>
              <a:t>/v6.1.0/classes/</a:t>
            </a:r>
            <a:r>
              <a:rPr lang="en-US" altLang="en-US" u="sng" dirty="0" err="1">
                <a:solidFill>
                  <a:srgbClr val="00FDFF"/>
                </a:solidFill>
                <a:ea typeface="ＭＳ Ｐゴシック" charset="-128"/>
              </a:rPr>
              <a:t>ActiveRecord</a:t>
            </a:r>
            <a:r>
              <a:rPr lang="en-US" altLang="en-US" u="sng" dirty="0">
                <a:solidFill>
                  <a:srgbClr val="00FDFF"/>
                </a:solidFill>
                <a:ea typeface="ＭＳ Ｐゴシック" charset="-128"/>
              </a:rPr>
              <a:t>/Associations/</a:t>
            </a:r>
            <a:r>
              <a:rPr lang="en-US" altLang="en-US" u="sng" dirty="0" err="1">
                <a:solidFill>
                  <a:srgbClr val="00FDFF"/>
                </a:solidFill>
                <a:ea typeface="ＭＳ Ｐゴシック" charset="-128"/>
              </a:rPr>
              <a:t>ClassMethods.html</a:t>
            </a:r>
            <a:endParaRPr lang="en-US" altLang="en-US" u="sng" dirty="0">
              <a:solidFill>
                <a:srgbClr val="00FDFF"/>
              </a:solidFill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488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6050"/>
            <a:ext cx="8229600" cy="4525963"/>
          </a:xfrm>
        </p:spPr>
        <p:txBody>
          <a:bodyPr/>
          <a:lstStyle/>
          <a:p>
            <a:r>
              <a:rPr lang="en-US" dirty="0"/>
              <a:t>Model associations</a:t>
            </a:r>
          </a:p>
          <a:p>
            <a:r>
              <a:rPr lang="en-US" dirty="0"/>
              <a:t>Foreign keys</a:t>
            </a:r>
          </a:p>
          <a:p>
            <a:r>
              <a:rPr lang="en-US" dirty="0"/>
              <a:t>Rails ORM for assoc.</a:t>
            </a:r>
          </a:p>
          <a:p>
            <a:r>
              <a:rPr lang="en-US" dirty="0"/>
              <a:t>Has-one/belong-to-one</a:t>
            </a:r>
          </a:p>
          <a:p>
            <a:r>
              <a:rPr lang="en-US" dirty="0"/>
              <a:t>Has-many/belongs-to-one</a:t>
            </a:r>
          </a:p>
          <a:p>
            <a:r>
              <a:rPr lang="en-US" dirty="0"/>
              <a:t>Many-to-many join table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9168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Appendix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35538" y="2593975"/>
            <a:ext cx="2187575" cy="3151188"/>
            <a:chOff x="4935538" y="2593975"/>
            <a:chExt cx="2187575" cy="3151188"/>
          </a:xfrm>
        </p:grpSpPr>
        <p:sp>
          <p:nvSpPr>
            <p:cNvPr id="50" name="Rectangle 49"/>
            <p:cNvSpPr/>
            <p:nvPr/>
          </p:nvSpPr>
          <p:spPr bwMode="auto">
            <a:xfrm>
              <a:off x="5080000" y="2732088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000625" y="265906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935538" y="25939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TextBox 29"/>
            <p:cNvSpPr txBox="1">
              <a:spLocks noChangeArrowheads="1"/>
            </p:cNvSpPr>
            <p:nvPr/>
          </p:nvSpPr>
          <p:spPr bwMode="auto">
            <a:xfrm>
              <a:off x="5365750" y="2662238"/>
              <a:ext cx="6715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Tests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H="1" flipV="1">
              <a:off x="5935663" y="3286125"/>
              <a:ext cx="1187450" cy="24590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805613" y="650875"/>
            <a:ext cx="1527175" cy="2112963"/>
            <a:chOff x="6805613" y="650875"/>
            <a:chExt cx="1527175" cy="2112963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805613" y="6508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Box 29"/>
            <p:cNvSpPr txBox="1">
              <a:spLocks noChangeArrowheads="1"/>
            </p:cNvSpPr>
            <p:nvPr/>
          </p:nvSpPr>
          <p:spPr bwMode="auto">
            <a:xfrm>
              <a:off x="6972300" y="719138"/>
              <a:ext cx="1198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flipV="1">
              <a:off x="7569200" y="1168400"/>
              <a:ext cx="0" cy="15954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7" name="Cloud 46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5361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0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5362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0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39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5366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536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3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5386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538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7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1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1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8472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3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0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8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843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4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4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8457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8458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446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844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2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9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How do you create Rails model classes?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6458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6458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64514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6457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6457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6451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573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64576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4574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64575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64516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4539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4566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54300" y="3938588"/>
            <a:ext cx="1774825" cy="1617662"/>
            <a:chOff x="2654300" y="3938042"/>
            <a:chExt cx="1774825" cy="1618845"/>
          </a:xfrm>
        </p:grpSpPr>
        <p:sp>
          <p:nvSpPr>
            <p:cNvPr id="64570" name="TextBox 70"/>
            <p:cNvSpPr txBox="1">
              <a:spLocks noChangeArrowheads="1"/>
            </p:cNvSpPr>
            <p:nvPr/>
          </p:nvSpPr>
          <p:spPr bwMode="auto">
            <a:xfrm rot="-3216223">
              <a:off x="2839046" y="4385861"/>
              <a:ext cx="12957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FF00FF"/>
                  </a:solidFill>
                </a:rPr>
                <a:t>references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2654300" y="4087376"/>
              <a:ext cx="1774825" cy="1469511"/>
            </a:xfrm>
            <a:custGeom>
              <a:avLst/>
              <a:gdLst>
                <a:gd name="connsiteX0" fmla="*/ 0 w 1774825"/>
                <a:gd name="connsiteY0" fmla="*/ 1467600 h 1469127"/>
                <a:gd name="connsiteX1" fmla="*/ 127000 w 1774825"/>
                <a:gd name="connsiteY1" fmla="*/ 1467600 h 1469127"/>
                <a:gd name="connsiteX2" fmla="*/ 152400 w 1774825"/>
                <a:gd name="connsiteY2" fmla="*/ 1451725 h 1469127"/>
                <a:gd name="connsiteX3" fmla="*/ 241300 w 1774825"/>
                <a:gd name="connsiteY3" fmla="*/ 1375525 h 1469127"/>
                <a:gd name="connsiteX4" fmla="*/ 561975 w 1774825"/>
                <a:gd name="connsiteY4" fmla="*/ 1099300 h 1469127"/>
                <a:gd name="connsiteX5" fmla="*/ 879475 w 1774825"/>
                <a:gd name="connsiteY5" fmla="*/ 731000 h 1469127"/>
                <a:gd name="connsiteX6" fmla="*/ 1174750 w 1774825"/>
                <a:gd name="connsiteY6" fmla="*/ 302375 h 1469127"/>
                <a:gd name="connsiteX7" fmla="*/ 1343025 w 1774825"/>
                <a:gd name="connsiteY7" fmla="*/ 115050 h 1469127"/>
                <a:gd name="connsiteX8" fmla="*/ 1524000 w 1774825"/>
                <a:gd name="connsiteY8" fmla="*/ 10275 h 1469127"/>
                <a:gd name="connsiteX9" fmla="*/ 1774825 w 1774825"/>
                <a:gd name="connsiteY9" fmla="*/ 3925 h 146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4825" h="1469127">
                  <a:moveTo>
                    <a:pt x="0" y="1467600"/>
                  </a:moveTo>
                  <a:cubicBezTo>
                    <a:pt x="50800" y="1468923"/>
                    <a:pt x="101600" y="1470246"/>
                    <a:pt x="127000" y="1467600"/>
                  </a:cubicBezTo>
                  <a:cubicBezTo>
                    <a:pt x="152400" y="1464954"/>
                    <a:pt x="133350" y="1467071"/>
                    <a:pt x="152400" y="1451725"/>
                  </a:cubicBezTo>
                  <a:cubicBezTo>
                    <a:pt x="171450" y="1436379"/>
                    <a:pt x="241300" y="1375525"/>
                    <a:pt x="241300" y="1375525"/>
                  </a:cubicBezTo>
                  <a:cubicBezTo>
                    <a:pt x="309563" y="1316787"/>
                    <a:pt x="455613" y="1206721"/>
                    <a:pt x="561975" y="1099300"/>
                  </a:cubicBezTo>
                  <a:cubicBezTo>
                    <a:pt x="668338" y="991879"/>
                    <a:pt x="777346" y="863821"/>
                    <a:pt x="879475" y="731000"/>
                  </a:cubicBezTo>
                  <a:cubicBezTo>
                    <a:pt x="981604" y="598179"/>
                    <a:pt x="1097492" y="405033"/>
                    <a:pt x="1174750" y="302375"/>
                  </a:cubicBezTo>
                  <a:cubicBezTo>
                    <a:pt x="1252008" y="199717"/>
                    <a:pt x="1284817" y="163733"/>
                    <a:pt x="1343025" y="115050"/>
                  </a:cubicBezTo>
                  <a:cubicBezTo>
                    <a:pt x="1401233" y="66367"/>
                    <a:pt x="1452033" y="28796"/>
                    <a:pt x="1524000" y="10275"/>
                  </a:cubicBezTo>
                  <a:cubicBezTo>
                    <a:pt x="1595967" y="-8246"/>
                    <a:pt x="1774825" y="3925"/>
                    <a:pt x="1774825" y="3925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4568" name="TextBox 72"/>
          <p:cNvSpPr txBox="1">
            <a:spLocks noChangeArrowheads="1"/>
          </p:cNvSpPr>
          <p:nvPr/>
        </p:nvSpPr>
        <p:spPr bwMode="auto">
          <a:xfrm>
            <a:off x="14288" y="3128963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Associated DB Tables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3192463"/>
            <a:ext cx="91440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65538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6560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6560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</a:t>
              </a:r>
            </a:p>
          </p:txBody>
        </p:sp>
      </p:grpSp>
      <p:grpSp>
        <p:nvGrpSpPr>
          <p:cNvPr id="6553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6560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65605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Book</a:t>
              </a:r>
            </a:p>
          </p:txBody>
        </p:sp>
      </p:grpSp>
      <p:grpSp>
        <p:nvGrpSpPr>
          <p:cNvPr id="65540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65606" idx="2"/>
              <a:endCxn id="65605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600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602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  author</a:t>
              </a:r>
            </a:p>
          </p:txBody>
        </p:sp>
        <p:sp>
          <p:nvSpPr>
            <p:cNvPr id="65603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563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5596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sp>
        <p:nvSpPr>
          <p:cNvPr id="30" name="Freeform 29"/>
          <p:cNvSpPr/>
          <p:nvPr/>
        </p:nvSpPr>
        <p:spPr bwMode="auto">
          <a:xfrm rot="15938786">
            <a:off x="5585619" y="2366169"/>
            <a:ext cx="1709738" cy="3530600"/>
          </a:xfrm>
          <a:custGeom>
            <a:avLst/>
            <a:gdLst>
              <a:gd name="connsiteX0" fmla="*/ 0 w 1774825"/>
              <a:gd name="connsiteY0" fmla="*/ 1467600 h 1469127"/>
              <a:gd name="connsiteX1" fmla="*/ 127000 w 1774825"/>
              <a:gd name="connsiteY1" fmla="*/ 1467600 h 1469127"/>
              <a:gd name="connsiteX2" fmla="*/ 152400 w 1774825"/>
              <a:gd name="connsiteY2" fmla="*/ 1451725 h 1469127"/>
              <a:gd name="connsiteX3" fmla="*/ 241300 w 1774825"/>
              <a:gd name="connsiteY3" fmla="*/ 1375525 h 1469127"/>
              <a:gd name="connsiteX4" fmla="*/ 561975 w 1774825"/>
              <a:gd name="connsiteY4" fmla="*/ 1099300 h 1469127"/>
              <a:gd name="connsiteX5" fmla="*/ 879475 w 1774825"/>
              <a:gd name="connsiteY5" fmla="*/ 731000 h 1469127"/>
              <a:gd name="connsiteX6" fmla="*/ 1174750 w 1774825"/>
              <a:gd name="connsiteY6" fmla="*/ 302375 h 1469127"/>
              <a:gd name="connsiteX7" fmla="*/ 1343025 w 1774825"/>
              <a:gd name="connsiteY7" fmla="*/ 115050 h 1469127"/>
              <a:gd name="connsiteX8" fmla="*/ 1524000 w 1774825"/>
              <a:gd name="connsiteY8" fmla="*/ 10275 h 1469127"/>
              <a:gd name="connsiteX9" fmla="*/ 1774825 w 1774825"/>
              <a:gd name="connsiteY9" fmla="*/ 3925 h 1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4825" h="1469127">
                <a:moveTo>
                  <a:pt x="0" y="1467600"/>
                </a:moveTo>
                <a:cubicBezTo>
                  <a:pt x="50800" y="1468923"/>
                  <a:pt x="101600" y="1470246"/>
                  <a:pt x="127000" y="1467600"/>
                </a:cubicBezTo>
                <a:cubicBezTo>
                  <a:pt x="152400" y="1464954"/>
                  <a:pt x="133350" y="1467071"/>
                  <a:pt x="152400" y="1451725"/>
                </a:cubicBezTo>
                <a:cubicBezTo>
                  <a:pt x="171450" y="1436379"/>
                  <a:pt x="241300" y="1375525"/>
                  <a:pt x="241300" y="1375525"/>
                </a:cubicBezTo>
                <a:cubicBezTo>
                  <a:pt x="309563" y="1316787"/>
                  <a:pt x="455613" y="1206721"/>
                  <a:pt x="561975" y="1099300"/>
                </a:cubicBezTo>
                <a:cubicBezTo>
                  <a:pt x="668338" y="991879"/>
                  <a:pt x="777346" y="863821"/>
                  <a:pt x="879475" y="731000"/>
                </a:cubicBezTo>
                <a:cubicBezTo>
                  <a:pt x="981604" y="598179"/>
                  <a:pt x="1097492" y="405033"/>
                  <a:pt x="1174750" y="302375"/>
                </a:cubicBezTo>
                <a:cubicBezTo>
                  <a:pt x="1252008" y="199717"/>
                  <a:pt x="1284817" y="163733"/>
                  <a:pt x="1343025" y="115050"/>
                </a:cubicBezTo>
                <a:cubicBezTo>
                  <a:pt x="1401233" y="66367"/>
                  <a:pt x="1452033" y="28796"/>
                  <a:pt x="1524000" y="10275"/>
                </a:cubicBezTo>
                <a:cubicBezTo>
                  <a:pt x="1595967" y="-8246"/>
                  <a:pt x="1774825" y="3925"/>
                  <a:pt x="1774825" y="3925"/>
                </a:cubicBezTo>
              </a:path>
            </a:pathLst>
          </a:custGeom>
          <a:ln w="38100" cmpd="sng">
            <a:solidFill>
              <a:srgbClr val="FF00FF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598" name="TextBox 70"/>
          <p:cNvSpPr txBox="1">
            <a:spLocks noChangeArrowheads="1"/>
          </p:cNvSpPr>
          <p:nvPr/>
        </p:nvSpPr>
        <p:spPr bwMode="auto">
          <a:xfrm rot="788758">
            <a:off x="6118225" y="3840163"/>
            <a:ext cx="129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FF"/>
                </a:solidFill>
              </a:rPr>
              <a:t>references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65538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6560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6560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</a:t>
              </a:r>
            </a:p>
          </p:txBody>
        </p:sp>
      </p:grpSp>
      <p:grpSp>
        <p:nvGrpSpPr>
          <p:cNvPr id="6553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6560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65605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Book</a:t>
              </a:r>
            </a:p>
          </p:txBody>
        </p:sp>
      </p:grpSp>
      <p:grpSp>
        <p:nvGrpSpPr>
          <p:cNvPr id="65540" name="Group 27"/>
          <p:cNvGrpSpPr>
            <a:grpSpLocks/>
          </p:cNvGrpSpPr>
          <p:nvPr/>
        </p:nvGrpSpPr>
        <p:grpSpPr bwMode="auto">
          <a:xfrm>
            <a:off x="1893890" y="2443163"/>
            <a:ext cx="1182338" cy="1598693"/>
            <a:chOff x="1893427" y="2442419"/>
            <a:chExt cx="1182853" cy="1599045"/>
          </a:xfrm>
        </p:grpSpPr>
        <p:cxnSp>
          <p:nvCxnSpPr>
            <p:cNvPr id="22" name="Straight Connector 21"/>
            <p:cNvCxnSpPr>
              <a:stCxn id="65606" idx="2"/>
              <a:endCxn id="65605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600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602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83717" cy="36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  </a:t>
              </a:r>
              <a:r>
                <a:rPr lang="en-US" altLang="en-US" sz="1800" dirty="0">
                  <a:solidFill>
                    <a:srgbClr val="FF00FF"/>
                  </a:solidFill>
                </a:rPr>
                <a:t>creator</a:t>
              </a:r>
            </a:p>
          </p:txBody>
        </p:sp>
        <p:sp>
          <p:nvSpPr>
            <p:cNvPr id="65603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1178784" cy="36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  </a:t>
              </a:r>
              <a:r>
                <a:rPr lang="en-US" altLang="en-US" sz="1800" dirty="0">
                  <a:solidFill>
                    <a:srgbClr val="FF00FF"/>
                  </a:solidFill>
                </a:rPr>
                <a:t>creation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563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5596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sp>
        <p:nvSpPr>
          <p:cNvPr id="30" name="Freeform 29"/>
          <p:cNvSpPr/>
          <p:nvPr/>
        </p:nvSpPr>
        <p:spPr bwMode="auto">
          <a:xfrm rot="15938786">
            <a:off x="5585619" y="2366169"/>
            <a:ext cx="1709738" cy="3530600"/>
          </a:xfrm>
          <a:custGeom>
            <a:avLst/>
            <a:gdLst>
              <a:gd name="connsiteX0" fmla="*/ 0 w 1774825"/>
              <a:gd name="connsiteY0" fmla="*/ 1467600 h 1469127"/>
              <a:gd name="connsiteX1" fmla="*/ 127000 w 1774825"/>
              <a:gd name="connsiteY1" fmla="*/ 1467600 h 1469127"/>
              <a:gd name="connsiteX2" fmla="*/ 152400 w 1774825"/>
              <a:gd name="connsiteY2" fmla="*/ 1451725 h 1469127"/>
              <a:gd name="connsiteX3" fmla="*/ 241300 w 1774825"/>
              <a:gd name="connsiteY3" fmla="*/ 1375525 h 1469127"/>
              <a:gd name="connsiteX4" fmla="*/ 561975 w 1774825"/>
              <a:gd name="connsiteY4" fmla="*/ 1099300 h 1469127"/>
              <a:gd name="connsiteX5" fmla="*/ 879475 w 1774825"/>
              <a:gd name="connsiteY5" fmla="*/ 731000 h 1469127"/>
              <a:gd name="connsiteX6" fmla="*/ 1174750 w 1774825"/>
              <a:gd name="connsiteY6" fmla="*/ 302375 h 1469127"/>
              <a:gd name="connsiteX7" fmla="*/ 1343025 w 1774825"/>
              <a:gd name="connsiteY7" fmla="*/ 115050 h 1469127"/>
              <a:gd name="connsiteX8" fmla="*/ 1524000 w 1774825"/>
              <a:gd name="connsiteY8" fmla="*/ 10275 h 1469127"/>
              <a:gd name="connsiteX9" fmla="*/ 1774825 w 1774825"/>
              <a:gd name="connsiteY9" fmla="*/ 3925 h 1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4825" h="1469127">
                <a:moveTo>
                  <a:pt x="0" y="1467600"/>
                </a:moveTo>
                <a:cubicBezTo>
                  <a:pt x="50800" y="1468923"/>
                  <a:pt x="101600" y="1470246"/>
                  <a:pt x="127000" y="1467600"/>
                </a:cubicBezTo>
                <a:cubicBezTo>
                  <a:pt x="152400" y="1464954"/>
                  <a:pt x="133350" y="1467071"/>
                  <a:pt x="152400" y="1451725"/>
                </a:cubicBezTo>
                <a:cubicBezTo>
                  <a:pt x="171450" y="1436379"/>
                  <a:pt x="241300" y="1375525"/>
                  <a:pt x="241300" y="1375525"/>
                </a:cubicBezTo>
                <a:cubicBezTo>
                  <a:pt x="309563" y="1316787"/>
                  <a:pt x="455613" y="1206721"/>
                  <a:pt x="561975" y="1099300"/>
                </a:cubicBezTo>
                <a:cubicBezTo>
                  <a:pt x="668338" y="991879"/>
                  <a:pt x="777346" y="863821"/>
                  <a:pt x="879475" y="731000"/>
                </a:cubicBezTo>
                <a:cubicBezTo>
                  <a:pt x="981604" y="598179"/>
                  <a:pt x="1097492" y="405033"/>
                  <a:pt x="1174750" y="302375"/>
                </a:cubicBezTo>
                <a:cubicBezTo>
                  <a:pt x="1252008" y="199717"/>
                  <a:pt x="1284817" y="163733"/>
                  <a:pt x="1343025" y="115050"/>
                </a:cubicBezTo>
                <a:cubicBezTo>
                  <a:pt x="1401233" y="66367"/>
                  <a:pt x="1452033" y="28796"/>
                  <a:pt x="1524000" y="10275"/>
                </a:cubicBezTo>
                <a:cubicBezTo>
                  <a:pt x="1595967" y="-8246"/>
                  <a:pt x="1774825" y="3925"/>
                  <a:pt x="1774825" y="3925"/>
                </a:cubicBezTo>
              </a:path>
            </a:pathLst>
          </a:custGeom>
          <a:ln w="38100" cmpd="sng">
            <a:solidFill>
              <a:srgbClr val="FF00FF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598" name="TextBox 70"/>
          <p:cNvSpPr txBox="1">
            <a:spLocks noChangeArrowheads="1"/>
          </p:cNvSpPr>
          <p:nvPr/>
        </p:nvSpPr>
        <p:spPr bwMode="auto">
          <a:xfrm rot="788758">
            <a:off x="6118225" y="3840163"/>
            <a:ext cx="129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FF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4949437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224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224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222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22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2238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2247" idx="2"/>
              <a:endCxn id="52238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233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35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  author</a:t>
              </a:r>
            </a:p>
          </p:txBody>
        </p:sp>
        <p:sp>
          <p:nvSpPr>
            <p:cNvPr id="52236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pSp>
        <p:nvGrpSpPr>
          <p:cNvPr id="26" name="Group 10">
            <a:extLst>
              <a:ext uri="{FF2B5EF4-FFF2-40B4-BE49-F238E27FC236}">
                <a16:creationId xmlns:a16="http://schemas.microsoft.com/office/drawing/2014/main" id="{D1EC645B-98B6-5142-B2E5-2374424B9662}"/>
              </a:ext>
            </a:extLst>
          </p:cNvPr>
          <p:cNvGrpSpPr>
            <a:grpSpLocks/>
          </p:cNvGrpSpPr>
          <p:nvPr/>
        </p:nvGrpSpPr>
        <p:grpSpPr bwMode="auto">
          <a:xfrm>
            <a:off x="5976937" y="4060201"/>
            <a:ext cx="1993900" cy="1018182"/>
            <a:chOff x="3194997" y="2710955"/>
            <a:chExt cx="1992853" cy="1017602"/>
          </a:xfrm>
        </p:grpSpPr>
        <p:sp>
          <p:nvSpPr>
            <p:cNvPr id="27" name="TextBox 5">
              <a:extLst>
                <a:ext uri="{FF2B5EF4-FFF2-40B4-BE49-F238E27FC236}">
                  <a16:creationId xmlns:a16="http://schemas.microsoft.com/office/drawing/2014/main" id="{6FDFDBDC-7B0D-FA44-B319-CA0E461BC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64596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  <a:p>
              <a:pPr eaLnBrk="1" hangingPunct="1"/>
              <a:r>
                <a:rPr lang="en-US" altLang="en-US" sz="1800" dirty="0"/>
                <a:t>url: string</a:t>
              </a:r>
            </a:p>
          </p:txBody>
        </p: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0CB9338E-4AE3-7941-A3F1-B361D3E73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Publisher</a:t>
              </a:r>
            </a:p>
          </p:txBody>
        </p:sp>
      </p:grpSp>
      <p:grpSp>
        <p:nvGrpSpPr>
          <p:cNvPr id="30" name="Group 10">
            <a:extLst>
              <a:ext uri="{FF2B5EF4-FFF2-40B4-BE49-F238E27FC236}">
                <a16:creationId xmlns:a16="http://schemas.microsoft.com/office/drawing/2014/main" id="{A8D2C09A-C724-E44A-A621-A655379719D1}"/>
              </a:ext>
            </a:extLst>
          </p:cNvPr>
          <p:cNvGrpSpPr>
            <a:grpSpLocks/>
          </p:cNvGrpSpPr>
          <p:nvPr/>
        </p:nvGrpSpPr>
        <p:grpSpPr bwMode="auto">
          <a:xfrm>
            <a:off x="3138487" y="4263402"/>
            <a:ext cx="2838450" cy="685154"/>
            <a:chOff x="3137807" y="1406152"/>
            <a:chExt cx="2839359" cy="68615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03B0F0C-BAC9-4B45-B94B-374CE5613D15}"/>
                </a:ext>
              </a:extLst>
            </p:cNvPr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12">
              <a:extLst>
                <a:ext uri="{FF2B5EF4-FFF2-40B4-BE49-F238E27FC236}">
                  <a16:creationId xmlns:a16="http://schemas.microsoft.com/office/drawing/2014/main" id="{31FC9E97-F26B-0545-BE4B-66DA486BD2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7149" y="1406152"/>
              <a:ext cx="532647" cy="369332"/>
              <a:chOff x="4692403" y="2022929"/>
              <a:chExt cx="532647" cy="369332"/>
            </a:xfrm>
          </p:grpSpPr>
          <p:sp>
            <p:nvSpPr>
              <p:cNvPr id="35" name="TextBox 15">
                <a:extLst>
                  <a:ext uri="{FF2B5EF4-FFF2-40B4-BE49-F238E27FC236}">
                    <a16:creationId xmlns:a16="http://schemas.microsoft.com/office/drawing/2014/main" id="{AAC0F88C-C23E-F749-A6E7-5AA0C7A0A4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36" name="Isosceles Triangle 16">
                <a:extLst>
                  <a:ext uri="{FF2B5EF4-FFF2-40B4-BE49-F238E27FC236}">
                    <a16:creationId xmlns:a16="http://schemas.microsoft.com/office/drawing/2014/main" id="{C3B79E45-E768-3945-8568-9BE5F228A1A2}"/>
                  </a:ext>
                </a:extLst>
              </p:cNvPr>
              <p:cNvSpPr/>
              <p:nvPr/>
            </p:nvSpPr>
            <p:spPr>
              <a:xfrm rot="16200000" flipH="1">
                <a:off x="46677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A1F3B850-FA1E-1A4B-ABC1-E254A9AFE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559948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</a:t>
              </a:r>
            </a:p>
            <a:p>
              <a:pPr eaLnBrk="1" hangingPunct="1"/>
              <a:r>
                <a:rPr lang="en-US" altLang="en-US" sz="1800" dirty="0"/>
                <a:t>title</a:t>
              </a:r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4869A9CA-DA7A-D84B-A243-C939103E9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440" y="1445032"/>
              <a:ext cx="873725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1</a:t>
              </a:r>
            </a:p>
            <a:p>
              <a:pPr algn="r" eaLnBrk="1" hangingPunct="1"/>
              <a:r>
                <a:rPr lang="en-US" altLang="en-US" sz="1800" dirty="0"/>
                <a:t>imprint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721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224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224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2227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5224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5224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52228" name="Group 10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240" name="Group 12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52243" name="TextBox 15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2241" name="TextBox 13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52242" name="TextBox 14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grpSp>
        <p:nvGrpSpPr>
          <p:cNvPr id="5222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22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2238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2247" idx="2"/>
              <a:endCxn id="52238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233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35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  author</a:t>
              </a:r>
            </a:p>
          </p:txBody>
        </p:sp>
        <p:sp>
          <p:nvSpPr>
            <p:cNvPr id="52236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pSp>
        <p:nvGrpSpPr>
          <p:cNvPr id="26" name="Group 10">
            <a:extLst>
              <a:ext uri="{FF2B5EF4-FFF2-40B4-BE49-F238E27FC236}">
                <a16:creationId xmlns:a16="http://schemas.microsoft.com/office/drawing/2014/main" id="{D1EC645B-98B6-5142-B2E5-2374424B9662}"/>
              </a:ext>
            </a:extLst>
          </p:cNvPr>
          <p:cNvGrpSpPr>
            <a:grpSpLocks/>
          </p:cNvGrpSpPr>
          <p:nvPr/>
        </p:nvGrpSpPr>
        <p:grpSpPr bwMode="auto">
          <a:xfrm>
            <a:off x="5976937" y="4060201"/>
            <a:ext cx="1993900" cy="1018182"/>
            <a:chOff x="3194997" y="2710955"/>
            <a:chExt cx="1992853" cy="1017602"/>
          </a:xfrm>
        </p:grpSpPr>
        <p:sp>
          <p:nvSpPr>
            <p:cNvPr id="27" name="TextBox 5">
              <a:extLst>
                <a:ext uri="{FF2B5EF4-FFF2-40B4-BE49-F238E27FC236}">
                  <a16:creationId xmlns:a16="http://schemas.microsoft.com/office/drawing/2014/main" id="{6FDFDBDC-7B0D-FA44-B319-CA0E461BC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64596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  <a:p>
              <a:pPr eaLnBrk="1" hangingPunct="1"/>
              <a:r>
                <a:rPr lang="en-US" altLang="en-US" sz="1800" dirty="0"/>
                <a:t>url: string</a:t>
              </a:r>
            </a:p>
          </p:txBody>
        </p: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0CB9338E-4AE3-7941-A3F1-B361D3E73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Publisher</a:t>
              </a:r>
            </a:p>
          </p:txBody>
        </p:sp>
      </p:grpSp>
      <p:grpSp>
        <p:nvGrpSpPr>
          <p:cNvPr id="30" name="Group 10">
            <a:extLst>
              <a:ext uri="{FF2B5EF4-FFF2-40B4-BE49-F238E27FC236}">
                <a16:creationId xmlns:a16="http://schemas.microsoft.com/office/drawing/2014/main" id="{A8D2C09A-C724-E44A-A621-A655379719D1}"/>
              </a:ext>
            </a:extLst>
          </p:cNvPr>
          <p:cNvGrpSpPr>
            <a:grpSpLocks/>
          </p:cNvGrpSpPr>
          <p:nvPr/>
        </p:nvGrpSpPr>
        <p:grpSpPr bwMode="auto">
          <a:xfrm>
            <a:off x="3138487" y="4263402"/>
            <a:ext cx="2838450" cy="685154"/>
            <a:chOff x="3137807" y="1406152"/>
            <a:chExt cx="2839359" cy="68615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03B0F0C-BAC9-4B45-B94B-374CE5613D15}"/>
                </a:ext>
              </a:extLst>
            </p:cNvPr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12">
              <a:extLst>
                <a:ext uri="{FF2B5EF4-FFF2-40B4-BE49-F238E27FC236}">
                  <a16:creationId xmlns:a16="http://schemas.microsoft.com/office/drawing/2014/main" id="{31FC9E97-F26B-0545-BE4B-66DA486BD2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7149" y="1406152"/>
              <a:ext cx="532647" cy="369332"/>
              <a:chOff x="4692403" y="2022929"/>
              <a:chExt cx="532647" cy="369332"/>
            </a:xfrm>
          </p:grpSpPr>
          <p:sp>
            <p:nvSpPr>
              <p:cNvPr id="35" name="TextBox 15">
                <a:extLst>
                  <a:ext uri="{FF2B5EF4-FFF2-40B4-BE49-F238E27FC236}">
                    <a16:creationId xmlns:a16="http://schemas.microsoft.com/office/drawing/2014/main" id="{AAC0F88C-C23E-F749-A6E7-5AA0C7A0A4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36" name="Isosceles Triangle 16">
                <a:extLst>
                  <a:ext uri="{FF2B5EF4-FFF2-40B4-BE49-F238E27FC236}">
                    <a16:creationId xmlns:a16="http://schemas.microsoft.com/office/drawing/2014/main" id="{C3B79E45-E768-3945-8568-9BE5F228A1A2}"/>
                  </a:ext>
                </a:extLst>
              </p:cNvPr>
              <p:cNvSpPr/>
              <p:nvPr/>
            </p:nvSpPr>
            <p:spPr>
              <a:xfrm rot="16200000" flipH="1">
                <a:off x="46677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A1F3B850-FA1E-1A4B-ABC1-E254A9AFE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559948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</a:t>
              </a:r>
            </a:p>
            <a:p>
              <a:pPr eaLnBrk="1" hangingPunct="1"/>
              <a:r>
                <a:rPr lang="en-US" altLang="en-US" sz="1800" dirty="0"/>
                <a:t>title</a:t>
              </a:r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4869A9CA-DA7A-D84B-A243-C939103E9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440" y="1445032"/>
              <a:ext cx="873725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1</a:t>
              </a:r>
            </a:p>
            <a:p>
              <a:pPr algn="r" eaLnBrk="1" hangingPunct="1"/>
              <a:r>
                <a:rPr lang="en-US" altLang="en-US" sz="1800" dirty="0"/>
                <a:t>imprint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377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949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9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460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93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9461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89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467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9482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9483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470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81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9471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77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3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1947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How do you create Rails model classes?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311650" y="1744663"/>
            <a:ext cx="4532313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Generate DB migrations and model classes with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“rails g model …”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then customize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52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0485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1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2050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050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94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0495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7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What purpose do migrations serve?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2150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545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6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2150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43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2150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41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150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37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51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21530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1531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151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29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151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25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1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1522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What purpose do migrations serve?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311650" y="1744663"/>
            <a:ext cx="45323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FF"/>
                </a:solidFill>
              </a:rPr>
              <a:t>Setup tables in DB via, e.g.,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“rails </a:t>
            </a:r>
            <a:r>
              <a:rPr lang="en-US" altLang="en-US" sz="2800" dirty="0" err="1">
                <a:solidFill>
                  <a:srgbClr val="FF00FF"/>
                </a:solidFill>
              </a:rPr>
              <a:t>db:migrate</a:t>
            </a:r>
            <a:r>
              <a:rPr lang="en-US" altLang="en-US" sz="2800" dirty="0">
                <a:solidFill>
                  <a:srgbClr val="FF00FF"/>
                </a:solidFill>
              </a:rPr>
              <a:t>” command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theme/theme1.xml><?xml version="1.0" encoding="utf-8"?>
<a:theme xmlns:a="http://schemas.openxmlformats.org/drawingml/2006/main" name="Black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76200" cmpd="sng">
          <a:solidFill>
            <a:srgbClr val="FF00FF"/>
          </a:solidFill>
          <a:prstDash val="sysDash"/>
          <a:headEnd type="none"/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20809</TotalTime>
  <Words>3133</Words>
  <Application>Microsoft Macintosh PowerPoint</Application>
  <PresentationFormat>On-screen Show (4:3)</PresentationFormat>
  <Paragraphs>1218</Paragraphs>
  <Slides>64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Courier</vt:lpstr>
      <vt:lpstr>Courier New</vt:lpstr>
      <vt:lpstr>Lucida Blackletter</vt:lpstr>
      <vt:lpstr>Lucida Grande</vt:lpstr>
      <vt:lpstr>Black</vt:lpstr>
      <vt:lpstr>PowerPoint Presentation</vt:lpstr>
      <vt:lpstr>PowerPoint Presentation</vt:lpstr>
      <vt:lpstr>PowerPoint Presentation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Limitation so far: Insular model classes/tables</vt:lpstr>
      <vt:lpstr>Imagine an author-profile class</vt:lpstr>
      <vt:lpstr>What if you want inter-class relationships?</vt:lpstr>
      <vt:lpstr>Rails Model Associations</vt:lpstr>
      <vt:lpstr>Rails Model Supports Three Associations</vt:lpstr>
      <vt:lpstr>Class Association Notation</vt:lpstr>
      <vt:lpstr>Class Association Notation</vt:lpstr>
      <vt:lpstr>Class Association Notation</vt:lpstr>
      <vt:lpstr>Class Association Notation</vt:lpstr>
      <vt:lpstr>Class Association Notation</vt:lpstr>
      <vt:lpstr>Class Association Notation</vt:lpstr>
      <vt:lpstr>Class Association Notation</vt:lpstr>
      <vt:lpstr>Class Association Notation</vt:lpstr>
      <vt:lpstr>Class Association Notation</vt:lpstr>
      <vt:lpstr>Class Association Notation</vt:lpstr>
      <vt:lpstr>Class Association Notation</vt:lpstr>
      <vt:lpstr>Class Association Notation</vt:lpstr>
      <vt:lpstr>Rails Model Associations</vt:lpstr>
      <vt:lpstr>To map this association to relational DB...</vt:lpstr>
      <vt:lpstr>Requires inter-table references</vt:lpstr>
      <vt:lpstr>Rails ORM Varies by Type of Association</vt:lpstr>
      <vt:lpstr>Has One / Belongs To One Example</vt:lpstr>
      <vt:lpstr>Has One / Belongs To One Example</vt:lpstr>
      <vt:lpstr>Primary versus Foreign Keys</vt:lpstr>
      <vt:lpstr>Primary versus Foreign Keys</vt:lpstr>
      <vt:lpstr>Primary versus Foreign Keys</vt:lpstr>
      <vt:lpstr>How to Set Up Association in Rails</vt:lpstr>
      <vt:lpstr>Rails Relationship Support</vt:lpstr>
      <vt:lpstr>Has Many / Belongs to One Example</vt:lpstr>
      <vt:lpstr>Has Many / Belongs to One Example</vt:lpstr>
      <vt:lpstr>Has Many / Belongs to One Example</vt:lpstr>
      <vt:lpstr>Has Many / Belongs to One Example</vt:lpstr>
      <vt:lpstr>Has Many / Belongs to One Example</vt:lpstr>
      <vt:lpstr>Has Many / Belongs to One Example</vt:lpstr>
      <vt:lpstr>How to Set Up in Rails</vt:lpstr>
      <vt:lpstr>Rails Relationship Support</vt:lpstr>
      <vt:lpstr>Example Many-to-Many Association</vt:lpstr>
      <vt:lpstr>Join Table Example</vt:lpstr>
      <vt:lpstr>Join Table Example</vt:lpstr>
      <vt:lpstr>Join Table Example</vt:lpstr>
      <vt:lpstr>Join Table Example: Model Class</vt:lpstr>
      <vt:lpstr>How to Set Up in Rails</vt:lpstr>
      <vt:lpstr>Summary</vt:lpstr>
      <vt:lpstr>Appendix</vt:lpstr>
      <vt:lpstr>PowerPoint Presentation</vt:lpstr>
      <vt:lpstr>Has One / Belongs To One Example</vt:lpstr>
      <vt:lpstr>Has Many / Belongs to One Example</vt:lpstr>
      <vt:lpstr>Has Many / Belongs to One Example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430</cp:revision>
  <cp:lastPrinted>2015-02-25T17:21:48Z</cp:lastPrinted>
  <dcterms:created xsi:type="dcterms:W3CDTF">2011-01-26T19:04:03Z</dcterms:created>
  <dcterms:modified xsi:type="dcterms:W3CDTF">2021-02-22T19:45:47Z</dcterms:modified>
</cp:coreProperties>
</file>