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73" r:id="rId2"/>
    <p:sldId id="534" r:id="rId3"/>
    <p:sldId id="537" r:id="rId4"/>
    <p:sldId id="539" r:id="rId5"/>
    <p:sldId id="533" r:id="rId6"/>
    <p:sldId id="535" r:id="rId7"/>
    <p:sldId id="542" r:id="rId8"/>
    <p:sldId id="543" r:id="rId9"/>
    <p:sldId id="540" r:id="rId10"/>
    <p:sldId id="541" r:id="rId11"/>
    <p:sldId id="544" r:id="rId12"/>
    <p:sldId id="550" r:id="rId13"/>
    <p:sldId id="547" r:id="rId14"/>
    <p:sldId id="548" r:id="rId15"/>
    <p:sldId id="538" r:id="rId16"/>
    <p:sldId id="545" r:id="rId17"/>
    <p:sldId id="546" r:id="rId18"/>
    <p:sldId id="549" r:id="rId19"/>
    <p:sldId id="532" r:id="rId20"/>
    <p:sldId id="531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40FF"/>
    <a:srgbClr val="00ACFF"/>
    <a:srgbClr val="424242"/>
    <a:srgbClr val="797979"/>
    <a:srgbClr val="7A4442"/>
    <a:srgbClr val="FF00FF"/>
    <a:srgbClr val="0000FF"/>
    <a:srgbClr val="FF0066"/>
    <a:srgbClr val="00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14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BF90D-6F3C-714C-A966-60E5991BF56A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A4D921-5178-BA4C-B5A6-D1E30BB17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4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BD5491-860E-8843-92DC-9CAFA14219C6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15627-D83F-7142-B1E3-E272F0273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6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D6415-170D-FF40-9AAA-91AF2983CAB2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8CB95-ABC7-3A4F-8A3A-A9D08C4CC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2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05560-2CBD-304A-A1D5-79ADA49A790F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E74D4-05BA-0E4E-8B4D-8F150FAFE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0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A79BF1-36F4-6E4A-9268-3F04BF8AB9CD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83F88-20D0-F544-AE23-51041967A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D91521-A511-314D-AB04-A1EEB4FAE0D6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CA9F-490D-1048-88CA-3F8B6E5DF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9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542C1-873E-0C47-AE96-20EE08443CBE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FC4AE-3088-654E-9B1D-7AF860D3B7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3CDF8-23E6-384E-A3BE-AEE87CD65A31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CD927-DD53-3244-8E8E-89004FC09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6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6BF619-E28C-B840-9411-2E9EB4EE881C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4C4A6-D945-F04C-B3A7-2FA6CDE1F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8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7AB6A-27F5-8C4D-A53F-5544B0217B8A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8E17E-27DF-1345-A4B1-5B94A31F0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4110B4-63C9-B742-89C7-E4787C02CA1F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CE7F6-AE40-0941-B064-652EDB104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6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1C58D0-5C57-4E42-860C-D392D5B44D5E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3902B-2178-FA4F-B096-F5D002A36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D237BAE6-2D5B-1048-91B0-CC793914C4EA}" type="datetimeFigureOut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12BD6DE3-D8FC-9049-A84D-F153183FA8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CCA02-E486-3B49-96A1-8E5805CE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8" b="6826"/>
          <a:stretch/>
        </p:blipFill>
        <p:spPr>
          <a:xfrm>
            <a:off x="0" y="0"/>
            <a:ext cx="9144000" cy="5416787"/>
          </a:xfrm>
          <a:prstGeom prst="rect">
            <a:avLst/>
          </a:prstGeom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752435" y="5605712"/>
            <a:ext cx="47166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00ACFF"/>
                </a:solidFill>
              </a:rPr>
              <a:t>RESTful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8898" y="5395015"/>
            <a:ext cx="160864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https://flic.kr/p/gjDrZY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837590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66252" y="4194149"/>
            <a:ext cx="4488874" cy="1977293"/>
            <a:chOff x="166252" y="4194149"/>
            <a:chExt cx="4488874" cy="197729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94149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66252" y="5196116"/>
              <a:ext cx="4488874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DD064F3-B87F-A443-8C44-1F344E5FAC77}"/>
                </a:ext>
              </a:extLst>
            </p:cNvPr>
            <p:cNvSpPr/>
            <p:nvPr/>
          </p:nvSpPr>
          <p:spPr>
            <a:xfrm>
              <a:off x="743107" y="5725578"/>
              <a:ext cx="3912019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order matters!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10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254464" y="3125498"/>
            <a:ext cx="3400662" cy="1499401"/>
            <a:chOff x="1254464" y="3125498"/>
            <a:chExt cx="3400662" cy="14994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79035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254464" y="3125498"/>
              <a:ext cx="3400661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CACD7B-150B-3548-9CF8-D482DE2F0AD4}"/>
              </a:ext>
            </a:extLst>
          </p:cNvPr>
          <p:cNvSpPr txBox="1"/>
          <p:nvPr/>
        </p:nvSpPr>
        <p:spPr>
          <a:xfrm>
            <a:off x="241821" y="1195165"/>
            <a:ext cx="882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these two routes were reversed, HTTP requests for resource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/photos/new</a:t>
            </a:r>
            <a:r>
              <a:rPr lang="en-US" sz="2400" dirty="0"/>
              <a:t> would always match the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/photos/:id</a:t>
            </a:r>
            <a:r>
              <a:rPr lang="en-US" sz="2400" dirty="0"/>
              <a:t> route</a:t>
            </a:r>
          </a:p>
        </p:txBody>
      </p:sp>
    </p:spTree>
    <p:extLst>
      <p:ext uri="{BB962C8B-B14F-4D97-AF65-F5344CB8AC3E}">
        <p14:creationId xmlns:p14="http://schemas.microsoft.com/office/powerpoint/2010/main" val="8952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72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4" y="1600200"/>
            <a:ext cx="8686800" cy="4525963"/>
          </a:xfrm>
        </p:spPr>
        <p:txBody>
          <a:bodyPr/>
          <a:lstStyle/>
          <a:p>
            <a:r>
              <a:rPr lang="en-US" dirty="0"/>
              <a:t>Rails provides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for declaring routes</a:t>
            </a:r>
          </a:p>
          <a:p>
            <a:r>
              <a:rPr lang="en-US" dirty="0"/>
              <a:t>Examples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all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</a:t>
            </a: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only specified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:photos, only: [ :index, show ]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7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8374-C492-9A4B-942B-69F872F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Declared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8F39-CEDA-CE41-9231-28825545F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92086"/>
          </a:xfrm>
        </p:spPr>
        <p:txBody>
          <a:bodyPr/>
          <a:lstStyle/>
          <a:p>
            <a:r>
              <a:rPr lang="en-US" dirty="0"/>
              <a:t>To display all declared routes, run:</a:t>
            </a:r>
            <a:br>
              <a:rPr lang="en-US" dirty="0"/>
            </a:br>
            <a:br>
              <a:rPr lang="en-US" sz="1200" dirty="0"/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Example output: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C0D78-37EA-7240-A491-8C712470F7B8}"/>
              </a:ext>
            </a:extLst>
          </p:cNvPr>
          <p:cNvSpPr txBox="1"/>
          <p:nvPr/>
        </p:nvSpPr>
        <p:spPr>
          <a:xfrm>
            <a:off x="206061" y="3655107"/>
            <a:ext cx="8731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Prefix Verb   URI Pattern    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photos GET    /photos(.:format)          photos#index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POST   /photos(.:format)          photos#create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 GET    /photos/new(.:format)    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 GET    /photos/:id/edit(.:format)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 GET    /photos/:id(.:format)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PATCH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PUT  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DELETE /photos/:id(.:format)      photos#destroy</a:t>
            </a:r>
          </a:p>
        </p:txBody>
      </p:sp>
    </p:spTree>
    <p:extLst>
      <p:ext uri="{BB962C8B-B14F-4D97-AF65-F5344CB8AC3E}">
        <p14:creationId xmlns:p14="http://schemas.microsoft.com/office/powerpoint/2010/main" val="31521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Version of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216590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997525" y="1371112"/>
            <a:ext cx="7020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ProfilesController</a:t>
            </a:r>
            <a:r>
              <a:rPr lang="en-US" sz="2400" dirty="0"/>
              <a:t> actions operate on only 1 profile (the current user's)</a:t>
            </a:r>
            <a:endParaRPr lang="en-US" sz="24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1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054" y="311037"/>
            <a:ext cx="5533001" cy="1143000"/>
          </a:xfrm>
        </p:spPr>
        <p:txBody>
          <a:bodyPr/>
          <a:lstStyle/>
          <a:p>
            <a:r>
              <a:rPr lang="en-US" dirty="0"/>
              <a:t>All paths now begin with </a:t>
            </a:r>
            <a:r>
              <a:rPr lang="en-US" u="sng" dirty="0">
                <a:solidFill>
                  <a:srgbClr val="00FFFF"/>
                </a:solidFill>
              </a:rPr>
              <a:t>singular</a:t>
            </a:r>
            <a:r>
              <a:rPr lang="en-US" dirty="0">
                <a:solidFill>
                  <a:srgbClr val="00FFFF"/>
                </a:solidFill>
              </a:rPr>
              <a:t>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221938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34DAFBD-1F0C-A547-AEE7-190BF2AB52CE}"/>
              </a:ext>
            </a:extLst>
          </p:cNvPr>
          <p:cNvSpPr/>
          <p:nvPr/>
        </p:nvSpPr>
        <p:spPr>
          <a:xfrm>
            <a:off x="2123523" y="2856555"/>
            <a:ext cx="1957270" cy="31189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dirty="0"/>
              <a:t> action</a:t>
            </a:r>
            <a:br>
              <a:rPr lang="en-US" dirty="0"/>
            </a:br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:id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parameters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090853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7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(Singular)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51314"/>
          </a:xfrm>
        </p:spPr>
        <p:txBody>
          <a:bodyPr/>
          <a:lstStyle/>
          <a:p>
            <a:r>
              <a:rPr lang="en-US" dirty="0"/>
              <a:t>Example declaration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 :photos</a:t>
            </a:r>
            <a:b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/>
          </a:p>
          <a:p>
            <a:r>
              <a:rPr lang="en-US" dirty="0"/>
              <a:t>Example output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:</a:t>
            </a:r>
            <a:br>
              <a:rPr lang="en-US" dirty="0"/>
            </a:b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8E5E8-5AB3-1F46-8ECB-302139B1A80D}"/>
              </a:ext>
            </a:extLst>
          </p:cNvPr>
          <p:cNvSpPr txBox="1"/>
          <p:nvPr/>
        </p:nvSpPr>
        <p:spPr>
          <a:xfrm>
            <a:off x="412848" y="3589792"/>
            <a:ext cx="8318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Prefix Verb   URI Pattern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new_photos GET    /photos/new(.:format)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edit_photos GET    /photos/edit(.:format)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photos GET    /photos(.:format)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PATCH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PUT  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DELETE /photos(.:format)      photos#destroy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POST   /photos(.:format)      photos#create</a:t>
            </a:r>
          </a:p>
        </p:txBody>
      </p:sp>
    </p:spTree>
    <p:extLst>
      <p:ext uri="{BB962C8B-B14F-4D97-AF65-F5344CB8AC3E}">
        <p14:creationId xmlns:p14="http://schemas.microsoft.com/office/powerpoint/2010/main" val="409820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761D-9FD6-AE47-8D58-41E824D9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4" y="2194719"/>
            <a:ext cx="8440118" cy="2468562"/>
          </a:xfrm>
        </p:spPr>
        <p:txBody>
          <a:bodyPr/>
          <a:lstStyle/>
          <a:p>
            <a:r>
              <a:rPr lang="en-US" sz="6000" dirty="0">
                <a:latin typeface="Impact" panose="020B0806030902050204" pitchFamily="34" charset="0"/>
              </a:rPr>
              <a:t>Learn More</a:t>
            </a:r>
            <a:br>
              <a:rPr lang="en-US" sz="6000" dirty="0">
                <a:latin typeface="Impact" panose="020B0806030902050204" pitchFamily="34" charset="0"/>
              </a:rPr>
            </a:br>
            <a:r>
              <a:rPr lang="en-US" sz="3600" dirty="0">
                <a:latin typeface="Impact" panose="020B0806030902050204" pitchFamily="34" charset="0"/>
              </a:rPr>
              <a:t>in the</a:t>
            </a:r>
            <a:br>
              <a:rPr lang="en-US" sz="3600" dirty="0">
                <a:latin typeface="Impact" panose="020B0806030902050204" pitchFamily="34" charset="0"/>
              </a:rPr>
            </a:br>
            <a:r>
              <a:rPr lang="en-US" sz="6000" dirty="0">
                <a:latin typeface="Impact" panose="020B0806030902050204" pitchFamily="34" charset="0"/>
              </a:rPr>
              <a:t>Demos 'n' Deets!</a:t>
            </a:r>
            <a:endParaRPr lang="en-US" sz="6000" dirty="0">
              <a:solidFill>
                <a:srgbClr val="00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1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5FD2-5A3D-F44D-9561-0F127E9C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Web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E3CF1-B968-7C43-8DF5-0EEAA6DB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Representational State Transfer (</a:t>
            </a:r>
            <a:r>
              <a:rPr lang="en-US" dirty="0">
                <a:solidFill>
                  <a:srgbClr val="00FFFF"/>
                </a:solidFill>
              </a:rPr>
              <a:t>REST</a:t>
            </a:r>
            <a:r>
              <a:rPr lang="en-US" dirty="0"/>
              <a:t>)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FFFF"/>
                </a:solidFill>
              </a:rPr>
              <a:t>Architectural style</a:t>
            </a:r>
            <a:r>
              <a:rPr lang="en-US" dirty="0"/>
              <a:t> for web services</a:t>
            </a:r>
          </a:p>
          <a:p>
            <a:pPr>
              <a:spcAft>
                <a:spcPts val="1800"/>
              </a:spcAft>
            </a:pPr>
            <a:r>
              <a:rPr lang="en-US" dirty="0"/>
              <a:t>Treat everything as </a:t>
            </a:r>
            <a:r>
              <a:rPr lang="en-US" i="1" dirty="0">
                <a:solidFill>
                  <a:srgbClr val="00FFFF"/>
                </a:solidFill>
              </a:rPr>
              <a:t>resource</a:t>
            </a:r>
          </a:p>
          <a:p>
            <a:pPr>
              <a:spcAft>
                <a:spcPts val="1800"/>
              </a:spcAft>
            </a:pPr>
            <a:r>
              <a:rPr lang="en-US" dirty="0"/>
              <a:t>Use predefined set of stateless </a:t>
            </a:r>
            <a:r>
              <a:rPr lang="en-US" dirty="0">
                <a:solidFill>
                  <a:srgbClr val="00FFFF"/>
                </a:solidFill>
              </a:rPr>
              <a:t>CRUD operations</a:t>
            </a:r>
          </a:p>
          <a:p>
            <a:pPr>
              <a:spcAft>
                <a:spcPts val="1800"/>
              </a:spcAft>
            </a:pPr>
            <a:r>
              <a:rPr lang="en-US" dirty="0"/>
              <a:t>Operations map to </a:t>
            </a:r>
            <a:r>
              <a:rPr lang="en-US" dirty="0">
                <a:solidFill>
                  <a:srgbClr val="00FFFF"/>
                </a:solidFill>
              </a:rPr>
              <a:t>HTTP 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CBB8D3-414B-D947-9715-C04D5905731F}"/>
              </a:ext>
            </a:extLst>
          </p:cNvPr>
          <p:cNvSpPr txBox="1"/>
          <p:nvPr/>
        </p:nvSpPr>
        <p:spPr>
          <a:xfrm>
            <a:off x="2552764" y="5756831"/>
            <a:ext cx="403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40FF"/>
                </a:solidFill>
              </a:rPr>
              <a:t>Rails applies this style!</a:t>
            </a:r>
          </a:p>
        </p:txBody>
      </p:sp>
    </p:spTree>
    <p:extLst>
      <p:ext uri="{BB962C8B-B14F-4D97-AF65-F5344CB8AC3E}">
        <p14:creationId xmlns:p14="http://schemas.microsoft.com/office/powerpoint/2010/main" val="26847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Methods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 Command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98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942066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Create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multiple records of type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one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updating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Update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Delete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6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922000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endParaRPr lang="en-US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8B47A5-8BBD-384C-9ABD-B461FCAE4D7F}"/>
              </a:ext>
            </a:extLst>
          </p:cNvPr>
          <p:cNvSpPr/>
          <p:nvPr/>
        </p:nvSpPr>
        <p:spPr>
          <a:xfrm>
            <a:off x="2958574" y="2146194"/>
            <a:ext cx="5883144" cy="3666039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25400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spcAft>
                <a:spcPts val="2400"/>
              </a:spcAft>
            </a:pPr>
            <a:r>
              <a:rPr lang="en-US" sz="3200" dirty="0"/>
              <a:t>Key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these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 ones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more actions are needed, create new controllers</a:t>
            </a:r>
          </a:p>
        </p:txBody>
      </p:sp>
    </p:spTree>
    <p:extLst>
      <p:ext uri="{BB962C8B-B14F-4D97-AF65-F5344CB8AC3E}">
        <p14:creationId xmlns:p14="http://schemas.microsoft.com/office/powerpoint/2010/main" val="26224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3B7F-2D56-124C-A304-6FD8350E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HTTP Verbs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86CD54B-73FD-5C49-BD79-D663DC899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445458"/>
              </p:ext>
            </p:extLst>
          </p:nvPr>
        </p:nvGraphicFramePr>
        <p:xfrm>
          <a:off x="1609647" y="1904999"/>
          <a:ext cx="5048093" cy="428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46">
                  <a:extLst>
                    <a:ext uri="{9D8B030D-6E8A-4147-A177-3AD203B41FA5}">
                      <a16:colId xmlns:a16="http://schemas.microsoft.com/office/drawing/2014/main" val="656307000"/>
                    </a:ext>
                  </a:extLst>
                </a:gridCol>
                <a:gridCol w="2119347">
                  <a:extLst>
                    <a:ext uri="{9D8B030D-6E8A-4147-A177-3AD203B41FA5}">
                      <a16:colId xmlns:a16="http://schemas.microsoft.com/office/drawing/2014/main" val="3588149615"/>
                    </a:ext>
                  </a:extLst>
                </a:gridCol>
              </a:tblGrid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reate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465820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R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40063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PATCH/PUT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U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pdate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634907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59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9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9085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785926" y="1433258"/>
            <a:ext cx="763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</a:t>
            </a:r>
            <a:r>
              <a:rPr lang="en-US" sz="2400" dirty="0"/>
              <a:t> model managed by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PhotosController</a:t>
            </a:r>
          </a:p>
        </p:txBody>
      </p:sp>
    </p:spTree>
    <p:extLst>
      <p:ext uri="{BB962C8B-B14F-4D97-AF65-F5344CB8AC3E}">
        <p14:creationId xmlns:p14="http://schemas.microsoft.com/office/powerpoint/2010/main" val="209961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paths begin with </a:t>
            </a:r>
            <a:r>
              <a:rPr lang="en-US" dirty="0">
                <a:solidFill>
                  <a:srgbClr val="00FFFF"/>
                </a:solidFill>
              </a:rPr>
              <a:t>plural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2591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2123523" y="2584502"/>
            <a:ext cx="1745673" cy="3621955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paths are parameterized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644259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3861640" y="4163921"/>
            <a:ext cx="695246" cy="20123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926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2DA700E-FA81-E044-8FA6-BB15332D6E58}"/>
              </a:ext>
            </a:extLst>
          </p:cNvPr>
          <p:cNvGrpSpPr/>
          <p:nvPr/>
        </p:nvGrpSpPr>
        <p:grpSpPr>
          <a:xfrm>
            <a:off x="1134814" y="2614731"/>
            <a:ext cx="2704155" cy="1481301"/>
            <a:chOff x="1134814" y="2614731"/>
            <a:chExt cx="2704155" cy="14813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01567" y="2614731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134814" y="3650168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1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00FF"/>
          </a:solidFill>
          <a:prstDash val="sysDash"/>
          <a:headEnd type="none"/>
          <a:tailEnd type="arrow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21297</TotalTime>
  <Words>1126</Words>
  <Application>Microsoft Macintosh PowerPoint</Application>
  <PresentationFormat>On-screen Show (4:3)</PresentationFormat>
  <Paragraphs>304</Paragraphs>
  <Slides>20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Impact</vt:lpstr>
      <vt:lpstr>Black</vt:lpstr>
      <vt:lpstr>PowerPoint Presentation</vt:lpstr>
      <vt:lpstr>RESTful Web Services</vt:lpstr>
      <vt:lpstr>Rails Resource Controller Actions</vt:lpstr>
      <vt:lpstr>Rails Resource Controller Actions</vt:lpstr>
      <vt:lpstr>Recall: HTTP Verbs</vt:lpstr>
      <vt:lpstr>Rails Resource Routes</vt:lpstr>
      <vt:lpstr>All paths begin with plural snake_case model</vt:lpstr>
      <vt:lpstr>Some paths are parameterized</vt:lpstr>
      <vt:lpstr>Some use same path with different HTTP verb</vt:lpstr>
      <vt:lpstr>Some use same path with different HTTP verb</vt:lpstr>
      <vt:lpstr>Route order matters!</vt:lpstr>
      <vt:lpstr>Summary</vt:lpstr>
      <vt:lpstr>resources Method </vt:lpstr>
      <vt:lpstr>Viewing the Declared Routes</vt:lpstr>
      <vt:lpstr>Singular Version of Resource Routes</vt:lpstr>
      <vt:lpstr>All paths now begin with singular snake_case model</vt:lpstr>
      <vt:lpstr>No index action No :id parameters</vt:lpstr>
      <vt:lpstr>resource (Singular) Method </vt:lpstr>
      <vt:lpstr>Learn More in the Demos 'n' Deets!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413</cp:revision>
  <dcterms:created xsi:type="dcterms:W3CDTF">2011-01-26T19:04:03Z</dcterms:created>
  <dcterms:modified xsi:type="dcterms:W3CDTF">2023-02-14T02:45:10Z</dcterms:modified>
</cp:coreProperties>
</file>