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30"/>
  </p:notesMasterIdLst>
  <p:sldIdLst>
    <p:sldId id="273" r:id="rId2"/>
    <p:sldId id="533" r:id="rId3"/>
    <p:sldId id="316" r:id="rId4"/>
    <p:sldId id="326" r:id="rId5"/>
    <p:sldId id="317" r:id="rId6"/>
    <p:sldId id="276" r:id="rId7"/>
    <p:sldId id="318" r:id="rId8"/>
    <p:sldId id="334" r:id="rId9"/>
    <p:sldId id="336" r:id="rId10"/>
    <p:sldId id="278" r:id="rId11"/>
    <p:sldId id="279" r:id="rId12"/>
    <p:sldId id="280" r:id="rId13"/>
    <p:sldId id="323" r:id="rId14"/>
    <p:sldId id="281" r:id="rId15"/>
    <p:sldId id="300" r:id="rId16"/>
    <p:sldId id="335" r:id="rId17"/>
    <p:sldId id="319" r:id="rId18"/>
    <p:sldId id="324" r:id="rId19"/>
    <p:sldId id="328" r:id="rId20"/>
    <p:sldId id="325" r:id="rId21"/>
    <p:sldId id="329" r:id="rId22"/>
    <p:sldId id="330" r:id="rId23"/>
    <p:sldId id="534" r:id="rId24"/>
    <p:sldId id="531" r:id="rId25"/>
    <p:sldId id="331" r:id="rId26"/>
    <p:sldId id="333" r:id="rId27"/>
    <p:sldId id="277" r:id="rId28"/>
    <p:sldId id="338" r:id="rId29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FF00FF"/>
    <a:srgbClr val="0000FF"/>
    <a:srgbClr val="FF0066"/>
    <a:srgbClr val="00FF33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303"/>
    <p:restoredTop sz="94718"/>
  </p:normalViewPr>
  <p:slideViewPr>
    <p:cSldViewPr snapToGrid="0" snapToObjects="1">
      <p:cViewPr varScale="1">
        <p:scale>
          <a:sx n="117" d="100"/>
          <a:sy n="117" d="100"/>
        </p:scale>
        <p:origin x="1272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DABF90D-6F3C-714C-A966-60E5991BF56A}" type="datetimeFigureOut">
              <a:rPr lang="en-US" altLang="en-US"/>
              <a:pPr/>
              <a:t>9/6/22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7A4D921-5178-BA4C-B5A6-D1E30BB17E4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14794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4BD5491-860E-8843-92DC-9CAFA14219C6}" type="datetimeFigureOut">
              <a:rPr lang="en-US" altLang="en-US"/>
              <a:pPr/>
              <a:t>9/6/22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415627-D83F-7142-B1E3-E272F02733C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38628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C8D6415-170D-FF40-9AAA-91AF2983CAB2}" type="datetimeFigureOut">
              <a:rPr lang="en-US" altLang="en-US"/>
              <a:pPr/>
              <a:t>9/6/22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A8CB95-ABC7-3A4F-8A3A-A9D08C4CC38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52472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B205560-2CBD-304A-A1D5-79ADA49A790F}" type="datetimeFigureOut">
              <a:rPr lang="en-US" altLang="en-US"/>
              <a:pPr/>
              <a:t>9/6/22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0E74D4-05BA-0E4E-8B4D-8F150FAFEEB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59006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DA79BF1-36F4-6E4A-9268-3F04BF8AB9CD}" type="datetimeFigureOut">
              <a:rPr lang="en-US" altLang="en-US"/>
              <a:pPr/>
              <a:t>9/6/22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E83F88-20D0-F544-AE23-51041967A84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0338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2D91521-A511-314D-AB04-A1EEB4FAE0D6}" type="datetimeFigureOut">
              <a:rPr lang="en-US" altLang="en-US"/>
              <a:pPr/>
              <a:t>9/6/22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65CA9F-490D-1048-88CA-3F8B6E5DF0F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30917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5C542C1-873E-0C47-AE96-20EE08443CBE}" type="datetimeFigureOut">
              <a:rPr lang="en-US" altLang="en-US"/>
              <a:pPr/>
              <a:t>9/6/22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7FC4AE-3088-654E-9B1D-7AF860D3B71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2256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623CDF8-23E6-384E-A3BE-AEE87CD65A31}" type="datetimeFigureOut">
              <a:rPr lang="en-US" altLang="en-US"/>
              <a:pPr/>
              <a:t>9/6/22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FCD927-DD53-3244-8E8E-89004FC099C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06049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76BF619-E28C-B840-9411-2E9EB4EE881C}" type="datetimeFigureOut">
              <a:rPr lang="en-US" altLang="en-US"/>
              <a:pPr/>
              <a:t>9/6/22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34C4A6-D945-F04C-B3A7-2FA6CDE1FCD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68859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4C7AB6A-27F5-8C4D-A53F-5544B0217B8A}" type="datetimeFigureOut">
              <a:rPr lang="en-US" altLang="en-US"/>
              <a:pPr/>
              <a:t>9/6/22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58E17E-27DF-1345-A4B1-5B94A31F041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538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F4110B4-63C9-B742-89C7-E4787C02CA1F}" type="datetimeFigureOut">
              <a:rPr lang="en-US" altLang="en-US"/>
              <a:pPr/>
              <a:t>9/6/22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FCE7F6-AE40-0941-B064-652EDB1040A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56790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11C58D0-5C57-4E42-860C-D392D5B44D5E}" type="datetimeFigureOut">
              <a:rPr lang="en-US" altLang="en-US"/>
              <a:pPr/>
              <a:t>9/6/22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63902B-2178-FA4F-B096-F5D002A36BD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270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fld id="{D237BAE6-2D5B-1048-91B0-CC793914C4EA}" type="datetimeFigureOut">
              <a:rPr lang="en-US" altLang="en-US"/>
              <a:pPr/>
              <a:t>9/6/22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fld id="{12BD6DE3-D8FC-9049-A84D-F153183FA8A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dev.mysql.com/doc/refman/5.5/en/sql-syntax-data-manipulation.html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dev.mysql.com/doc/refman/5.5/en/pattern-matching.html" TargetMode="External"/><Relationship Id="rId2" Type="http://schemas.openxmlformats.org/officeDocument/2006/relationships/hyperlink" Target="http://dev.mysql.com/doc/refman/5.5/en/select.html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7" b="8220"/>
          <a:stretch>
            <a:fillRect/>
          </a:stretch>
        </p:blipFill>
        <p:spPr bwMode="auto">
          <a:xfrm>
            <a:off x="0" y="0"/>
            <a:ext cx="9144000" cy="549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8" name="TextBox 2"/>
          <p:cNvSpPr txBox="1">
            <a:spLocks noChangeArrowheads="1"/>
          </p:cNvSpPr>
          <p:nvPr/>
        </p:nvSpPr>
        <p:spPr bwMode="auto">
          <a:xfrm>
            <a:off x="404813" y="5673725"/>
            <a:ext cx="7924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4800">
                <a:solidFill>
                  <a:srgbClr val="FF0066"/>
                </a:solidFill>
              </a:rPr>
              <a:t>Databases and the MVC Model</a:t>
            </a:r>
          </a:p>
        </p:txBody>
      </p:sp>
      <p:sp>
        <p:nvSpPr>
          <p:cNvPr id="5" name="TextBox 4"/>
          <p:cNvSpPr txBox="1"/>
          <p:nvPr/>
        </p:nvSpPr>
        <p:spPr>
          <a:xfrm rot="16200000">
            <a:off x="8241507" y="3929856"/>
            <a:ext cx="1579562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200" dirty="0">
                <a:solidFill>
                  <a:schemeClr val="accent1">
                    <a:lumMod val="75000"/>
                  </a:schemeClr>
                </a:solidFill>
                <a:ea typeface="ＭＳ Ｐゴシック" charset="0"/>
                <a:cs typeface="ＭＳ Ｐゴシック" charset="0"/>
              </a:rPr>
              <a:t>http://flic.kr/p/ar4nLn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Two key aspects of a DBMS</a:t>
            </a:r>
          </a:p>
        </p:txBody>
      </p:sp>
      <p:sp>
        <p:nvSpPr>
          <p:cNvPr id="2253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rgbClr val="00FFFF"/>
                </a:solidFill>
                <a:ea typeface="ＭＳ Ｐゴシック" charset="-128"/>
              </a:rPr>
              <a:t>Database model</a:t>
            </a:r>
            <a:r>
              <a:rPr lang="en-US" altLang="en-US">
                <a:ea typeface="ＭＳ Ｐゴシック" charset="-128"/>
              </a:rPr>
              <a:t>: How DB is structured and used</a:t>
            </a:r>
          </a:p>
          <a:p>
            <a:pPr lvl="1" eaLnBrk="1" hangingPunct="1"/>
            <a:r>
              <a:rPr lang="en-US" altLang="en-US">
                <a:ea typeface="ＭＳ Ｐゴシック" charset="-128"/>
              </a:rPr>
              <a:t>Examples: Relational, Object-Oriented, Hierarchical</a:t>
            </a:r>
          </a:p>
          <a:p>
            <a:pPr lvl="1" eaLnBrk="1" hangingPunct="1"/>
            <a:endParaRPr lang="en-US" altLang="en-US">
              <a:ea typeface="ＭＳ Ｐゴシック" charset="-128"/>
            </a:endParaRPr>
          </a:p>
          <a:p>
            <a:pPr eaLnBrk="1" hangingPunct="1"/>
            <a:r>
              <a:rPr lang="en-US" altLang="en-US">
                <a:solidFill>
                  <a:srgbClr val="00FFFF"/>
                </a:solidFill>
                <a:ea typeface="ＭＳ Ｐゴシック" charset="-128"/>
              </a:rPr>
              <a:t>Query language</a:t>
            </a:r>
            <a:r>
              <a:rPr lang="en-US" altLang="en-US">
                <a:ea typeface="ＭＳ Ｐゴシック" charset="-128"/>
              </a:rPr>
              <a:t>: Types of questions you can ask</a:t>
            </a:r>
          </a:p>
          <a:p>
            <a:pPr lvl="1" eaLnBrk="1" hangingPunct="1"/>
            <a:r>
              <a:rPr lang="en-US" altLang="en-US">
                <a:ea typeface="ＭＳ Ｐゴシック" charset="-128"/>
              </a:rPr>
              <a:t>Examples: SQL, XQuery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0" y="4703763"/>
            <a:ext cx="91440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2800">
                <a:solidFill>
                  <a:srgbClr val="FF00FF"/>
                </a:solidFill>
              </a:rPr>
              <a:t>Relational model + SQL is most common</a:t>
            </a:r>
          </a:p>
          <a:p>
            <a:pPr algn="ctr" eaLnBrk="1" hangingPunct="1"/>
            <a:r>
              <a:rPr lang="en-US" altLang="en-US" sz="2800">
                <a:solidFill>
                  <a:srgbClr val="FF00FF"/>
                </a:solidFill>
              </a:rPr>
              <a:t>and used by Rails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Relational Model Concepts</a:t>
            </a:r>
          </a:p>
        </p:txBody>
      </p:sp>
      <p:sp>
        <p:nvSpPr>
          <p:cNvPr id="23554" name="TextBox 5"/>
          <p:cNvSpPr txBox="1">
            <a:spLocks noChangeArrowheads="1"/>
          </p:cNvSpPr>
          <p:nvPr/>
        </p:nvSpPr>
        <p:spPr bwMode="auto">
          <a:xfrm>
            <a:off x="0" y="6600825"/>
            <a:ext cx="42830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200" dirty="0">
                <a:solidFill>
                  <a:srgbClr val="404040"/>
                </a:solidFill>
              </a:rPr>
              <a:t>http://</a:t>
            </a:r>
            <a:r>
              <a:rPr lang="en-US" altLang="en-US" sz="1200" dirty="0" err="1">
                <a:solidFill>
                  <a:srgbClr val="404040"/>
                </a:solidFill>
              </a:rPr>
              <a:t>en.wikipedia.org</a:t>
            </a:r>
            <a:r>
              <a:rPr lang="en-US" altLang="en-US" sz="1200" dirty="0">
                <a:solidFill>
                  <a:srgbClr val="404040"/>
                </a:solidFill>
              </a:rPr>
              <a:t>/wiki/</a:t>
            </a:r>
            <a:r>
              <a:rPr lang="en-US" altLang="en-US" sz="1200" dirty="0" err="1">
                <a:solidFill>
                  <a:srgbClr val="404040"/>
                </a:solidFill>
              </a:rPr>
              <a:t>File:Relational_model_concepts.png</a:t>
            </a:r>
            <a:endParaRPr lang="en-US" altLang="en-US" sz="1200" dirty="0">
              <a:solidFill>
                <a:srgbClr val="404040"/>
              </a:solidFill>
            </a:endParaRPr>
          </a:p>
        </p:txBody>
      </p:sp>
      <p:pic>
        <p:nvPicPr>
          <p:cNvPr id="23555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38" y="1562100"/>
            <a:ext cx="8721725" cy="430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Example Tables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527175" y="2503488"/>
          <a:ext cx="6096000" cy="1114425"/>
        </p:xfrm>
        <a:graphic>
          <a:graphicData uri="http://schemas.openxmlformats.org/drawingml/2006/table">
            <a:tbl>
              <a:tblPr/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14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id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T="45733" marB="45733" horzOverflow="overflow">
                    <a:lnL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first_name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last_name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year_born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T="45733" marB="45733" horzOverflow="overflow">
                    <a:lnL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Ayn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Rand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1905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4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2</a:t>
                      </a:r>
                    </a:p>
                  </a:txBody>
                  <a:tcPr marT="45733" marB="45733" horzOverflow="overflow">
                    <a:lnL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Peter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Benchley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1940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068638" y="4668838"/>
          <a:ext cx="3109912" cy="1114425"/>
        </p:xfrm>
        <a:graphic>
          <a:graphicData uri="http://schemas.openxmlformats.org/drawingml/2006/table">
            <a:tbl>
              <a:tblPr/>
              <a:tblGrid>
                <a:gridCol w="13160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938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4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id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91454" marR="91454" marT="45733" marB="45733" horzOverflow="overflow">
                    <a:lnL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publisher_name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91454" marR="91454" marT="45733" marB="4573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L="91454" marR="91454" marT="45733" marB="45733" horzOverflow="overflow">
                    <a:lnL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Bobbs Merrill</a:t>
                      </a:r>
                    </a:p>
                  </a:txBody>
                  <a:tcPr marL="91454" marR="91454" marT="45733" marB="4573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4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2</a:t>
                      </a:r>
                    </a:p>
                  </a:txBody>
                  <a:tcPr marL="91454" marR="91454" marT="45733" marB="45733" horzOverflow="overflow">
                    <a:lnL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Random House</a:t>
                      </a:r>
                    </a:p>
                  </a:txBody>
                  <a:tcPr marL="91454" marR="91454" marT="45733" marB="4573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4618" name="TextBox 5"/>
          <p:cNvSpPr txBox="1">
            <a:spLocks noChangeArrowheads="1"/>
          </p:cNvSpPr>
          <p:nvPr/>
        </p:nvSpPr>
        <p:spPr bwMode="auto">
          <a:xfrm>
            <a:off x="1527175" y="2041525"/>
            <a:ext cx="11715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b="1"/>
              <a:t>authors</a:t>
            </a:r>
          </a:p>
        </p:txBody>
      </p:sp>
      <p:sp>
        <p:nvSpPr>
          <p:cNvPr id="24619" name="TextBox 6"/>
          <p:cNvSpPr txBox="1">
            <a:spLocks noChangeArrowheads="1"/>
          </p:cNvSpPr>
          <p:nvPr/>
        </p:nvSpPr>
        <p:spPr bwMode="auto">
          <a:xfrm>
            <a:off x="3068638" y="4206875"/>
            <a:ext cx="15065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b="1"/>
              <a:t>publishers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charset="-128"/>
              </a:rPr>
              <a:t>How Apps Use DBs</a:t>
            </a:r>
          </a:p>
        </p:txBody>
      </p:sp>
      <p:sp>
        <p:nvSpPr>
          <p:cNvPr id="2560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ea typeface="ＭＳ Ｐゴシック" charset="-128"/>
              </a:rPr>
              <a:t>Pre-deployment of app:</a:t>
            </a:r>
          </a:p>
          <a:p>
            <a:pPr lvl="1"/>
            <a:r>
              <a:rPr lang="en-US" altLang="en-US" dirty="0">
                <a:ea typeface="ＭＳ Ｐゴシック" charset="-128"/>
              </a:rPr>
              <a:t>Create (empty) tables</a:t>
            </a:r>
          </a:p>
          <a:p>
            <a:pPr lvl="2"/>
            <a:r>
              <a:rPr lang="en-US" altLang="en-US" dirty="0">
                <a:ea typeface="ＭＳ Ｐゴシック" charset="-128"/>
              </a:rPr>
              <a:t>Rails </a:t>
            </a:r>
            <a:r>
              <a:rPr lang="en-US" altLang="en-US" u="sng" dirty="0">
                <a:ea typeface="ＭＳ Ｐゴシック" charset="-128"/>
              </a:rPr>
              <a:t>migrations</a:t>
            </a:r>
            <a:r>
              <a:rPr lang="en-US" altLang="en-US" dirty="0">
                <a:ea typeface="ＭＳ Ｐゴシック" charset="-128"/>
              </a:rPr>
              <a:t> do this</a:t>
            </a:r>
          </a:p>
          <a:p>
            <a:pPr lvl="1"/>
            <a:r>
              <a:rPr lang="en-US" altLang="en-US" dirty="0">
                <a:ea typeface="ＭＳ Ｐゴシック" charset="-128"/>
              </a:rPr>
              <a:t>Maybe “seed” with data</a:t>
            </a:r>
          </a:p>
          <a:p>
            <a:pPr lvl="1"/>
            <a:endParaRPr lang="en-US" altLang="en-US" dirty="0">
              <a:ea typeface="ＭＳ Ｐゴシック" charset="-128"/>
            </a:endParaRPr>
          </a:p>
          <a:p>
            <a:r>
              <a:rPr lang="en-US" altLang="en-US" dirty="0">
                <a:ea typeface="ＭＳ Ｐゴシック" charset="-128"/>
              </a:rPr>
              <a:t>At runtime of app:</a:t>
            </a:r>
          </a:p>
          <a:p>
            <a:pPr lvl="1"/>
            <a:r>
              <a:rPr lang="en-US" altLang="en-US" dirty="0">
                <a:ea typeface="ＭＳ Ｐゴシック" charset="-128"/>
              </a:rPr>
              <a:t>CRUD table </a:t>
            </a:r>
            <a:r>
              <a:rPr lang="en-US" altLang="en-US" u="sng" dirty="0">
                <a:ea typeface="ＭＳ Ｐゴシック" charset="-128"/>
              </a:rPr>
              <a:t>rows</a:t>
            </a:r>
          </a:p>
          <a:p>
            <a:pPr lvl="2"/>
            <a:r>
              <a:rPr lang="en-US" altLang="en-US" dirty="0">
                <a:ea typeface="ＭＳ Ｐゴシック" charset="-128"/>
              </a:rPr>
              <a:t>Rails </a:t>
            </a:r>
            <a:r>
              <a:rPr lang="en-US" altLang="en-US" u="sng" dirty="0">
                <a:ea typeface="ＭＳ Ｐゴシック" charset="-128"/>
              </a:rPr>
              <a:t>model classes</a:t>
            </a:r>
            <a:r>
              <a:rPr lang="en-US" altLang="en-US" dirty="0">
                <a:ea typeface="ＭＳ Ｐゴシック" charset="-128"/>
              </a:rPr>
              <a:t> do this</a:t>
            </a:r>
          </a:p>
          <a:p>
            <a:pPr lvl="2"/>
            <a:r>
              <a:rPr lang="en-US" altLang="en-US" dirty="0">
                <a:ea typeface="ＭＳ Ｐゴシック" charset="-128"/>
              </a:rPr>
              <a:t>NOTE: Tables/columns don’t change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6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56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56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56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56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560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CRUD-to-SQL Mapping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331913" y="1914525"/>
          <a:ext cx="6480175" cy="2590800"/>
        </p:xfrm>
        <a:graphic>
          <a:graphicData uri="http://schemas.openxmlformats.org/drawingml/2006/table">
            <a:tbl>
              <a:tblPr/>
              <a:tblGrid>
                <a:gridCol w="32400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400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75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CRUD Operation</a:t>
                      </a:r>
                      <a:endParaRPr kumimoji="0" lang="en-US" alt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91451" marR="91451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SQL Statement</a:t>
                      </a:r>
                      <a:endParaRPr kumimoji="0" lang="en-US" alt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91451" marR="91451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75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C</a:t>
                      </a: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reate</a:t>
                      </a:r>
                    </a:p>
                  </a:txBody>
                  <a:tcPr marL="91451" marR="91451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INSERT</a:t>
                      </a:r>
                    </a:p>
                  </a:txBody>
                  <a:tcPr marL="91451" marR="91451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75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R</a:t>
                      </a: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ead (Retrieve)</a:t>
                      </a:r>
                    </a:p>
                  </a:txBody>
                  <a:tcPr marL="91451" marR="91451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SELECT</a:t>
                      </a:r>
                    </a:p>
                  </a:txBody>
                  <a:tcPr marL="91451" marR="91451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75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U</a:t>
                      </a: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pdate (Modify)</a:t>
                      </a:r>
                    </a:p>
                  </a:txBody>
                  <a:tcPr marL="91451" marR="91451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UPDATE</a:t>
                      </a:r>
                    </a:p>
                  </a:txBody>
                  <a:tcPr marL="91451" marR="91451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75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D</a:t>
                      </a: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elete (Destroy)</a:t>
                      </a:r>
                    </a:p>
                  </a:txBody>
                  <a:tcPr marL="91451" marR="91451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DELETE</a:t>
                      </a:r>
                    </a:p>
                  </a:txBody>
                  <a:tcPr marL="91451" marR="91451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6646" name="TextBox 1"/>
          <p:cNvSpPr txBox="1">
            <a:spLocks noChangeArrowheads="1"/>
          </p:cNvSpPr>
          <p:nvPr/>
        </p:nvSpPr>
        <p:spPr bwMode="auto">
          <a:xfrm>
            <a:off x="457200" y="6581775"/>
            <a:ext cx="82296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1200" dirty="0">
                <a:solidFill>
                  <a:srgbClr val="FFFFFF"/>
                </a:solidFill>
              </a:rPr>
              <a:t>For complete MySQL documentation, see: </a:t>
            </a:r>
            <a:r>
              <a:rPr lang="en-US" altLang="en-US" sz="1200" dirty="0">
                <a:solidFill>
                  <a:srgbClr val="00FFFF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http://dev.mysql.com/doc/refman/5.5/en/sql-syntax-data-manipulation.html</a:t>
            </a:r>
            <a:endParaRPr lang="en-US" altLang="en-US" sz="1200" dirty="0">
              <a:solidFill>
                <a:srgbClr val="00FFFF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Example SELECT Queries</a:t>
            </a:r>
          </a:p>
        </p:txBody>
      </p:sp>
      <p:sp>
        <p:nvSpPr>
          <p:cNvPr id="27650" name="Content Placeholder 2"/>
          <p:cNvSpPr>
            <a:spLocks noGrp="1"/>
          </p:cNvSpPr>
          <p:nvPr>
            <p:ph idx="1"/>
          </p:nvPr>
        </p:nvSpPr>
        <p:spPr>
          <a:xfrm>
            <a:off x="228600" y="3657608"/>
            <a:ext cx="8686800" cy="2460163"/>
          </a:xfrm>
        </p:spPr>
        <p:txBody>
          <a:bodyPr/>
          <a:lstStyle/>
          <a:p>
            <a:pPr eaLnBrk="1" hangingPunct="1">
              <a:spcAft>
                <a:spcPts val="1200"/>
              </a:spcAft>
            </a:pPr>
            <a:r>
              <a:rPr lang="en-US" altLang="en-US" sz="2000" b="1" dirty="0">
                <a:solidFill>
                  <a:srgbClr val="00FFFF"/>
                </a:solidFill>
                <a:latin typeface="Courier" charset="0"/>
                <a:ea typeface="ＭＳ Ｐゴシック" charset="-128"/>
              </a:rPr>
              <a:t>SELECT </a:t>
            </a:r>
            <a:r>
              <a:rPr lang="en-US" altLang="en-US" sz="2000" b="1" dirty="0">
                <a:latin typeface="Courier" charset="0"/>
                <a:ea typeface="ＭＳ Ｐゴシック" charset="-128"/>
              </a:rPr>
              <a:t>* </a:t>
            </a:r>
            <a:r>
              <a:rPr lang="en-US" altLang="en-US" sz="2000" b="1" dirty="0">
                <a:solidFill>
                  <a:srgbClr val="00FFFF"/>
                </a:solidFill>
                <a:latin typeface="Courier" charset="0"/>
                <a:ea typeface="ＭＳ Ｐゴシック" charset="-128"/>
              </a:rPr>
              <a:t>FROM </a:t>
            </a:r>
            <a:r>
              <a:rPr lang="en-US" altLang="en-US" sz="2000" b="1" dirty="0">
                <a:latin typeface="Courier" charset="0"/>
                <a:ea typeface="ＭＳ Ｐゴシック" charset="-128"/>
              </a:rPr>
              <a:t>authors</a:t>
            </a:r>
          </a:p>
          <a:p>
            <a:pPr eaLnBrk="1" hangingPunct="1">
              <a:spcAft>
                <a:spcPts val="1200"/>
              </a:spcAft>
            </a:pPr>
            <a:r>
              <a:rPr lang="en-US" altLang="en-US" sz="2000" b="1" dirty="0">
                <a:solidFill>
                  <a:srgbClr val="00FFFF"/>
                </a:solidFill>
                <a:latin typeface="Courier" charset="0"/>
                <a:ea typeface="ＭＳ Ｐゴシック" charset="-128"/>
              </a:rPr>
              <a:t>SELECT </a:t>
            </a:r>
            <a:r>
              <a:rPr lang="en-US" altLang="en-US" sz="2000" b="1" dirty="0">
                <a:latin typeface="Courier" charset="0"/>
                <a:ea typeface="ＭＳ Ｐゴシック" charset="-128"/>
              </a:rPr>
              <a:t>* </a:t>
            </a:r>
            <a:r>
              <a:rPr lang="en-US" altLang="en-US" sz="2000" b="1" dirty="0">
                <a:solidFill>
                  <a:srgbClr val="00FFFF"/>
                </a:solidFill>
                <a:latin typeface="Courier" charset="0"/>
                <a:ea typeface="ＭＳ Ｐゴシック" charset="-128"/>
              </a:rPr>
              <a:t>FROM </a:t>
            </a:r>
            <a:r>
              <a:rPr lang="en-US" altLang="en-US" sz="2000" b="1" dirty="0">
                <a:latin typeface="Courier" charset="0"/>
                <a:ea typeface="ＭＳ Ｐゴシック" charset="-128"/>
              </a:rPr>
              <a:t>authors </a:t>
            </a:r>
            <a:r>
              <a:rPr lang="en-US" altLang="en-US" sz="2000" b="1" dirty="0">
                <a:solidFill>
                  <a:srgbClr val="00FFFF"/>
                </a:solidFill>
                <a:latin typeface="Courier" charset="0"/>
                <a:ea typeface="ＭＳ Ｐゴシック" charset="-128"/>
              </a:rPr>
              <a:t>WHERE </a:t>
            </a:r>
            <a:r>
              <a:rPr lang="en-US" altLang="en-US" sz="2000" b="1" dirty="0" err="1">
                <a:latin typeface="Courier" charset="0"/>
                <a:ea typeface="ＭＳ Ｐゴシック" charset="-128"/>
              </a:rPr>
              <a:t>year_born</a:t>
            </a:r>
            <a:r>
              <a:rPr lang="en-US" altLang="en-US" sz="2000" b="1" dirty="0">
                <a:latin typeface="Courier" charset="0"/>
                <a:ea typeface="ＭＳ Ｐゴシック" charset="-128"/>
              </a:rPr>
              <a:t> &gt; 1910</a:t>
            </a:r>
          </a:p>
          <a:p>
            <a:pPr eaLnBrk="1" hangingPunct="1">
              <a:spcAft>
                <a:spcPts val="1200"/>
              </a:spcAft>
            </a:pPr>
            <a:r>
              <a:rPr lang="en-US" altLang="en-US" sz="2000" b="1" dirty="0">
                <a:solidFill>
                  <a:srgbClr val="00FFFF"/>
                </a:solidFill>
                <a:latin typeface="Courier" charset="0"/>
                <a:ea typeface="ＭＳ Ｐゴシック" charset="-128"/>
              </a:rPr>
              <a:t>SELECT </a:t>
            </a:r>
            <a:r>
              <a:rPr lang="en-US" altLang="en-US" sz="2000" b="1" dirty="0">
                <a:latin typeface="Courier" charset="0"/>
                <a:ea typeface="ＭＳ Ｐゴシック" charset="-128"/>
              </a:rPr>
              <a:t>* </a:t>
            </a:r>
            <a:r>
              <a:rPr lang="en-US" altLang="en-US" sz="2000" b="1" dirty="0">
                <a:solidFill>
                  <a:srgbClr val="00FFFF"/>
                </a:solidFill>
                <a:latin typeface="Courier" charset="0"/>
                <a:ea typeface="ＭＳ Ｐゴシック" charset="-128"/>
              </a:rPr>
              <a:t>FROM </a:t>
            </a:r>
            <a:r>
              <a:rPr lang="en-US" altLang="en-US" sz="2000" b="1" dirty="0">
                <a:latin typeface="Courier" charset="0"/>
                <a:ea typeface="ＭＳ Ｐゴシック" charset="-128"/>
              </a:rPr>
              <a:t>authors </a:t>
            </a:r>
            <a:r>
              <a:rPr lang="en-US" altLang="en-US" sz="2000" b="1" dirty="0">
                <a:solidFill>
                  <a:srgbClr val="00FFFF"/>
                </a:solidFill>
                <a:latin typeface="Courier" charset="0"/>
                <a:ea typeface="ＭＳ Ｐゴシック" charset="-128"/>
              </a:rPr>
              <a:t>WHERE </a:t>
            </a:r>
            <a:r>
              <a:rPr lang="en-US" altLang="en-US" sz="2000" b="1" dirty="0" err="1">
                <a:latin typeface="Courier" charset="0"/>
                <a:ea typeface="ＭＳ Ｐゴシック" charset="-128"/>
              </a:rPr>
              <a:t>last_name</a:t>
            </a:r>
            <a:r>
              <a:rPr lang="en-US" altLang="en-US" sz="2000" b="1" dirty="0">
                <a:latin typeface="Courier" charset="0"/>
                <a:ea typeface="ＭＳ Ｐゴシック" charset="-128"/>
              </a:rPr>
              <a:t> </a:t>
            </a:r>
            <a:r>
              <a:rPr lang="en-US" altLang="en-US" sz="2000" b="1" dirty="0">
                <a:solidFill>
                  <a:srgbClr val="00FFFF"/>
                </a:solidFill>
                <a:latin typeface="Courier" charset="0"/>
                <a:ea typeface="ＭＳ Ｐゴシック" charset="-128"/>
              </a:rPr>
              <a:t>REGEXP</a:t>
            </a:r>
            <a:r>
              <a:rPr lang="en-US" altLang="en-US" sz="2000" b="1" dirty="0">
                <a:latin typeface="Courier" charset="0"/>
                <a:ea typeface="ＭＳ Ｐゴシック" charset="-128"/>
              </a:rPr>
              <a:t> '[a-r]*'</a:t>
            </a:r>
          </a:p>
          <a:p>
            <a:pPr eaLnBrk="1" hangingPunct="1">
              <a:spcAft>
                <a:spcPts val="1200"/>
              </a:spcAft>
            </a:pPr>
            <a:r>
              <a:rPr lang="en-US" altLang="en-US" sz="2000" b="1" dirty="0">
                <a:solidFill>
                  <a:srgbClr val="00FFFF"/>
                </a:solidFill>
                <a:latin typeface="Courier" charset="0"/>
                <a:ea typeface="ＭＳ Ｐゴシック" charset="-128"/>
              </a:rPr>
              <a:t>SELECT </a:t>
            </a:r>
            <a:r>
              <a:rPr lang="en-US" altLang="en-US" sz="2000" b="1" dirty="0">
                <a:latin typeface="Courier" charset="0"/>
                <a:ea typeface="ＭＳ Ｐゴシック" charset="-128"/>
              </a:rPr>
              <a:t>* </a:t>
            </a:r>
            <a:r>
              <a:rPr lang="en-US" altLang="en-US" sz="2000" b="1" dirty="0">
                <a:solidFill>
                  <a:srgbClr val="00FFFF"/>
                </a:solidFill>
                <a:latin typeface="Courier" charset="0"/>
                <a:ea typeface="ＭＳ Ｐゴシック" charset="-128"/>
              </a:rPr>
              <a:t>FROM </a:t>
            </a:r>
            <a:r>
              <a:rPr lang="en-US" altLang="en-US" sz="2000" b="1" dirty="0">
                <a:latin typeface="Courier" charset="0"/>
                <a:ea typeface="ＭＳ Ｐゴシック" charset="-128"/>
              </a:rPr>
              <a:t>authors </a:t>
            </a:r>
            <a:r>
              <a:rPr lang="en-US" altLang="en-US" sz="2000" b="1" dirty="0">
                <a:solidFill>
                  <a:srgbClr val="00FFFF"/>
                </a:solidFill>
                <a:latin typeface="Courier" charset="0"/>
                <a:ea typeface="ＭＳ Ｐゴシック" charset="-128"/>
              </a:rPr>
              <a:t>WHERE </a:t>
            </a:r>
            <a:r>
              <a:rPr lang="en-US" altLang="en-US" sz="2000" b="1" dirty="0" err="1">
                <a:latin typeface="Courier" charset="0"/>
                <a:ea typeface="ＭＳ Ｐゴシック" charset="-128"/>
              </a:rPr>
              <a:t>last_name</a:t>
            </a:r>
            <a:r>
              <a:rPr lang="en-US" altLang="en-US" sz="2000" b="1" dirty="0">
                <a:latin typeface="Courier" charset="0"/>
                <a:ea typeface="ＭＳ Ｐゴシック" charset="-128"/>
              </a:rPr>
              <a:t> </a:t>
            </a:r>
            <a:r>
              <a:rPr lang="en-US" altLang="en-US" sz="2000" b="1" dirty="0">
                <a:solidFill>
                  <a:srgbClr val="00FFFF"/>
                </a:solidFill>
                <a:latin typeface="Courier" charset="0"/>
                <a:ea typeface="ＭＳ Ｐゴシック" charset="-128"/>
              </a:rPr>
              <a:t>REGEXP</a:t>
            </a:r>
            <a:r>
              <a:rPr lang="en-US" altLang="en-US" sz="2000" b="1" dirty="0">
                <a:latin typeface="Courier" charset="0"/>
                <a:ea typeface="ＭＳ Ｐゴシック" charset="-128"/>
              </a:rPr>
              <a:t> '</a:t>
            </a:r>
            <a:r>
              <a:rPr lang="en-US" altLang="ja-JP" sz="2000" b="1" dirty="0">
                <a:latin typeface="Courier" charset="0"/>
                <a:ea typeface="ＭＳ Ｐゴシック" charset="-128"/>
              </a:rPr>
              <a:t>[a-r]*</a:t>
            </a:r>
            <a:r>
              <a:rPr lang="en-US" altLang="en-US" sz="2000" b="1" dirty="0">
                <a:latin typeface="Courier" charset="0"/>
                <a:ea typeface="ＭＳ Ｐゴシック" charset="-128"/>
              </a:rPr>
              <a:t>'</a:t>
            </a:r>
            <a:br>
              <a:rPr lang="en-US" altLang="ja-JP" sz="2000" b="1" dirty="0">
                <a:latin typeface="Courier" charset="0"/>
                <a:ea typeface="ＭＳ Ｐゴシック" charset="-128"/>
              </a:rPr>
            </a:br>
            <a:r>
              <a:rPr lang="en-US" altLang="ja-JP" sz="2000" b="1" dirty="0">
                <a:solidFill>
                  <a:srgbClr val="00FFFF"/>
                </a:solidFill>
                <a:latin typeface="Courier" charset="0"/>
                <a:ea typeface="ＭＳ Ｐゴシック" charset="-128"/>
              </a:rPr>
              <a:t>ORDER BY </a:t>
            </a:r>
            <a:r>
              <a:rPr lang="en-US" altLang="ja-JP" sz="2000" b="1" dirty="0" err="1">
                <a:latin typeface="Courier" charset="0"/>
                <a:ea typeface="ＭＳ Ｐゴシック" charset="-128"/>
              </a:rPr>
              <a:t>last_name</a:t>
            </a:r>
            <a:r>
              <a:rPr lang="en-US" altLang="ja-JP" sz="2000" b="1" dirty="0">
                <a:latin typeface="Courier" charset="0"/>
                <a:ea typeface="ＭＳ Ｐゴシック" charset="-128"/>
              </a:rPr>
              <a:t> </a:t>
            </a:r>
            <a:r>
              <a:rPr lang="en-US" altLang="ja-JP" sz="2000" b="1" dirty="0">
                <a:solidFill>
                  <a:srgbClr val="00FFFF"/>
                </a:solidFill>
                <a:latin typeface="Courier" charset="0"/>
                <a:ea typeface="ＭＳ Ｐゴシック" charset="-128"/>
              </a:rPr>
              <a:t>ASC</a:t>
            </a:r>
            <a:endParaRPr lang="en-US" altLang="en-US" sz="2000" b="1" dirty="0">
              <a:solidFill>
                <a:srgbClr val="00FFFF"/>
              </a:solidFill>
              <a:latin typeface="Courier" charset="0"/>
              <a:ea typeface="ＭＳ Ｐゴシック" charset="-128"/>
            </a:endParaRPr>
          </a:p>
        </p:txBody>
      </p:sp>
      <p:sp>
        <p:nvSpPr>
          <p:cNvPr id="27651" name="TextBox 4"/>
          <p:cNvSpPr txBox="1">
            <a:spLocks noChangeArrowheads="1"/>
          </p:cNvSpPr>
          <p:nvPr/>
        </p:nvSpPr>
        <p:spPr bwMode="auto">
          <a:xfrm>
            <a:off x="0" y="6421438"/>
            <a:ext cx="9144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1200" dirty="0"/>
              <a:t>For complete MySQL documentation, see </a:t>
            </a:r>
            <a:r>
              <a:rPr lang="en-US" altLang="en-US" sz="1200" dirty="0">
                <a:solidFill>
                  <a:srgbClr val="00FFFF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http://dev.mysql.com/doc/refman/5.5/en/select.html</a:t>
            </a:r>
            <a:r>
              <a:rPr lang="en-US" altLang="en-US" sz="1200" dirty="0"/>
              <a:t>, </a:t>
            </a:r>
            <a:r>
              <a:rPr lang="en-US" altLang="en-US" sz="1200" dirty="0">
                <a:solidFill>
                  <a:srgbClr val="00FF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http://dev.mysql.com/doc/refman/5.5/en/pattern-matching.html</a:t>
            </a:r>
            <a:endParaRPr lang="en-US" altLang="en-US" sz="1200" dirty="0">
              <a:solidFill>
                <a:srgbClr val="00FFFF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4117676"/>
              </p:ext>
            </p:extLst>
          </p:nvPr>
        </p:nvGraphicFramePr>
        <p:xfrm>
          <a:off x="1520825" y="2076458"/>
          <a:ext cx="6096000" cy="1114425"/>
        </p:xfrm>
        <a:graphic>
          <a:graphicData uri="http://schemas.openxmlformats.org/drawingml/2006/table">
            <a:tbl>
              <a:tblPr/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14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id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T="45733" marB="45733" horzOverflow="overflow">
                    <a:lnL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first_name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last_name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year_born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T="45733" marB="45733" horzOverflow="overflow">
                    <a:lnL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Ayn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Rand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1905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4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2</a:t>
                      </a:r>
                    </a:p>
                  </a:txBody>
                  <a:tcPr marT="45733" marB="45733" horzOverflow="overflow">
                    <a:lnL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Peter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Benchley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1940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7677" name="TextBox 5"/>
          <p:cNvSpPr txBox="1">
            <a:spLocks noChangeArrowheads="1"/>
          </p:cNvSpPr>
          <p:nvPr/>
        </p:nvSpPr>
        <p:spPr bwMode="auto">
          <a:xfrm>
            <a:off x="1520825" y="1614496"/>
            <a:ext cx="11715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b="1"/>
              <a:t>authors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2133600"/>
            <a:ext cx="5765800" cy="479425"/>
          </a:xfrm>
          <a:prstGeom prst="rect">
            <a:avLst/>
          </a:prstGeom>
          <a:solidFill>
            <a:srgbClr val="66006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6754813" y="5745163"/>
            <a:ext cx="1639887" cy="627062"/>
            <a:chOff x="3402013" y="3846513"/>
            <a:chExt cx="1639887" cy="627062"/>
          </a:xfrm>
        </p:grpSpPr>
        <p:sp>
          <p:nvSpPr>
            <p:cNvPr id="3" name="Rectangle 2"/>
            <p:cNvSpPr/>
            <p:nvPr/>
          </p:nvSpPr>
          <p:spPr bwMode="auto">
            <a:xfrm>
              <a:off x="3514725" y="3957638"/>
              <a:ext cx="1527175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" name="Rectangle 3"/>
            <p:cNvSpPr/>
            <p:nvPr/>
          </p:nvSpPr>
          <p:spPr bwMode="auto">
            <a:xfrm>
              <a:off x="3457575" y="3902075"/>
              <a:ext cx="1527175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" name="Rectangle 4"/>
            <p:cNvSpPr/>
            <p:nvPr/>
          </p:nvSpPr>
          <p:spPr bwMode="auto">
            <a:xfrm>
              <a:off x="3402013" y="3846513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" name="TextBox 29"/>
            <p:cNvSpPr txBox="1">
              <a:spLocks noChangeArrowheads="1"/>
            </p:cNvSpPr>
            <p:nvPr/>
          </p:nvSpPr>
          <p:spPr bwMode="auto">
            <a:xfrm>
              <a:off x="3770922" y="3915252"/>
              <a:ext cx="79285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Model</a:t>
              </a:r>
            </a:p>
          </p:txBody>
        </p:sp>
      </p:grpSp>
      <p:grpSp>
        <p:nvGrpSpPr>
          <p:cNvPr id="7" name="Group 9"/>
          <p:cNvGrpSpPr>
            <a:grpSpLocks/>
          </p:cNvGrpSpPr>
          <p:nvPr/>
        </p:nvGrpSpPr>
        <p:grpSpPr bwMode="auto">
          <a:xfrm>
            <a:off x="6919913" y="2763838"/>
            <a:ext cx="1223962" cy="628650"/>
            <a:chOff x="6920301" y="1979160"/>
            <a:chExt cx="1223963" cy="628650"/>
          </a:xfrm>
        </p:grpSpPr>
        <p:sp>
          <p:nvSpPr>
            <p:cNvPr id="8" name="Can 7"/>
            <p:cNvSpPr/>
            <p:nvPr/>
          </p:nvSpPr>
          <p:spPr bwMode="auto">
            <a:xfrm>
              <a:off x="6920301" y="1979160"/>
              <a:ext cx="1223963" cy="628650"/>
            </a:xfrm>
            <a:prstGeom prst="can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" name="TextBox 32"/>
            <p:cNvSpPr txBox="1">
              <a:spLocks noChangeArrowheads="1"/>
            </p:cNvSpPr>
            <p:nvPr/>
          </p:nvSpPr>
          <p:spPr bwMode="auto">
            <a:xfrm>
              <a:off x="7219934" y="2180622"/>
              <a:ext cx="597412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DB</a:t>
              </a:r>
            </a:p>
          </p:txBody>
        </p:sp>
      </p:grpSp>
      <p:cxnSp>
        <p:nvCxnSpPr>
          <p:cNvPr id="10" name="Straight Arrow Connector 9"/>
          <p:cNvCxnSpPr/>
          <p:nvPr/>
        </p:nvCxnSpPr>
        <p:spPr bwMode="auto">
          <a:xfrm flipV="1">
            <a:off x="7572375" y="3414713"/>
            <a:ext cx="0" cy="233045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1" name="Group 45"/>
          <p:cNvGrpSpPr>
            <a:grpSpLocks/>
          </p:cNvGrpSpPr>
          <p:nvPr/>
        </p:nvGrpSpPr>
        <p:grpSpPr bwMode="auto">
          <a:xfrm>
            <a:off x="6805613" y="650875"/>
            <a:ext cx="1527175" cy="2112963"/>
            <a:chOff x="6806302" y="650138"/>
            <a:chExt cx="1527175" cy="2113700"/>
          </a:xfrm>
        </p:grpSpPr>
        <p:sp>
          <p:nvSpPr>
            <p:cNvPr id="12" name="Rectangle 11"/>
            <p:cNvSpPr/>
            <p:nvPr/>
          </p:nvSpPr>
          <p:spPr bwMode="auto">
            <a:xfrm>
              <a:off x="6806302" y="650138"/>
              <a:ext cx="1527175" cy="517706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" name="TextBox 29"/>
            <p:cNvSpPr txBox="1">
              <a:spLocks noChangeArrowheads="1"/>
            </p:cNvSpPr>
            <p:nvPr/>
          </p:nvSpPr>
          <p:spPr bwMode="auto">
            <a:xfrm>
              <a:off x="6972759" y="718877"/>
              <a:ext cx="119776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Migrations</a:t>
              </a:r>
            </a:p>
          </p:txBody>
        </p:sp>
        <p:cxnSp>
          <p:nvCxnSpPr>
            <p:cNvPr id="14" name="Straight Arrow Connector 13"/>
            <p:cNvCxnSpPr/>
            <p:nvPr/>
          </p:nvCxnSpPr>
          <p:spPr bwMode="auto">
            <a:xfrm flipV="1">
              <a:off x="7569889" y="1167844"/>
              <a:ext cx="0" cy="1595994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prstDash val="sysDash"/>
              <a:headEnd type="triangle" w="lg" len="lg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Content Placeholder 15"/>
          <p:cNvSpPr>
            <a:spLocks noGrp="1"/>
          </p:cNvSpPr>
          <p:nvPr>
            <p:ph idx="1"/>
          </p:nvPr>
        </p:nvSpPr>
        <p:spPr>
          <a:xfrm>
            <a:off x="457200" y="1600200"/>
            <a:ext cx="6026258" cy="4525963"/>
          </a:xfrm>
        </p:spPr>
        <p:txBody>
          <a:bodyPr/>
          <a:lstStyle/>
          <a:p>
            <a:r>
              <a:rPr lang="en-US" dirty="0"/>
              <a:t>DBs and DBMSs</a:t>
            </a:r>
          </a:p>
          <a:p>
            <a:r>
              <a:rPr lang="en-US" dirty="0"/>
              <a:t>Rails Object–Relational Mapping</a:t>
            </a: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457200" y="274638"/>
            <a:ext cx="5994401" cy="1143000"/>
          </a:xfrm>
        </p:spPr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2086153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charset="-128"/>
              </a:rPr>
              <a:t>Rails Object-Relational Mapping (ORM)</a:t>
            </a:r>
          </a:p>
        </p:txBody>
      </p:sp>
      <p:sp>
        <p:nvSpPr>
          <p:cNvPr id="2867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>
                <a:ea typeface="ＭＳ Ｐゴシック" charset="-128"/>
              </a:rPr>
              <a:t>You make object-oriented classes</a:t>
            </a:r>
          </a:p>
          <a:p>
            <a:r>
              <a:rPr lang="en-US" altLang="en-US">
                <a:ea typeface="ＭＳ Ｐゴシック" charset="-128"/>
              </a:rPr>
              <a:t>Rails handles the SQL/DBMS</a:t>
            </a:r>
          </a:p>
        </p:txBody>
      </p:sp>
      <p:grpSp>
        <p:nvGrpSpPr>
          <p:cNvPr id="28675" name="Group 24"/>
          <p:cNvGrpSpPr>
            <a:grpSpLocks/>
          </p:cNvGrpSpPr>
          <p:nvPr/>
        </p:nvGrpSpPr>
        <p:grpSpPr bwMode="auto">
          <a:xfrm>
            <a:off x="6919913" y="4929188"/>
            <a:ext cx="1639887" cy="627062"/>
            <a:chOff x="3402013" y="3846513"/>
            <a:chExt cx="1639887" cy="627062"/>
          </a:xfrm>
        </p:grpSpPr>
        <p:sp>
          <p:nvSpPr>
            <p:cNvPr id="5" name="Rectangle 4"/>
            <p:cNvSpPr/>
            <p:nvPr/>
          </p:nvSpPr>
          <p:spPr bwMode="auto">
            <a:xfrm>
              <a:off x="3514725" y="3957638"/>
              <a:ext cx="1527175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" name="Rectangle 5"/>
            <p:cNvSpPr/>
            <p:nvPr/>
          </p:nvSpPr>
          <p:spPr bwMode="auto">
            <a:xfrm>
              <a:off x="3457575" y="3902075"/>
              <a:ext cx="1527175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3402013" y="3846513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8683" name="TextBox 29"/>
            <p:cNvSpPr txBox="1">
              <a:spLocks noChangeArrowheads="1"/>
            </p:cNvSpPr>
            <p:nvPr/>
          </p:nvSpPr>
          <p:spPr bwMode="auto">
            <a:xfrm>
              <a:off x="3770922" y="3915252"/>
              <a:ext cx="79285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Model</a:t>
              </a:r>
            </a:p>
          </p:txBody>
        </p:sp>
      </p:grpSp>
      <p:grpSp>
        <p:nvGrpSpPr>
          <p:cNvPr id="28676" name="Group 9"/>
          <p:cNvGrpSpPr>
            <a:grpSpLocks/>
          </p:cNvGrpSpPr>
          <p:nvPr/>
        </p:nvGrpSpPr>
        <p:grpSpPr bwMode="auto">
          <a:xfrm>
            <a:off x="7085013" y="1947863"/>
            <a:ext cx="1223962" cy="628650"/>
            <a:chOff x="6920301" y="1979160"/>
            <a:chExt cx="1223963" cy="628650"/>
          </a:xfrm>
        </p:grpSpPr>
        <p:sp>
          <p:nvSpPr>
            <p:cNvPr id="10" name="Can 9"/>
            <p:cNvSpPr/>
            <p:nvPr/>
          </p:nvSpPr>
          <p:spPr bwMode="auto">
            <a:xfrm>
              <a:off x="6920301" y="1979160"/>
              <a:ext cx="1223963" cy="628650"/>
            </a:xfrm>
            <a:prstGeom prst="can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8679" name="TextBox 32"/>
            <p:cNvSpPr txBox="1">
              <a:spLocks noChangeArrowheads="1"/>
            </p:cNvSpPr>
            <p:nvPr/>
          </p:nvSpPr>
          <p:spPr bwMode="auto">
            <a:xfrm>
              <a:off x="7219934" y="2180622"/>
              <a:ext cx="597412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DB</a:t>
              </a:r>
            </a:p>
          </p:txBody>
        </p:sp>
      </p:grpSp>
      <p:cxnSp>
        <p:nvCxnSpPr>
          <p:cNvPr id="12" name="Straight Arrow Connector 11"/>
          <p:cNvCxnSpPr/>
          <p:nvPr/>
        </p:nvCxnSpPr>
        <p:spPr bwMode="auto">
          <a:xfrm flipV="1">
            <a:off x="7737475" y="2598738"/>
            <a:ext cx="0" cy="233045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altLang="en-US">
                <a:ea typeface="ＭＳ Ｐゴシック" charset="-128"/>
              </a:rPr>
              <a:t>Quick Intro to UML Class Diagrams</a:t>
            </a:r>
          </a:p>
        </p:txBody>
      </p:sp>
      <p:sp>
        <p:nvSpPr>
          <p:cNvPr id="29698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2467842"/>
          </a:xfrm>
        </p:spPr>
        <p:txBody>
          <a:bodyPr/>
          <a:lstStyle/>
          <a:p>
            <a:r>
              <a:rPr lang="en-US" altLang="en-US" dirty="0">
                <a:ea typeface="ＭＳ Ｐゴシック" charset="-128"/>
              </a:rPr>
              <a:t>I use UML class diagrams a lot</a:t>
            </a:r>
          </a:p>
          <a:p>
            <a:r>
              <a:rPr lang="en-US" altLang="en-US" dirty="0">
                <a:ea typeface="ＭＳ Ｐゴシック" charset="-128"/>
              </a:rPr>
              <a:t>Rationale: Easier to see “big picture” relationships than in code</a:t>
            </a:r>
          </a:p>
          <a:p>
            <a:endParaRPr lang="en-US" altLang="en-US" dirty="0">
              <a:ea typeface="ＭＳ Ｐゴシック" charset="-128"/>
            </a:endParaRPr>
          </a:p>
          <a:p>
            <a:r>
              <a:rPr lang="en-US" altLang="en-US" dirty="0">
                <a:ea typeface="ＭＳ Ｐゴシック" charset="-128"/>
              </a:rPr>
              <a:t>Example model class:</a:t>
            </a:r>
          </a:p>
        </p:txBody>
      </p:sp>
      <p:grpSp>
        <p:nvGrpSpPr>
          <p:cNvPr id="29699" name="Group 10"/>
          <p:cNvGrpSpPr>
            <a:grpSpLocks/>
          </p:cNvGrpSpPr>
          <p:nvPr/>
        </p:nvGrpSpPr>
        <p:grpSpPr bwMode="auto">
          <a:xfrm>
            <a:off x="3575050" y="4203079"/>
            <a:ext cx="1993900" cy="1295400"/>
            <a:chOff x="3194997" y="2710955"/>
            <a:chExt cx="1992854" cy="1294969"/>
          </a:xfrm>
        </p:grpSpPr>
        <p:sp>
          <p:nvSpPr>
            <p:cNvPr id="29707" name="TextBox 5"/>
            <p:cNvSpPr txBox="1">
              <a:spLocks noChangeArrowheads="1"/>
            </p:cNvSpPr>
            <p:nvPr/>
          </p:nvSpPr>
          <p:spPr bwMode="auto">
            <a:xfrm>
              <a:off x="3194998" y="3082594"/>
              <a:ext cx="1992853" cy="923330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first_name : string</a:t>
              </a:r>
            </a:p>
            <a:p>
              <a:pPr eaLnBrk="1" hangingPunct="1"/>
              <a:r>
                <a:rPr lang="en-US" altLang="en-US" sz="1800"/>
                <a:t>last_name : string</a:t>
              </a:r>
            </a:p>
            <a:p>
              <a:pPr eaLnBrk="1" hangingPunct="1"/>
              <a:r>
                <a:rPr lang="en-US" altLang="en-US" sz="1800"/>
                <a:t>year_born : integer</a:t>
              </a:r>
            </a:p>
          </p:txBody>
        </p:sp>
        <p:sp>
          <p:nvSpPr>
            <p:cNvPr id="29708" name="TextBox 9"/>
            <p:cNvSpPr txBox="1">
              <a:spLocks noChangeArrowheads="1"/>
            </p:cNvSpPr>
            <p:nvPr/>
          </p:nvSpPr>
          <p:spPr bwMode="auto">
            <a:xfrm>
              <a:off x="3194997" y="2710955"/>
              <a:ext cx="1992853" cy="369332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Author</a:t>
              </a:r>
            </a:p>
          </p:txBody>
        </p:sp>
      </p:grpSp>
      <p:grpSp>
        <p:nvGrpSpPr>
          <p:cNvPr id="19" name="Group 18"/>
          <p:cNvGrpSpPr>
            <a:grpSpLocks/>
          </p:cNvGrpSpPr>
          <p:nvPr/>
        </p:nvGrpSpPr>
        <p:grpSpPr bwMode="auto">
          <a:xfrm>
            <a:off x="1276350" y="3504579"/>
            <a:ext cx="7694613" cy="2119313"/>
            <a:chOff x="1276124" y="3225942"/>
            <a:chExt cx="7694341" cy="2119275"/>
          </a:xfrm>
        </p:grpSpPr>
        <p:sp>
          <p:nvSpPr>
            <p:cNvPr id="12" name="Left Brace 11"/>
            <p:cNvSpPr/>
            <p:nvPr/>
          </p:nvSpPr>
          <p:spPr>
            <a:xfrm>
              <a:off x="2798483" y="3773620"/>
              <a:ext cx="746099" cy="1571597"/>
            </a:xfrm>
            <a:prstGeom prst="leftBrace">
              <a:avLst/>
            </a:prstGeom>
            <a:ln w="57150" cmpd="sng">
              <a:solidFill>
                <a:srgbClr val="FF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9702" name="TextBox 12"/>
            <p:cNvSpPr txBox="1">
              <a:spLocks noChangeArrowheads="1"/>
            </p:cNvSpPr>
            <p:nvPr/>
          </p:nvSpPr>
          <p:spPr bwMode="auto">
            <a:xfrm>
              <a:off x="1276124" y="4288084"/>
              <a:ext cx="152908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r" eaLnBrk="1" hangingPunct="1"/>
              <a:r>
                <a:rPr lang="en-US" altLang="en-US">
                  <a:solidFill>
                    <a:srgbClr val="FF00FF"/>
                  </a:solidFill>
                </a:rPr>
                <a:t>Box = class</a:t>
              </a:r>
            </a:p>
          </p:txBody>
        </p:sp>
        <p:sp>
          <p:nvSpPr>
            <p:cNvPr id="29703" name="TextBox 13"/>
            <p:cNvSpPr txBox="1">
              <a:spLocks noChangeArrowheads="1"/>
            </p:cNvSpPr>
            <p:nvPr/>
          </p:nvSpPr>
          <p:spPr bwMode="auto">
            <a:xfrm>
              <a:off x="5586245" y="3225942"/>
              <a:ext cx="158529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rgbClr val="FF00FF"/>
                  </a:solidFill>
                </a:rPr>
                <a:t>Class name</a:t>
              </a:r>
            </a:p>
          </p:txBody>
        </p:sp>
        <p:sp>
          <p:nvSpPr>
            <p:cNvPr id="15" name="Left Brace 14"/>
            <p:cNvSpPr/>
            <p:nvPr/>
          </p:nvSpPr>
          <p:spPr>
            <a:xfrm flipH="1">
              <a:off x="5644770" y="4281611"/>
              <a:ext cx="746099" cy="984232"/>
            </a:xfrm>
            <a:prstGeom prst="leftBrace">
              <a:avLst/>
            </a:prstGeom>
            <a:ln w="57150" cmpd="sng">
              <a:solidFill>
                <a:srgbClr val="FF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9705" name="TextBox 15"/>
            <p:cNvSpPr txBox="1">
              <a:spLocks noChangeArrowheads="1"/>
            </p:cNvSpPr>
            <p:nvPr/>
          </p:nvSpPr>
          <p:spPr bwMode="auto">
            <a:xfrm>
              <a:off x="6378890" y="4500421"/>
              <a:ext cx="259157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rgbClr val="FF00FF"/>
                  </a:solidFill>
                </a:rPr>
                <a:t>Attributes w/ types</a:t>
              </a:r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 flipH="1">
              <a:off x="4585945" y="3613285"/>
              <a:ext cx="1058825" cy="455605"/>
            </a:xfrm>
            <a:prstGeom prst="straightConnector1">
              <a:avLst/>
            </a:prstGeom>
            <a:ln w="57150" cmpd="sng">
              <a:solidFill>
                <a:srgbClr val="FF00FF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charset="-128"/>
              </a:rPr>
              <a:t>Classes Represent Sets of Possible Objects</a:t>
            </a:r>
          </a:p>
        </p:txBody>
      </p:sp>
      <p:sp>
        <p:nvSpPr>
          <p:cNvPr id="30722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700088"/>
          </a:xfrm>
        </p:spPr>
        <p:txBody>
          <a:bodyPr/>
          <a:lstStyle/>
          <a:p>
            <a:r>
              <a:rPr lang="en-US" altLang="en-US">
                <a:ea typeface="ＭＳ Ｐゴシック" charset="-128"/>
              </a:rPr>
              <a:t>Class Diagram:</a:t>
            </a:r>
          </a:p>
        </p:txBody>
      </p:sp>
      <p:sp>
        <p:nvSpPr>
          <p:cNvPr id="30723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700088"/>
          </a:xfrm>
        </p:spPr>
        <p:txBody>
          <a:bodyPr/>
          <a:lstStyle/>
          <a:p>
            <a:r>
              <a:rPr lang="en-US" altLang="en-US" u="sng">
                <a:ea typeface="ＭＳ Ｐゴシック" charset="-128"/>
              </a:rPr>
              <a:t>Object</a:t>
            </a:r>
            <a:r>
              <a:rPr lang="en-US" altLang="en-US">
                <a:ea typeface="ＭＳ Ｐゴシック" charset="-128"/>
              </a:rPr>
              <a:t> Diagram</a:t>
            </a:r>
          </a:p>
        </p:txBody>
      </p:sp>
      <p:grpSp>
        <p:nvGrpSpPr>
          <p:cNvPr id="30724" name="Group 10"/>
          <p:cNvGrpSpPr>
            <a:grpSpLocks/>
          </p:cNvGrpSpPr>
          <p:nvPr/>
        </p:nvGrpSpPr>
        <p:grpSpPr bwMode="auto">
          <a:xfrm>
            <a:off x="1370013" y="2971800"/>
            <a:ext cx="1993900" cy="1295400"/>
            <a:chOff x="3194997" y="2710955"/>
            <a:chExt cx="1992854" cy="1294969"/>
          </a:xfrm>
        </p:grpSpPr>
        <p:sp>
          <p:nvSpPr>
            <p:cNvPr id="30741" name="TextBox 5"/>
            <p:cNvSpPr txBox="1">
              <a:spLocks noChangeArrowheads="1"/>
            </p:cNvSpPr>
            <p:nvPr/>
          </p:nvSpPr>
          <p:spPr bwMode="auto">
            <a:xfrm>
              <a:off x="3194998" y="3082594"/>
              <a:ext cx="1992853" cy="923330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first_name : string</a:t>
              </a:r>
            </a:p>
            <a:p>
              <a:pPr eaLnBrk="1" hangingPunct="1"/>
              <a:r>
                <a:rPr lang="en-US" altLang="en-US" sz="1800"/>
                <a:t>last_name : string</a:t>
              </a:r>
            </a:p>
            <a:p>
              <a:pPr eaLnBrk="1" hangingPunct="1"/>
              <a:r>
                <a:rPr lang="en-US" altLang="en-US" sz="1800"/>
                <a:t>year_born : integer</a:t>
              </a:r>
            </a:p>
          </p:txBody>
        </p:sp>
        <p:sp>
          <p:nvSpPr>
            <p:cNvPr id="30742" name="TextBox 9"/>
            <p:cNvSpPr txBox="1">
              <a:spLocks noChangeArrowheads="1"/>
            </p:cNvSpPr>
            <p:nvPr/>
          </p:nvSpPr>
          <p:spPr bwMode="auto">
            <a:xfrm>
              <a:off x="3194997" y="2710955"/>
              <a:ext cx="1992853" cy="369332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Author</a:t>
              </a:r>
            </a:p>
          </p:txBody>
        </p:sp>
      </p:grpSp>
      <p:cxnSp>
        <p:nvCxnSpPr>
          <p:cNvPr id="10" name="Straight Connector 9"/>
          <p:cNvCxnSpPr/>
          <p:nvPr/>
        </p:nvCxnSpPr>
        <p:spPr>
          <a:xfrm>
            <a:off x="4495800" y="1417638"/>
            <a:ext cx="0" cy="5172075"/>
          </a:xfrm>
          <a:prstGeom prst="line">
            <a:avLst/>
          </a:prstGeom>
          <a:ln w="381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0726" name="Group 10"/>
          <p:cNvGrpSpPr>
            <a:grpSpLocks/>
          </p:cNvGrpSpPr>
          <p:nvPr/>
        </p:nvGrpSpPr>
        <p:grpSpPr bwMode="auto">
          <a:xfrm>
            <a:off x="5608638" y="2873375"/>
            <a:ext cx="2657475" cy="1293813"/>
            <a:chOff x="3194997" y="2710955"/>
            <a:chExt cx="1992853" cy="1294662"/>
          </a:xfrm>
        </p:grpSpPr>
        <p:sp>
          <p:nvSpPr>
            <p:cNvPr id="30739" name="TextBox 5"/>
            <p:cNvSpPr txBox="1">
              <a:spLocks noChangeArrowheads="1"/>
            </p:cNvSpPr>
            <p:nvPr/>
          </p:nvSpPr>
          <p:spPr bwMode="auto">
            <a:xfrm>
              <a:off x="3194998" y="3082594"/>
              <a:ext cx="1992852" cy="923023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first_name = “Ayn”</a:t>
              </a:r>
            </a:p>
            <a:p>
              <a:pPr eaLnBrk="1" hangingPunct="1"/>
              <a:r>
                <a:rPr lang="en-US" altLang="en-US" sz="1800"/>
                <a:t>last_name = “Rand”</a:t>
              </a:r>
            </a:p>
            <a:p>
              <a:pPr eaLnBrk="1" hangingPunct="1"/>
              <a:r>
                <a:rPr lang="en-US" altLang="en-US" sz="1800"/>
                <a:t>year_born = 1905</a:t>
              </a:r>
            </a:p>
          </p:txBody>
        </p:sp>
        <p:sp>
          <p:nvSpPr>
            <p:cNvPr id="30740" name="TextBox 9"/>
            <p:cNvSpPr txBox="1">
              <a:spLocks noChangeArrowheads="1"/>
            </p:cNvSpPr>
            <p:nvPr/>
          </p:nvSpPr>
          <p:spPr bwMode="auto">
            <a:xfrm>
              <a:off x="3194997" y="2710955"/>
              <a:ext cx="1992853" cy="369332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 u="sng"/>
                <a:t>rand : Author</a:t>
              </a:r>
            </a:p>
          </p:txBody>
        </p:sp>
      </p:grpSp>
      <p:grpSp>
        <p:nvGrpSpPr>
          <p:cNvPr id="30727" name="Group 10"/>
          <p:cNvGrpSpPr>
            <a:grpSpLocks/>
          </p:cNvGrpSpPr>
          <p:nvPr/>
        </p:nvGrpSpPr>
        <p:grpSpPr bwMode="auto">
          <a:xfrm>
            <a:off x="5608638" y="4846638"/>
            <a:ext cx="2657475" cy="1295400"/>
            <a:chOff x="3194997" y="2710955"/>
            <a:chExt cx="1992853" cy="1294662"/>
          </a:xfrm>
        </p:grpSpPr>
        <p:sp>
          <p:nvSpPr>
            <p:cNvPr id="30737" name="TextBox 5"/>
            <p:cNvSpPr txBox="1">
              <a:spLocks noChangeArrowheads="1"/>
            </p:cNvSpPr>
            <p:nvPr/>
          </p:nvSpPr>
          <p:spPr bwMode="auto">
            <a:xfrm>
              <a:off x="3194998" y="3082594"/>
              <a:ext cx="1992852" cy="923023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first_name = “Peter”</a:t>
              </a:r>
            </a:p>
            <a:p>
              <a:pPr eaLnBrk="1" hangingPunct="1"/>
              <a:r>
                <a:rPr lang="en-US" altLang="en-US" sz="1800"/>
                <a:t>last_name = “Benchley”</a:t>
              </a:r>
            </a:p>
            <a:p>
              <a:pPr eaLnBrk="1" hangingPunct="1"/>
              <a:r>
                <a:rPr lang="en-US" altLang="en-US" sz="1800"/>
                <a:t>year_born = 1940</a:t>
              </a:r>
            </a:p>
          </p:txBody>
        </p:sp>
        <p:sp>
          <p:nvSpPr>
            <p:cNvPr id="30738" name="TextBox 9"/>
            <p:cNvSpPr txBox="1">
              <a:spLocks noChangeArrowheads="1"/>
            </p:cNvSpPr>
            <p:nvPr/>
          </p:nvSpPr>
          <p:spPr bwMode="auto">
            <a:xfrm>
              <a:off x="3194997" y="2710955"/>
              <a:ext cx="1992853" cy="369332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 u="sng"/>
                <a:t>: Author</a:t>
              </a:r>
            </a:p>
          </p:txBody>
        </p:sp>
      </p:grpSp>
      <p:grpSp>
        <p:nvGrpSpPr>
          <p:cNvPr id="36" name="Group 35"/>
          <p:cNvGrpSpPr>
            <a:grpSpLocks/>
          </p:cNvGrpSpPr>
          <p:nvPr/>
        </p:nvGrpSpPr>
        <p:grpSpPr bwMode="auto">
          <a:xfrm>
            <a:off x="4519613" y="2195513"/>
            <a:ext cx="3683000" cy="2524125"/>
            <a:chOff x="4519587" y="2195518"/>
            <a:chExt cx="3683649" cy="2523413"/>
          </a:xfrm>
        </p:grpSpPr>
        <p:sp>
          <p:nvSpPr>
            <p:cNvPr id="30729" name="TextBox 13"/>
            <p:cNvSpPr txBox="1">
              <a:spLocks noChangeArrowheads="1"/>
            </p:cNvSpPr>
            <p:nvPr/>
          </p:nvSpPr>
          <p:spPr bwMode="auto">
            <a:xfrm>
              <a:off x="7395653" y="2303149"/>
              <a:ext cx="80758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rgbClr val="FF00FF"/>
                  </a:solidFill>
                </a:rPr>
                <a:t>Class</a:t>
              </a:r>
            </a:p>
          </p:txBody>
        </p:sp>
        <p:sp>
          <p:nvSpPr>
            <p:cNvPr id="19" name="Left Brace 18"/>
            <p:cNvSpPr/>
            <p:nvPr/>
          </p:nvSpPr>
          <p:spPr bwMode="auto">
            <a:xfrm rot="10800000" flipH="1">
              <a:off x="5192806" y="3231863"/>
              <a:ext cx="492212" cy="985560"/>
            </a:xfrm>
            <a:prstGeom prst="leftBrace">
              <a:avLst>
                <a:gd name="adj1" fmla="val 8333"/>
                <a:gd name="adj2" fmla="val 54869"/>
              </a:avLst>
            </a:prstGeom>
            <a:ln w="57150" cmpd="sng">
              <a:solidFill>
                <a:srgbClr val="FF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0731" name="TextBox 15"/>
            <p:cNvSpPr txBox="1">
              <a:spLocks noChangeArrowheads="1"/>
            </p:cNvSpPr>
            <p:nvPr/>
          </p:nvSpPr>
          <p:spPr bwMode="auto">
            <a:xfrm>
              <a:off x="4519587" y="4257266"/>
              <a:ext cx="217739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rgbClr val="FF00FF"/>
                  </a:solidFill>
                </a:rPr>
                <a:t>Attribute </a:t>
              </a:r>
              <a:r>
                <a:rPr lang="en-US" altLang="en-US" u="sng">
                  <a:solidFill>
                    <a:srgbClr val="FF00FF"/>
                  </a:solidFill>
                </a:rPr>
                <a:t>values</a:t>
              </a:r>
              <a:endParaRPr lang="en-US" altLang="en-US">
                <a:solidFill>
                  <a:srgbClr val="FF00FF"/>
                </a:solidFill>
              </a:endParaRPr>
            </a:p>
          </p:txBody>
        </p:sp>
        <p:cxnSp>
          <p:nvCxnSpPr>
            <p:cNvPr id="21" name="Straight Arrow Connector 20"/>
            <p:cNvCxnSpPr/>
            <p:nvPr/>
          </p:nvCxnSpPr>
          <p:spPr bwMode="auto">
            <a:xfrm flipH="1">
              <a:off x="6948890" y="2644653"/>
              <a:ext cx="482685" cy="326933"/>
            </a:xfrm>
            <a:prstGeom prst="straightConnector1">
              <a:avLst/>
            </a:prstGeom>
            <a:ln w="57150" cmpd="sng">
              <a:solidFill>
                <a:srgbClr val="FF00FF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733" name="TextBox 13"/>
            <p:cNvSpPr txBox="1">
              <a:spLocks noChangeArrowheads="1"/>
            </p:cNvSpPr>
            <p:nvPr/>
          </p:nvSpPr>
          <p:spPr bwMode="auto">
            <a:xfrm>
              <a:off x="4648200" y="2195518"/>
              <a:ext cx="178786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rgbClr val="FF00FF"/>
                  </a:solidFill>
                </a:rPr>
                <a:t>Object name</a:t>
              </a:r>
            </a:p>
          </p:txBody>
        </p:sp>
        <p:cxnSp>
          <p:nvCxnSpPr>
            <p:cNvPr id="24" name="Straight Arrow Connector 23"/>
            <p:cNvCxnSpPr>
              <a:stCxn id="30733" idx="2"/>
            </p:cNvCxnSpPr>
            <p:nvPr/>
          </p:nvCxnSpPr>
          <p:spPr bwMode="auto">
            <a:xfrm>
              <a:off x="5542117" y="2657350"/>
              <a:ext cx="196885" cy="314236"/>
            </a:xfrm>
            <a:prstGeom prst="straightConnector1">
              <a:avLst/>
            </a:prstGeom>
            <a:ln w="57150" cmpd="sng">
              <a:solidFill>
                <a:srgbClr val="FF00FF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>
              <a:stCxn id="19" idx="1"/>
            </p:cNvCxnSpPr>
            <p:nvPr/>
          </p:nvCxnSpPr>
          <p:spPr>
            <a:xfrm flipH="1">
              <a:off x="4972104" y="3676237"/>
              <a:ext cx="220702" cy="1588"/>
            </a:xfrm>
            <a:prstGeom prst="line">
              <a:avLst/>
            </a:prstGeom>
            <a:ln w="57150" cap="rnd" cmpd="sng">
              <a:solidFill>
                <a:srgbClr val="FF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V="1">
              <a:off x="4972104" y="3677825"/>
              <a:ext cx="0" cy="660214"/>
            </a:xfrm>
            <a:prstGeom prst="line">
              <a:avLst/>
            </a:prstGeom>
            <a:ln w="57150" cap="rnd" cmpd="sng">
              <a:solidFill>
                <a:srgbClr val="FF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440190-7A5F-9145-ADEB-C673AAB84B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857500"/>
            <a:ext cx="8229600" cy="1143000"/>
          </a:xfrm>
        </p:spPr>
        <p:txBody>
          <a:bodyPr/>
          <a:lstStyle/>
          <a:p>
            <a:r>
              <a:rPr lang="en-US" sz="4000" dirty="0"/>
              <a:t>How do we enable our Rails apps</a:t>
            </a:r>
            <a:br>
              <a:rPr lang="en-US" sz="4000" dirty="0"/>
            </a:br>
            <a:r>
              <a:rPr lang="en-US" sz="4000" dirty="0"/>
              <a:t>to </a:t>
            </a:r>
            <a:r>
              <a:rPr lang="en-US" sz="4000" dirty="0">
                <a:solidFill>
                  <a:srgbClr val="FFFF00"/>
                </a:solidFill>
              </a:rPr>
              <a:t>CRUD persistent data</a:t>
            </a:r>
            <a:r>
              <a:rPr lang="en-US" sz="4000" dirty="0"/>
              <a:t>?</a:t>
            </a:r>
            <a:endParaRPr lang="en-US" dirty="0"/>
          </a:p>
        </p:txBody>
      </p:sp>
      <p:sp>
        <p:nvSpPr>
          <p:cNvPr id="9" name="Rounded Rectangular Callout 8">
            <a:extLst>
              <a:ext uri="{FF2B5EF4-FFF2-40B4-BE49-F238E27FC236}">
                <a16:creationId xmlns:a16="http://schemas.microsoft.com/office/drawing/2014/main" id="{3C384234-7B52-654B-85C1-3AA479F6F850}"/>
              </a:ext>
            </a:extLst>
          </p:cNvPr>
          <p:cNvSpPr/>
          <p:nvPr/>
        </p:nvSpPr>
        <p:spPr>
          <a:xfrm>
            <a:off x="2646946" y="4718526"/>
            <a:ext cx="5438275" cy="836624"/>
          </a:xfrm>
          <a:prstGeom prst="wedgeRoundRectCallout">
            <a:avLst>
              <a:gd name="adj1" fmla="val -36872"/>
              <a:gd name="adj2" fmla="val -129362"/>
              <a:gd name="adj3" fmla="val 16667"/>
            </a:avLst>
          </a:prstGeom>
          <a:ln w="38100" cmpd="sng">
            <a:solidFill>
              <a:schemeClr val="tx1">
                <a:lumMod val="75000"/>
              </a:schemeClr>
            </a:solidFill>
            <a:prstDash val="solid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3200" u="sng" dirty="0">
                <a:solidFill>
                  <a:schemeClr val="tx1">
                    <a:lumMod val="75000"/>
                  </a:schemeClr>
                </a:solidFill>
                <a:latin typeface="+mj-lt"/>
              </a:rPr>
              <a:t>C</a:t>
            </a:r>
            <a:r>
              <a:rPr lang="en-US" sz="3200" dirty="0">
                <a:solidFill>
                  <a:schemeClr val="tx1">
                    <a:lumMod val="75000"/>
                  </a:schemeClr>
                </a:solidFill>
                <a:latin typeface="+mj-lt"/>
              </a:rPr>
              <a:t>reate, </a:t>
            </a:r>
            <a:r>
              <a:rPr lang="en-US" sz="3200" u="sng" dirty="0">
                <a:solidFill>
                  <a:schemeClr val="tx1">
                    <a:lumMod val="75000"/>
                  </a:schemeClr>
                </a:solidFill>
                <a:latin typeface="+mj-lt"/>
              </a:rPr>
              <a:t>R</a:t>
            </a:r>
            <a:r>
              <a:rPr lang="en-US" sz="3200" dirty="0">
                <a:solidFill>
                  <a:schemeClr val="tx1">
                    <a:lumMod val="75000"/>
                  </a:schemeClr>
                </a:solidFill>
                <a:latin typeface="+mj-lt"/>
              </a:rPr>
              <a:t>ead, </a:t>
            </a:r>
            <a:r>
              <a:rPr lang="en-US" sz="3200" u="sng" dirty="0">
                <a:solidFill>
                  <a:schemeClr val="tx1">
                    <a:lumMod val="75000"/>
                  </a:schemeClr>
                </a:solidFill>
                <a:latin typeface="+mj-lt"/>
              </a:rPr>
              <a:t>U</a:t>
            </a:r>
            <a:r>
              <a:rPr lang="en-US" sz="3200" dirty="0">
                <a:solidFill>
                  <a:schemeClr val="tx1">
                    <a:lumMod val="75000"/>
                  </a:schemeClr>
                </a:solidFill>
                <a:latin typeface="+mj-lt"/>
              </a:rPr>
              <a:t>pdate, </a:t>
            </a:r>
            <a:r>
              <a:rPr lang="en-US" sz="3200" u="sng" dirty="0">
                <a:solidFill>
                  <a:schemeClr val="tx1">
                    <a:lumMod val="75000"/>
                  </a:schemeClr>
                </a:solidFill>
                <a:latin typeface="+mj-lt"/>
              </a:rPr>
              <a:t>D</a:t>
            </a:r>
            <a:r>
              <a:rPr lang="en-US" sz="3200" dirty="0">
                <a:solidFill>
                  <a:schemeClr val="tx1">
                    <a:lumMod val="75000"/>
                  </a:schemeClr>
                </a:solidFill>
                <a:latin typeface="+mj-lt"/>
              </a:rPr>
              <a:t>elete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5E02A50-9DD6-D848-ADC5-034E1FB9DC94}"/>
              </a:ext>
            </a:extLst>
          </p:cNvPr>
          <p:cNvSpPr txBox="1"/>
          <p:nvPr/>
        </p:nvSpPr>
        <p:spPr>
          <a:xfrm>
            <a:off x="3062516" y="1815954"/>
            <a:ext cx="30189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tx1">
                    <a:lumMod val="75000"/>
                  </a:schemeClr>
                </a:solidFill>
                <a:latin typeface="+mj-lt"/>
              </a:rPr>
              <a:t>The Big Question</a:t>
            </a:r>
            <a:endParaRPr lang="en-US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775208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charset="-128"/>
              </a:rPr>
              <a:t>Example Mapping from Class to Table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503363" y="4679950"/>
          <a:ext cx="6096000" cy="1114425"/>
        </p:xfrm>
        <a:graphic>
          <a:graphicData uri="http://schemas.openxmlformats.org/drawingml/2006/table">
            <a:tbl>
              <a:tblPr/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14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id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T="45733" marB="45733" horzOverflow="overflow">
                    <a:lnL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first_name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last_name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year_born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T="45733" marB="45733" horzOverflow="overflow">
                    <a:lnL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Ayn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Rand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1905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4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2</a:t>
                      </a:r>
                    </a:p>
                  </a:txBody>
                  <a:tcPr marT="45733" marB="45733" horzOverflow="overflow">
                    <a:lnL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Peter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Benchley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1940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1771" name="TextBox 5"/>
          <p:cNvSpPr txBox="1">
            <a:spLocks noChangeArrowheads="1"/>
          </p:cNvSpPr>
          <p:nvPr/>
        </p:nvSpPr>
        <p:spPr bwMode="auto">
          <a:xfrm>
            <a:off x="1503363" y="4217988"/>
            <a:ext cx="12065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b="1"/>
              <a:t>authors</a:t>
            </a:r>
          </a:p>
        </p:txBody>
      </p:sp>
      <p:grpSp>
        <p:nvGrpSpPr>
          <p:cNvPr id="31772" name="Group 10"/>
          <p:cNvGrpSpPr>
            <a:grpSpLocks/>
          </p:cNvGrpSpPr>
          <p:nvPr/>
        </p:nvGrpSpPr>
        <p:grpSpPr bwMode="auto">
          <a:xfrm>
            <a:off x="3392488" y="1890713"/>
            <a:ext cx="1992312" cy="1295400"/>
            <a:chOff x="3194997" y="2710955"/>
            <a:chExt cx="1992854" cy="1294969"/>
          </a:xfrm>
        </p:grpSpPr>
        <p:sp>
          <p:nvSpPr>
            <p:cNvPr id="31781" name="TextBox 5"/>
            <p:cNvSpPr txBox="1">
              <a:spLocks noChangeArrowheads="1"/>
            </p:cNvSpPr>
            <p:nvPr/>
          </p:nvSpPr>
          <p:spPr bwMode="auto">
            <a:xfrm>
              <a:off x="3194998" y="3082594"/>
              <a:ext cx="1992853" cy="923330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first_name : string</a:t>
              </a:r>
            </a:p>
            <a:p>
              <a:pPr eaLnBrk="1" hangingPunct="1"/>
              <a:r>
                <a:rPr lang="en-US" altLang="en-US" sz="1800"/>
                <a:t>last_name : string</a:t>
              </a:r>
            </a:p>
            <a:p>
              <a:pPr eaLnBrk="1" hangingPunct="1"/>
              <a:r>
                <a:rPr lang="en-US" altLang="en-US" sz="1800"/>
                <a:t>year_born : integer</a:t>
              </a:r>
            </a:p>
          </p:txBody>
        </p:sp>
        <p:sp>
          <p:nvSpPr>
            <p:cNvPr id="31782" name="TextBox 9"/>
            <p:cNvSpPr txBox="1">
              <a:spLocks noChangeArrowheads="1"/>
            </p:cNvSpPr>
            <p:nvPr/>
          </p:nvSpPr>
          <p:spPr bwMode="auto">
            <a:xfrm>
              <a:off x="3194997" y="2710955"/>
              <a:ext cx="1992853" cy="369332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Author</a:t>
              </a:r>
            </a:p>
          </p:txBody>
        </p:sp>
      </p:grpSp>
      <p:grpSp>
        <p:nvGrpSpPr>
          <p:cNvPr id="18" name="Group 17"/>
          <p:cNvGrpSpPr>
            <a:grpSpLocks/>
          </p:cNvGrpSpPr>
          <p:nvPr/>
        </p:nvGrpSpPr>
        <p:grpSpPr bwMode="auto">
          <a:xfrm>
            <a:off x="2003425" y="2074863"/>
            <a:ext cx="4457700" cy="2716212"/>
            <a:chOff x="2003574" y="2075071"/>
            <a:chExt cx="4457179" cy="2715279"/>
          </a:xfrm>
        </p:grpSpPr>
        <p:cxnSp>
          <p:nvCxnSpPr>
            <p:cNvPr id="12" name="Curved Connector 11"/>
            <p:cNvCxnSpPr>
              <a:stCxn id="31782" idx="1"/>
            </p:cNvCxnSpPr>
            <p:nvPr/>
          </p:nvCxnSpPr>
          <p:spPr>
            <a:xfrm rot="10800000" flipV="1">
              <a:off x="2003574" y="2075071"/>
              <a:ext cx="1388901" cy="2253476"/>
            </a:xfrm>
            <a:prstGeom prst="curvedConnector2">
              <a:avLst/>
            </a:prstGeom>
            <a:ln w="38100" cmpd="sng">
              <a:solidFill>
                <a:srgbClr val="FF00FF"/>
              </a:solidFill>
              <a:prstDash val="sys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Freeform 12"/>
            <p:cNvSpPr/>
            <p:nvPr/>
          </p:nvSpPr>
          <p:spPr>
            <a:xfrm>
              <a:off x="2884534" y="2471810"/>
              <a:ext cx="530163" cy="2262997"/>
            </a:xfrm>
            <a:custGeom>
              <a:avLst/>
              <a:gdLst>
                <a:gd name="connsiteX0" fmla="*/ 530376 w 530376"/>
                <a:gd name="connsiteY0" fmla="*/ 0 h 2262624"/>
                <a:gd name="connsiteX1" fmla="*/ 199 w 530376"/>
                <a:gd name="connsiteY1" fmla="*/ 690501 h 2262624"/>
                <a:gd name="connsiteX2" fmla="*/ 462563 w 530376"/>
                <a:gd name="connsiteY2" fmla="*/ 2262624 h 2262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30376" h="2262624">
                  <a:moveTo>
                    <a:pt x="530376" y="0"/>
                  </a:moveTo>
                  <a:cubicBezTo>
                    <a:pt x="270938" y="156698"/>
                    <a:pt x="11501" y="313397"/>
                    <a:pt x="199" y="690501"/>
                  </a:cubicBezTo>
                  <a:cubicBezTo>
                    <a:pt x="-11103" y="1067605"/>
                    <a:pt x="462563" y="2262624"/>
                    <a:pt x="462563" y="2262624"/>
                  </a:cubicBezTo>
                </a:path>
              </a:pathLst>
            </a:custGeom>
            <a:ln w="38100" cmpd="sng">
              <a:solidFill>
                <a:srgbClr val="FF00FF"/>
              </a:solidFill>
              <a:prstDash val="sysDash"/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3079773" y="2736831"/>
              <a:ext cx="1525410" cy="2053519"/>
            </a:xfrm>
            <a:custGeom>
              <a:avLst/>
              <a:gdLst>
                <a:gd name="connsiteX0" fmla="*/ 360452 w 1525607"/>
                <a:gd name="connsiteY0" fmla="*/ 0 h 2053007"/>
                <a:gd name="connsiteX1" fmla="*/ 70705 w 1525607"/>
                <a:gd name="connsiteY1" fmla="*/ 604188 h 2053007"/>
                <a:gd name="connsiteX2" fmla="*/ 1525607 w 1525607"/>
                <a:gd name="connsiteY2" fmla="*/ 2053007 h 2053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5607" h="2053007">
                  <a:moveTo>
                    <a:pt x="360452" y="0"/>
                  </a:moveTo>
                  <a:cubicBezTo>
                    <a:pt x="118482" y="131010"/>
                    <a:pt x="-123488" y="262020"/>
                    <a:pt x="70705" y="604188"/>
                  </a:cubicBezTo>
                  <a:cubicBezTo>
                    <a:pt x="264897" y="946356"/>
                    <a:pt x="1525607" y="2053007"/>
                    <a:pt x="1525607" y="2053007"/>
                  </a:cubicBezTo>
                </a:path>
              </a:pathLst>
            </a:custGeom>
            <a:ln w="38100" cmpd="sng">
              <a:solidFill>
                <a:srgbClr val="FF00FF"/>
              </a:solidFill>
              <a:prstDash val="sysDash"/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5332173" y="3027244"/>
              <a:ext cx="1128580" cy="1713911"/>
            </a:xfrm>
            <a:custGeom>
              <a:avLst/>
              <a:gdLst>
                <a:gd name="connsiteX0" fmla="*/ 0 w 1128166"/>
                <a:gd name="connsiteY0" fmla="*/ 0 h 1713922"/>
                <a:gd name="connsiteX1" fmla="*/ 887737 w 1128166"/>
                <a:gd name="connsiteY1" fmla="*/ 918613 h 1713922"/>
                <a:gd name="connsiteX2" fmla="*/ 1128166 w 1128166"/>
                <a:gd name="connsiteY2" fmla="*/ 1713922 h 1713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8166" h="1713922">
                  <a:moveTo>
                    <a:pt x="0" y="0"/>
                  </a:moveTo>
                  <a:cubicBezTo>
                    <a:pt x="349854" y="316479"/>
                    <a:pt x="699709" y="632959"/>
                    <a:pt x="887737" y="918613"/>
                  </a:cubicBezTo>
                  <a:cubicBezTo>
                    <a:pt x="1075765" y="1204267"/>
                    <a:pt x="1128166" y="1713922"/>
                    <a:pt x="1128166" y="1713922"/>
                  </a:cubicBezTo>
                </a:path>
              </a:pathLst>
            </a:custGeom>
            <a:ln w="38100" cmpd="sng">
              <a:solidFill>
                <a:srgbClr val="FF00FF"/>
              </a:solidFill>
              <a:prstDash val="sysDash"/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19" name="Group 18"/>
          <p:cNvGrpSpPr>
            <a:grpSpLocks/>
          </p:cNvGrpSpPr>
          <p:nvPr/>
        </p:nvGrpSpPr>
        <p:grpSpPr bwMode="auto">
          <a:xfrm>
            <a:off x="57150" y="3403600"/>
            <a:ext cx="1490663" cy="1501775"/>
            <a:chOff x="56778" y="3402847"/>
            <a:chExt cx="1490597" cy="1502633"/>
          </a:xfrm>
        </p:grpSpPr>
        <p:sp>
          <p:nvSpPr>
            <p:cNvPr id="31775" name="TextBox 15"/>
            <p:cNvSpPr txBox="1">
              <a:spLocks noChangeArrowheads="1"/>
            </p:cNvSpPr>
            <p:nvPr/>
          </p:nvSpPr>
          <p:spPr bwMode="auto">
            <a:xfrm>
              <a:off x="56778" y="3402847"/>
              <a:ext cx="1446274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>
                  <a:solidFill>
                    <a:srgbClr val="FF00FF"/>
                  </a:solidFill>
                </a:rPr>
                <a:t>You get ID for free</a:t>
              </a:r>
            </a:p>
          </p:txBody>
        </p:sp>
        <p:sp>
          <p:nvSpPr>
            <p:cNvPr id="17" name="Freeform 16"/>
            <p:cNvSpPr/>
            <p:nvPr/>
          </p:nvSpPr>
          <p:spPr>
            <a:xfrm>
              <a:off x="777471" y="4185932"/>
              <a:ext cx="769904" cy="719548"/>
            </a:xfrm>
            <a:custGeom>
              <a:avLst/>
              <a:gdLst>
                <a:gd name="connsiteX0" fmla="*/ 0 w 770605"/>
                <a:gd name="connsiteY0" fmla="*/ 0 h 719318"/>
                <a:gd name="connsiteX1" fmla="*/ 221934 w 770605"/>
                <a:gd name="connsiteY1" fmla="*/ 628849 h 719318"/>
                <a:gd name="connsiteX2" fmla="*/ 770605 w 770605"/>
                <a:gd name="connsiteY2" fmla="*/ 715162 h 719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70605" h="719318">
                  <a:moveTo>
                    <a:pt x="0" y="0"/>
                  </a:moveTo>
                  <a:cubicBezTo>
                    <a:pt x="46750" y="254827"/>
                    <a:pt x="93500" y="509655"/>
                    <a:pt x="221934" y="628849"/>
                  </a:cubicBezTo>
                  <a:cubicBezTo>
                    <a:pt x="350368" y="748043"/>
                    <a:pt x="770605" y="715162"/>
                    <a:pt x="770605" y="715162"/>
                  </a:cubicBezTo>
                </a:path>
              </a:pathLst>
            </a:custGeom>
            <a:ln w="57150" cmpd="sng">
              <a:solidFill>
                <a:srgbClr val="FF00FF"/>
              </a:solidFill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charset="-128"/>
              </a:rPr>
              <a:t>What do objects map to?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503363" y="4679950"/>
          <a:ext cx="6096000" cy="1114425"/>
        </p:xfrm>
        <a:graphic>
          <a:graphicData uri="http://schemas.openxmlformats.org/drawingml/2006/table">
            <a:tbl>
              <a:tblPr/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14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id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T="45733" marB="45733" horzOverflow="overflow">
                    <a:lnL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first_name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last_name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year_born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T="45733" marB="45733" horzOverflow="overflow">
                    <a:lnL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Ayn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Rand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1905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4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2</a:t>
                      </a:r>
                    </a:p>
                  </a:txBody>
                  <a:tcPr marT="45733" marB="45733" horzOverflow="overflow">
                    <a:lnL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Peter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Benchley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1940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2795" name="TextBox 5"/>
          <p:cNvSpPr txBox="1">
            <a:spLocks noChangeArrowheads="1"/>
          </p:cNvSpPr>
          <p:nvPr/>
        </p:nvSpPr>
        <p:spPr bwMode="auto">
          <a:xfrm>
            <a:off x="1503363" y="4217988"/>
            <a:ext cx="12065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b="1"/>
              <a:t>authors</a:t>
            </a:r>
          </a:p>
        </p:txBody>
      </p:sp>
      <p:grpSp>
        <p:nvGrpSpPr>
          <p:cNvPr id="32796" name="Group 10"/>
          <p:cNvGrpSpPr>
            <a:grpSpLocks/>
          </p:cNvGrpSpPr>
          <p:nvPr/>
        </p:nvGrpSpPr>
        <p:grpSpPr bwMode="auto">
          <a:xfrm>
            <a:off x="1503363" y="2082800"/>
            <a:ext cx="2657475" cy="1293813"/>
            <a:chOff x="3194997" y="2710955"/>
            <a:chExt cx="1992853" cy="1294662"/>
          </a:xfrm>
        </p:grpSpPr>
        <p:sp>
          <p:nvSpPr>
            <p:cNvPr id="32800" name="TextBox 5"/>
            <p:cNvSpPr txBox="1">
              <a:spLocks noChangeArrowheads="1"/>
            </p:cNvSpPr>
            <p:nvPr/>
          </p:nvSpPr>
          <p:spPr bwMode="auto">
            <a:xfrm>
              <a:off x="3194998" y="3082594"/>
              <a:ext cx="1992852" cy="923023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first_name = “Ayn”</a:t>
              </a:r>
            </a:p>
            <a:p>
              <a:pPr eaLnBrk="1" hangingPunct="1"/>
              <a:r>
                <a:rPr lang="en-US" altLang="en-US" sz="1800"/>
                <a:t>last_name = “Rand”</a:t>
              </a:r>
            </a:p>
            <a:p>
              <a:pPr eaLnBrk="1" hangingPunct="1"/>
              <a:r>
                <a:rPr lang="en-US" altLang="en-US" sz="1800"/>
                <a:t>year_born = 1905</a:t>
              </a:r>
            </a:p>
          </p:txBody>
        </p:sp>
        <p:sp>
          <p:nvSpPr>
            <p:cNvPr id="32801" name="TextBox 9"/>
            <p:cNvSpPr txBox="1">
              <a:spLocks noChangeArrowheads="1"/>
            </p:cNvSpPr>
            <p:nvPr/>
          </p:nvSpPr>
          <p:spPr bwMode="auto">
            <a:xfrm>
              <a:off x="3194997" y="2710955"/>
              <a:ext cx="1992853" cy="369332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 u="sng"/>
                <a:t>: Author</a:t>
              </a:r>
            </a:p>
          </p:txBody>
        </p:sp>
      </p:grpSp>
      <p:grpSp>
        <p:nvGrpSpPr>
          <p:cNvPr id="32797" name="Group 10"/>
          <p:cNvGrpSpPr>
            <a:grpSpLocks/>
          </p:cNvGrpSpPr>
          <p:nvPr/>
        </p:nvGrpSpPr>
        <p:grpSpPr bwMode="auto">
          <a:xfrm>
            <a:off x="5237163" y="2082800"/>
            <a:ext cx="2657475" cy="1293813"/>
            <a:chOff x="3194997" y="2710955"/>
            <a:chExt cx="1992853" cy="1294662"/>
          </a:xfrm>
        </p:grpSpPr>
        <p:sp>
          <p:nvSpPr>
            <p:cNvPr id="32798" name="TextBox 5"/>
            <p:cNvSpPr txBox="1">
              <a:spLocks noChangeArrowheads="1"/>
            </p:cNvSpPr>
            <p:nvPr/>
          </p:nvSpPr>
          <p:spPr bwMode="auto">
            <a:xfrm>
              <a:off x="3194998" y="3082594"/>
              <a:ext cx="1992852" cy="923023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first_name = “Peter”</a:t>
              </a:r>
            </a:p>
            <a:p>
              <a:pPr eaLnBrk="1" hangingPunct="1"/>
              <a:r>
                <a:rPr lang="en-US" altLang="en-US" sz="1800"/>
                <a:t>last_name = “Benchley”</a:t>
              </a:r>
            </a:p>
            <a:p>
              <a:pPr eaLnBrk="1" hangingPunct="1"/>
              <a:r>
                <a:rPr lang="en-US" altLang="en-US" sz="1800"/>
                <a:t>year_born = 1940</a:t>
              </a:r>
            </a:p>
          </p:txBody>
        </p:sp>
        <p:sp>
          <p:nvSpPr>
            <p:cNvPr id="32799" name="TextBox 9"/>
            <p:cNvSpPr txBox="1">
              <a:spLocks noChangeArrowheads="1"/>
            </p:cNvSpPr>
            <p:nvPr/>
          </p:nvSpPr>
          <p:spPr bwMode="auto">
            <a:xfrm>
              <a:off x="3194997" y="2710955"/>
              <a:ext cx="1992853" cy="369332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 u="sng"/>
                <a:t>: Author</a:t>
              </a:r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charset="-128"/>
              </a:rPr>
              <a:t>What do objects map to?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503363" y="4679950"/>
          <a:ext cx="6096000" cy="1114425"/>
        </p:xfrm>
        <a:graphic>
          <a:graphicData uri="http://schemas.openxmlformats.org/drawingml/2006/table">
            <a:tbl>
              <a:tblPr/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14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id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T="45733" marB="45733" horzOverflow="overflow">
                    <a:lnL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first_name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last_name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year_born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T="45733" marB="45733" horzOverflow="overflow">
                    <a:lnL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Ayn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Rand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1905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4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2</a:t>
                      </a:r>
                    </a:p>
                  </a:txBody>
                  <a:tcPr marT="45733" marB="45733" horzOverflow="overflow">
                    <a:lnL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Peter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Benchley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1940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3819" name="TextBox 5"/>
          <p:cNvSpPr txBox="1">
            <a:spLocks noChangeArrowheads="1"/>
          </p:cNvSpPr>
          <p:nvPr/>
        </p:nvSpPr>
        <p:spPr bwMode="auto">
          <a:xfrm>
            <a:off x="1503363" y="4217988"/>
            <a:ext cx="12065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b="1"/>
              <a:t>authors</a:t>
            </a:r>
          </a:p>
        </p:txBody>
      </p:sp>
      <p:grpSp>
        <p:nvGrpSpPr>
          <p:cNvPr id="33820" name="Group 10"/>
          <p:cNvGrpSpPr>
            <a:grpSpLocks/>
          </p:cNvGrpSpPr>
          <p:nvPr/>
        </p:nvGrpSpPr>
        <p:grpSpPr bwMode="auto">
          <a:xfrm>
            <a:off x="1503363" y="2082800"/>
            <a:ext cx="2657475" cy="1293813"/>
            <a:chOff x="3194997" y="2710955"/>
            <a:chExt cx="1992853" cy="1294662"/>
          </a:xfrm>
        </p:grpSpPr>
        <p:sp>
          <p:nvSpPr>
            <p:cNvPr id="33828" name="TextBox 5"/>
            <p:cNvSpPr txBox="1">
              <a:spLocks noChangeArrowheads="1"/>
            </p:cNvSpPr>
            <p:nvPr/>
          </p:nvSpPr>
          <p:spPr bwMode="auto">
            <a:xfrm>
              <a:off x="3194998" y="3082594"/>
              <a:ext cx="1992852" cy="923023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first_name = “Ayn”</a:t>
              </a:r>
            </a:p>
            <a:p>
              <a:pPr eaLnBrk="1" hangingPunct="1"/>
              <a:r>
                <a:rPr lang="en-US" altLang="en-US" sz="1800"/>
                <a:t>last_name = “Rand”</a:t>
              </a:r>
            </a:p>
            <a:p>
              <a:pPr eaLnBrk="1" hangingPunct="1"/>
              <a:r>
                <a:rPr lang="en-US" altLang="en-US" sz="1800"/>
                <a:t>year_born = 1905</a:t>
              </a:r>
            </a:p>
          </p:txBody>
        </p:sp>
        <p:sp>
          <p:nvSpPr>
            <p:cNvPr id="33829" name="TextBox 9"/>
            <p:cNvSpPr txBox="1">
              <a:spLocks noChangeArrowheads="1"/>
            </p:cNvSpPr>
            <p:nvPr/>
          </p:nvSpPr>
          <p:spPr bwMode="auto">
            <a:xfrm>
              <a:off x="3194997" y="2710955"/>
              <a:ext cx="1992853" cy="369332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 u="sng"/>
                <a:t>: Author</a:t>
              </a:r>
            </a:p>
          </p:txBody>
        </p:sp>
      </p:grpSp>
      <p:grpSp>
        <p:nvGrpSpPr>
          <p:cNvPr id="33821" name="Group 10"/>
          <p:cNvGrpSpPr>
            <a:grpSpLocks/>
          </p:cNvGrpSpPr>
          <p:nvPr/>
        </p:nvGrpSpPr>
        <p:grpSpPr bwMode="auto">
          <a:xfrm>
            <a:off x="5237163" y="2082800"/>
            <a:ext cx="2657475" cy="1293813"/>
            <a:chOff x="3194997" y="2710955"/>
            <a:chExt cx="1992853" cy="1294662"/>
          </a:xfrm>
        </p:grpSpPr>
        <p:sp>
          <p:nvSpPr>
            <p:cNvPr id="33826" name="TextBox 5"/>
            <p:cNvSpPr txBox="1">
              <a:spLocks noChangeArrowheads="1"/>
            </p:cNvSpPr>
            <p:nvPr/>
          </p:nvSpPr>
          <p:spPr bwMode="auto">
            <a:xfrm>
              <a:off x="3194998" y="3082594"/>
              <a:ext cx="1992852" cy="923023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first_name = “Peter”</a:t>
              </a:r>
            </a:p>
            <a:p>
              <a:pPr eaLnBrk="1" hangingPunct="1"/>
              <a:r>
                <a:rPr lang="en-US" altLang="en-US" sz="1800"/>
                <a:t>last_name = “Benchley”</a:t>
              </a:r>
            </a:p>
            <a:p>
              <a:pPr eaLnBrk="1" hangingPunct="1"/>
              <a:r>
                <a:rPr lang="en-US" altLang="en-US" sz="1800"/>
                <a:t>year_born = 1940</a:t>
              </a:r>
            </a:p>
          </p:txBody>
        </p:sp>
        <p:sp>
          <p:nvSpPr>
            <p:cNvPr id="33827" name="TextBox 9"/>
            <p:cNvSpPr txBox="1">
              <a:spLocks noChangeArrowheads="1"/>
            </p:cNvSpPr>
            <p:nvPr/>
          </p:nvSpPr>
          <p:spPr bwMode="auto">
            <a:xfrm>
              <a:off x="3194997" y="2710955"/>
              <a:ext cx="1992853" cy="369332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 u="sng"/>
                <a:t>: Author</a:t>
              </a:r>
            </a:p>
          </p:txBody>
        </p:sp>
      </p:grp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361950" y="2757488"/>
            <a:ext cx="8361362" cy="2886075"/>
            <a:chOff x="362648" y="2758019"/>
            <a:chExt cx="8361071" cy="2885342"/>
          </a:xfrm>
        </p:grpSpPr>
        <p:sp>
          <p:nvSpPr>
            <p:cNvPr id="5" name="Freeform 4"/>
            <p:cNvSpPr/>
            <p:nvPr/>
          </p:nvSpPr>
          <p:spPr>
            <a:xfrm>
              <a:off x="362648" y="2758019"/>
              <a:ext cx="1206457" cy="2490154"/>
            </a:xfrm>
            <a:custGeom>
              <a:avLst/>
              <a:gdLst>
                <a:gd name="connsiteX0" fmla="*/ 1146873 w 1206775"/>
                <a:gd name="connsiteY0" fmla="*/ 9743 h 2489946"/>
                <a:gd name="connsiteX1" fmla="*/ 703600 w 1206775"/>
                <a:gd name="connsiteY1" fmla="*/ 21725 h 2489946"/>
                <a:gd name="connsiteX2" fmla="*/ 260328 w 1206775"/>
                <a:gd name="connsiteY2" fmla="*/ 201450 h 2489946"/>
                <a:gd name="connsiteX3" fmla="*/ 20721 w 1206775"/>
                <a:gd name="connsiteY3" fmla="*/ 632789 h 2489946"/>
                <a:gd name="connsiteX4" fmla="*/ 20721 w 1206775"/>
                <a:gd name="connsiteY4" fmla="*/ 1231872 h 2489946"/>
                <a:gd name="connsiteX5" fmla="*/ 92603 w 1206775"/>
                <a:gd name="connsiteY5" fmla="*/ 1615285 h 2489946"/>
                <a:gd name="connsiteX6" fmla="*/ 308249 w 1206775"/>
                <a:gd name="connsiteY6" fmla="*/ 2142478 h 2489946"/>
                <a:gd name="connsiteX7" fmla="*/ 631718 w 1206775"/>
                <a:gd name="connsiteY7" fmla="*/ 2418056 h 2489946"/>
                <a:gd name="connsiteX8" fmla="*/ 1206775 w 1206775"/>
                <a:gd name="connsiteY8" fmla="*/ 2489946 h 2489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06775" h="2489946">
                  <a:moveTo>
                    <a:pt x="1146873" y="9743"/>
                  </a:moveTo>
                  <a:cubicBezTo>
                    <a:pt x="999115" y="-242"/>
                    <a:pt x="851357" y="-10226"/>
                    <a:pt x="703600" y="21725"/>
                  </a:cubicBezTo>
                  <a:cubicBezTo>
                    <a:pt x="555843" y="53676"/>
                    <a:pt x="374141" y="99606"/>
                    <a:pt x="260328" y="201450"/>
                  </a:cubicBezTo>
                  <a:cubicBezTo>
                    <a:pt x="146515" y="303294"/>
                    <a:pt x="60655" y="461052"/>
                    <a:pt x="20721" y="632789"/>
                  </a:cubicBezTo>
                  <a:cubicBezTo>
                    <a:pt x="-19213" y="804526"/>
                    <a:pt x="8741" y="1068123"/>
                    <a:pt x="20721" y="1231872"/>
                  </a:cubicBezTo>
                  <a:cubicBezTo>
                    <a:pt x="32701" y="1395621"/>
                    <a:pt x="44682" y="1463517"/>
                    <a:pt x="92603" y="1615285"/>
                  </a:cubicBezTo>
                  <a:cubicBezTo>
                    <a:pt x="140524" y="1767053"/>
                    <a:pt x="218396" y="2008683"/>
                    <a:pt x="308249" y="2142478"/>
                  </a:cubicBezTo>
                  <a:cubicBezTo>
                    <a:pt x="398101" y="2276273"/>
                    <a:pt x="481964" y="2360145"/>
                    <a:pt x="631718" y="2418056"/>
                  </a:cubicBezTo>
                  <a:cubicBezTo>
                    <a:pt x="781472" y="2475967"/>
                    <a:pt x="1206775" y="2489946"/>
                    <a:pt x="1206775" y="2489946"/>
                  </a:cubicBezTo>
                </a:path>
              </a:pathLst>
            </a:custGeom>
            <a:ln w="38100" cmpd="sng">
              <a:solidFill>
                <a:srgbClr val="FF00FF"/>
              </a:solidFill>
              <a:prstDash val="sysDash"/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" name="Freeform 13"/>
            <p:cNvSpPr/>
            <p:nvPr/>
          </p:nvSpPr>
          <p:spPr>
            <a:xfrm rot="201245" flipH="1">
              <a:off x="7636320" y="2853245"/>
              <a:ext cx="1087399" cy="2790116"/>
            </a:xfrm>
            <a:custGeom>
              <a:avLst/>
              <a:gdLst>
                <a:gd name="connsiteX0" fmla="*/ 1146873 w 1206775"/>
                <a:gd name="connsiteY0" fmla="*/ 9743 h 2489946"/>
                <a:gd name="connsiteX1" fmla="*/ 703600 w 1206775"/>
                <a:gd name="connsiteY1" fmla="*/ 21725 h 2489946"/>
                <a:gd name="connsiteX2" fmla="*/ 260328 w 1206775"/>
                <a:gd name="connsiteY2" fmla="*/ 201450 h 2489946"/>
                <a:gd name="connsiteX3" fmla="*/ 20721 w 1206775"/>
                <a:gd name="connsiteY3" fmla="*/ 632789 h 2489946"/>
                <a:gd name="connsiteX4" fmla="*/ 20721 w 1206775"/>
                <a:gd name="connsiteY4" fmla="*/ 1231872 h 2489946"/>
                <a:gd name="connsiteX5" fmla="*/ 92603 w 1206775"/>
                <a:gd name="connsiteY5" fmla="*/ 1615285 h 2489946"/>
                <a:gd name="connsiteX6" fmla="*/ 308249 w 1206775"/>
                <a:gd name="connsiteY6" fmla="*/ 2142478 h 2489946"/>
                <a:gd name="connsiteX7" fmla="*/ 631718 w 1206775"/>
                <a:gd name="connsiteY7" fmla="*/ 2418056 h 2489946"/>
                <a:gd name="connsiteX8" fmla="*/ 1206775 w 1206775"/>
                <a:gd name="connsiteY8" fmla="*/ 2489946 h 2489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06775" h="2489946">
                  <a:moveTo>
                    <a:pt x="1146873" y="9743"/>
                  </a:moveTo>
                  <a:cubicBezTo>
                    <a:pt x="999115" y="-242"/>
                    <a:pt x="851357" y="-10226"/>
                    <a:pt x="703600" y="21725"/>
                  </a:cubicBezTo>
                  <a:cubicBezTo>
                    <a:pt x="555843" y="53676"/>
                    <a:pt x="374141" y="99606"/>
                    <a:pt x="260328" y="201450"/>
                  </a:cubicBezTo>
                  <a:cubicBezTo>
                    <a:pt x="146515" y="303294"/>
                    <a:pt x="60655" y="461052"/>
                    <a:pt x="20721" y="632789"/>
                  </a:cubicBezTo>
                  <a:cubicBezTo>
                    <a:pt x="-19213" y="804526"/>
                    <a:pt x="8741" y="1068123"/>
                    <a:pt x="20721" y="1231872"/>
                  </a:cubicBezTo>
                  <a:cubicBezTo>
                    <a:pt x="32701" y="1395621"/>
                    <a:pt x="44682" y="1463517"/>
                    <a:pt x="92603" y="1615285"/>
                  </a:cubicBezTo>
                  <a:cubicBezTo>
                    <a:pt x="140524" y="1767053"/>
                    <a:pt x="218396" y="2008683"/>
                    <a:pt x="308249" y="2142478"/>
                  </a:cubicBezTo>
                  <a:cubicBezTo>
                    <a:pt x="398101" y="2276273"/>
                    <a:pt x="481964" y="2360145"/>
                    <a:pt x="631718" y="2418056"/>
                  </a:cubicBezTo>
                  <a:cubicBezTo>
                    <a:pt x="781472" y="2475967"/>
                    <a:pt x="1206775" y="2489946"/>
                    <a:pt x="1206775" y="2489946"/>
                  </a:cubicBezTo>
                </a:path>
              </a:pathLst>
            </a:custGeom>
            <a:ln w="38100" cmpd="sng">
              <a:solidFill>
                <a:srgbClr val="FF00FF"/>
              </a:solidFill>
              <a:prstDash val="sysDash"/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154488" y="1249363"/>
            <a:ext cx="10826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FF00FF"/>
                </a:solidFill>
              </a:rPr>
              <a:t>Rows!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89B0F85C-0D94-4849-B12C-5B7DA77AF8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9018314"/>
              </p:ext>
            </p:extLst>
          </p:nvPr>
        </p:nvGraphicFramePr>
        <p:xfrm>
          <a:off x="451457" y="5092464"/>
          <a:ext cx="6096000" cy="1114425"/>
        </p:xfrm>
        <a:graphic>
          <a:graphicData uri="http://schemas.openxmlformats.org/drawingml/2006/table">
            <a:tbl>
              <a:tblPr/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14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id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T="45733" marB="45733" horzOverflow="overflow">
                    <a:lnL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first_name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last_name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year_born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T="45733" marB="45733" horzOverflow="overflow">
                    <a:lnL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Ayn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Rand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1905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4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2</a:t>
                      </a:r>
                    </a:p>
                  </a:txBody>
                  <a:tcPr marT="45733" marB="45733" horzOverflow="overflow">
                    <a:lnL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Peter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Benchley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1940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16" name="Group 15">
            <a:extLst>
              <a:ext uri="{FF2B5EF4-FFF2-40B4-BE49-F238E27FC236}">
                <a16:creationId xmlns:a16="http://schemas.microsoft.com/office/drawing/2014/main" id="{3CB45DA9-D70E-474F-B136-5FC9F0A7344E}"/>
              </a:ext>
            </a:extLst>
          </p:cNvPr>
          <p:cNvGrpSpPr/>
          <p:nvPr/>
        </p:nvGrpSpPr>
        <p:grpSpPr>
          <a:xfrm>
            <a:off x="451457" y="2303227"/>
            <a:ext cx="4957762" cy="2900362"/>
            <a:chOff x="1503363" y="1890713"/>
            <a:chExt cx="4957762" cy="2900362"/>
          </a:xfrm>
        </p:grpSpPr>
        <p:sp>
          <p:nvSpPr>
            <p:cNvPr id="4" name="TextBox 5">
              <a:extLst>
                <a:ext uri="{FF2B5EF4-FFF2-40B4-BE49-F238E27FC236}">
                  <a16:creationId xmlns:a16="http://schemas.microsoft.com/office/drawing/2014/main" id="{1BE7AA3D-2BB3-3C4B-8F67-5B46C38C34C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03363" y="4217988"/>
              <a:ext cx="1206500" cy="461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b="1"/>
                <a:t>authors</a:t>
              </a:r>
            </a:p>
          </p:txBody>
        </p:sp>
        <p:grpSp>
          <p:nvGrpSpPr>
            <p:cNvPr id="5" name="Group 10">
              <a:extLst>
                <a:ext uri="{FF2B5EF4-FFF2-40B4-BE49-F238E27FC236}">
                  <a16:creationId xmlns:a16="http://schemas.microsoft.com/office/drawing/2014/main" id="{97992A61-EE79-5C46-9152-B941B1DFCD0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92488" y="1890713"/>
              <a:ext cx="1992312" cy="1295400"/>
              <a:chOff x="3194997" y="2710955"/>
              <a:chExt cx="1992854" cy="1294969"/>
            </a:xfrm>
          </p:grpSpPr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2E6CB4E-2766-4D48-AD85-5B8D26A09AF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94998" y="3082594"/>
                <a:ext cx="1992853" cy="923330"/>
              </a:xfrm>
              <a:prstGeom prst="rect">
                <a:avLst/>
              </a:prstGeom>
              <a:noFill/>
              <a:ln w="19050">
                <a:solidFill>
                  <a:srgbClr val="FFFF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9pPr>
              </a:lstStyle>
              <a:p>
                <a:pPr eaLnBrk="1" hangingPunct="1"/>
                <a:r>
                  <a:rPr lang="en-US" altLang="en-US" sz="1800"/>
                  <a:t>first_name : string</a:t>
                </a:r>
              </a:p>
              <a:p>
                <a:pPr eaLnBrk="1" hangingPunct="1"/>
                <a:r>
                  <a:rPr lang="en-US" altLang="en-US" sz="1800"/>
                  <a:t>last_name : string</a:t>
                </a:r>
              </a:p>
              <a:p>
                <a:pPr eaLnBrk="1" hangingPunct="1"/>
                <a:r>
                  <a:rPr lang="en-US" altLang="en-US" sz="1800"/>
                  <a:t>year_born : integer</a:t>
                </a:r>
              </a:p>
            </p:txBody>
          </p:sp>
          <p:sp>
            <p:nvSpPr>
              <p:cNvPr id="7" name="TextBox 9">
                <a:extLst>
                  <a:ext uri="{FF2B5EF4-FFF2-40B4-BE49-F238E27FC236}">
                    <a16:creationId xmlns:a16="http://schemas.microsoft.com/office/drawing/2014/main" id="{B5373262-C8FC-984C-AEB3-B7975FB0ED7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94997" y="2710955"/>
                <a:ext cx="1992853" cy="369332"/>
              </a:xfrm>
              <a:prstGeom prst="rect">
                <a:avLst/>
              </a:prstGeom>
              <a:noFill/>
              <a:ln w="19050">
                <a:solidFill>
                  <a:srgbClr val="FFFF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9pPr>
              </a:lstStyle>
              <a:p>
                <a:pPr eaLnBrk="1" hangingPunct="1"/>
                <a:r>
                  <a:rPr lang="en-US" altLang="en-US" sz="1800"/>
                  <a:t>Author</a:t>
                </a:r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BF35AF81-2472-5D4B-A4AA-8B4023893A3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03425" y="2074865"/>
              <a:ext cx="4457700" cy="2716210"/>
              <a:chOff x="2003574" y="2075107"/>
              <a:chExt cx="4457179" cy="2715243"/>
            </a:xfrm>
          </p:grpSpPr>
          <p:cxnSp>
            <p:nvCxnSpPr>
              <p:cNvPr id="9" name="Curved Connector 8">
                <a:extLst>
                  <a:ext uri="{FF2B5EF4-FFF2-40B4-BE49-F238E27FC236}">
                    <a16:creationId xmlns:a16="http://schemas.microsoft.com/office/drawing/2014/main" id="{53F6B531-E5E6-8F4D-AF77-9ED9290EA07F}"/>
                  </a:ext>
                </a:extLst>
              </p:cNvPr>
              <p:cNvCxnSpPr>
                <a:stCxn id="7" idx="1"/>
              </p:cNvCxnSpPr>
              <p:nvPr/>
            </p:nvCxnSpPr>
            <p:spPr>
              <a:xfrm rot="10800000" flipV="1">
                <a:off x="2003574" y="2075107"/>
                <a:ext cx="1388901" cy="2253449"/>
              </a:xfrm>
              <a:prstGeom prst="curvedConnector2">
                <a:avLst/>
              </a:prstGeom>
              <a:ln w="38100" cmpd="sng">
                <a:solidFill>
                  <a:schemeClr val="tx1"/>
                </a:solidFill>
                <a:prstDash val="sysDash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" name="Freeform 9">
                <a:extLst>
                  <a:ext uri="{FF2B5EF4-FFF2-40B4-BE49-F238E27FC236}">
                    <a16:creationId xmlns:a16="http://schemas.microsoft.com/office/drawing/2014/main" id="{9194E3C2-91BC-2441-91C9-BF415E8D7D03}"/>
                  </a:ext>
                </a:extLst>
              </p:cNvPr>
              <p:cNvSpPr/>
              <p:nvPr/>
            </p:nvSpPr>
            <p:spPr>
              <a:xfrm>
                <a:off x="2884534" y="2471810"/>
                <a:ext cx="530163" cy="2262997"/>
              </a:xfrm>
              <a:custGeom>
                <a:avLst/>
                <a:gdLst>
                  <a:gd name="connsiteX0" fmla="*/ 530376 w 530376"/>
                  <a:gd name="connsiteY0" fmla="*/ 0 h 2262624"/>
                  <a:gd name="connsiteX1" fmla="*/ 199 w 530376"/>
                  <a:gd name="connsiteY1" fmla="*/ 690501 h 2262624"/>
                  <a:gd name="connsiteX2" fmla="*/ 462563 w 530376"/>
                  <a:gd name="connsiteY2" fmla="*/ 2262624 h 22626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30376" h="2262624">
                    <a:moveTo>
                      <a:pt x="530376" y="0"/>
                    </a:moveTo>
                    <a:cubicBezTo>
                      <a:pt x="270938" y="156698"/>
                      <a:pt x="11501" y="313397"/>
                      <a:pt x="199" y="690501"/>
                    </a:cubicBezTo>
                    <a:cubicBezTo>
                      <a:pt x="-11103" y="1067605"/>
                      <a:pt x="462563" y="2262624"/>
                      <a:pt x="462563" y="2262624"/>
                    </a:cubicBezTo>
                  </a:path>
                </a:pathLst>
              </a:custGeom>
              <a:ln w="38100" cmpd="sng">
                <a:solidFill>
                  <a:schemeClr val="tx1"/>
                </a:solidFill>
                <a:prstDash val="sysDash"/>
                <a:headEnd type="none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1" name="Freeform 10">
                <a:extLst>
                  <a:ext uri="{FF2B5EF4-FFF2-40B4-BE49-F238E27FC236}">
                    <a16:creationId xmlns:a16="http://schemas.microsoft.com/office/drawing/2014/main" id="{7B7DBAED-C43F-EC43-8FF4-44AC6959F4CC}"/>
                  </a:ext>
                </a:extLst>
              </p:cNvPr>
              <p:cNvSpPr/>
              <p:nvPr/>
            </p:nvSpPr>
            <p:spPr>
              <a:xfrm>
                <a:off x="3079773" y="2736831"/>
                <a:ext cx="1525410" cy="2053519"/>
              </a:xfrm>
              <a:custGeom>
                <a:avLst/>
                <a:gdLst>
                  <a:gd name="connsiteX0" fmla="*/ 360452 w 1525607"/>
                  <a:gd name="connsiteY0" fmla="*/ 0 h 2053007"/>
                  <a:gd name="connsiteX1" fmla="*/ 70705 w 1525607"/>
                  <a:gd name="connsiteY1" fmla="*/ 604188 h 2053007"/>
                  <a:gd name="connsiteX2" fmla="*/ 1525607 w 1525607"/>
                  <a:gd name="connsiteY2" fmla="*/ 2053007 h 20530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525607" h="2053007">
                    <a:moveTo>
                      <a:pt x="360452" y="0"/>
                    </a:moveTo>
                    <a:cubicBezTo>
                      <a:pt x="118482" y="131010"/>
                      <a:pt x="-123488" y="262020"/>
                      <a:pt x="70705" y="604188"/>
                    </a:cubicBezTo>
                    <a:cubicBezTo>
                      <a:pt x="264897" y="946356"/>
                      <a:pt x="1525607" y="2053007"/>
                      <a:pt x="1525607" y="2053007"/>
                    </a:cubicBezTo>
                  </a:path>
                </a:pathLst>
              </a:custGeom>
              <a:ln w="38100" cmpd="sng">
                <a:solidFill>
                  <a:schemeClr val="tx1"/>
                </a:solidFill>
                <a:prstDash val="sysDash"/>
                <a:headEnd type="none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2" name="Freeform 11">
                <a:extLst>
                  <a:ext uri="{FF2B5EF4-FFF2-40B4-BE49-F238E27FC236}">
                    <a16:creationId xmlns:a16="http://schemas.microsoft.com/office/drawing/2014/main" id="{2C32AAFA-0242-6148-AAED-578A9ED336EE}"/>
                  </a:ext>
                </a:extLst>
              </p:cNvPr>
              <p:cNvSpPr/>
              <p:nvPr/>
            </p:nvSpPr>
            <p:spPr>
              <a:xfrm>
                <a:off x="5332173" y="3027244"/>
                <a:ext cx="1128580" cy="1713911"/>
              </a:xfrm>
              <a:custGeom>
                <a:avLst/>
                <a:gdLst>
                  <a:gd name="connsiteX0" fmla="*/ 0 w 1128166"/>
                  <a:gd name="connsiteY0" fmla="*/ 0 h 1713922"/>
                  <a:gd name="connsiteX1" fmla="*/ 887737 w 1128166"/>
                  <a:gd name="connsiteY1" fmla="*/ 918613 h 1713922"/>
                  <a:gd name="connsiteX2" fmla="*/ 1128166 w 1128166"/>
                  <a:gd name="connsiteY2" fmla="*/ 1713922 h 17139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28166" h="1713922">
                    <a:moveTo>
                      <a:pt x="0" y="0"/>
                    </a:moveTo>
                    <a:cubicBezTo>
                      <a:pt x="349854" y="316479"/>
                      <a:pt x="699709" y="632959"/>
                      <a:pt x="887737" y="918613"/>
                    </a:cubicBezTo>
                    <a:cubicBezTo>
                      <a:pt x="1075765" y="1204267"/>
                      <a:pt x="1128166" y="1713922"/>
                      <a:pt x="1128166" y="1713922"/>
                    </a:cubicBezTo>
                  </a:path>
                </a:pathLst>
              </a:custGeom>
              <a:ln w="38100" cmpd="sng">
                <a:solidFill>
                  <a:schemeClr val="tx1"/>
                </a:solidFill>
                <a:prstDash val="sysDash"/>
                <a:headEnd type="none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</p:grpSp>
      <p:grpSp>
        <p:nvGrpSpPr>
          <p:cNvPr id="17" name="Group 24">
            <a:extLst>
              <a:ext uri="{FF2B5EF4-FFF2-40B4-BE49-F238E27FC236}">
                <a16:creationId xmlns:a16="http://schemas.microsoft.com/office/drawing/2014/main" id="{73B322F0-E939-B746-AB7B-9DE664EFE769}"/>
              </a:ext>
            </a:extLst>
          </p:cNvPr>
          <p:cNvGrpSpPr>
            <a:grpSpLocks/>
          </p:cNvGrpSpPr>
          <p:nvPr/>
        </p:nvGrpSpPr>
        <p:grpSpPr bwMode="auto">
          <a:xfrm>
            <a:off x="7119193" y="5745163"/>
            <a:ext cx="1639887" cy="627062"/>
            <a:chOff x="3402013" y="3846513"/>
            <a:chExt cx="1639887" cy="627062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9024739F-02B9-A84B-9638-01AAC314E065}"/>
                </a:ext>
              </a:extLst>
            </p:cNvPr>
            <p:cNvSpPr/>
            <p:nvPr/>
          </p:nvSpPr>
          <p:spPr bwMode="auto">
            <a:xfrm>
              <a:off x="3514725" y="3957638"/>
              <a:ext cx="1527175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B0A3CD9D-F5EF-974C-87AA-003E8DBFCC6B}"/>
                </a:ext>
              </a:extLst>
            </p:cNvPr>
            <p:cNvSpPr/>
            <p:nvPr/>
          </p:nvSpPr>
          <p:spPr bwMode="auto">
            <a:xfrm>
              <a:off x="3457575" y="3902075"/>
              <a:ext cx="1527175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4E51ABF0-DAF9-6140-BCCA-B8FB4CD1B75B}"/>
                </a:ext>
              </a:extLst>
            </p:cNvPr>
            <p:cNvSpPr/>
            <p:nvPr/>
          </p:nvSpPr>
          <p:spPr bwMode="auto">
            <a:xfrm>
              <a:off x="3402013" y="3846513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" name="TextBox 29">
              <a:extLst>
                <a:ext uri="{FF2B5EF4-FFF2-40B4-BE49-F238E27FC236}">
                  <a16:creationId xmlns:a16="http://schemas.microsoft.com/office/drawing/2014/main" id="{9E671E79-2AC9-AF4A-9E8E-26BF8B97066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70922" y="3915252"/>
              <a:ext cx="79285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Model</a:t>
              </a:r>
            </a:p>
          </p:txBody>
        </p:sp>
      </p:grpSp>
      <p:grpSp>
        <p:nvGrpSpPr>
          <p:cNvPr id="22" name="Group 9">
            <a:extLst>
              <a:ext uri="{FF2B5EF4-FFF2-40B4-BE49-F238E27FC236}">
                <a16:creationId xmlns:a16="http://schemas.microsoft.com/office/drawing/2014/main" id="{C7A7636C-EBD2-7A41-9E5F-D0A1363D3CB9}"/>
              </a:ext>
            </a:extLst>
          </p:cNvPr>
          <p:cNvGrpSpPr>
            <a:grpSpLocks/>
          </p:cNvGrpSpPr>
          <p:nvPr/>
        </p:nvGrpSpPr>
        <p:grpSpPr bwMode="auto">
          <a:xfrm>
            <a:off x="7284293" y="2763838"/>
            <a:ext cx="1223962" cy="628650"/>
            <a:chOff x="6920301" y="1979160"/>
            <a:chExt cx="1223963" cy="628650"/>
          </a:xfrm>
        </p:grpSpPr>
        <p:sp>
          <p:nvSpPr>
            <p:cNvPr id="23" name="Can 22">
              <a:extLst>
                <a:ext uri="{FF2B5EF4-FFF2-40B4-BE49-F238E27FC236}">
                  <a16:creationId xmlns:a16="http://schemas.microsoft.com/office/drawing/2014/main" id="{EA18198F-2463-C342-8EAB-363337E1DA22}"/>
                </a:ext>
              </a:extLst>
            </p:cNvPr>
            <p:cNvSpPr/>
            <p:nvPr/>
          </p:nvSpPr>
          <p:spPr bwMode="auto">
            <a:xfrm>
              <a:off x="6920301" y="1979160"/>
              <a:ext cx="1223963" cy="628650"/>
            </a:xfrm>
            <a:prstGeom prst="can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4" name="TextBox 32">
              <a:extLst>
                <a:ext uri="{FF2B5EF4-FFF2-40B4-BE49-F238E27FC236}">
                  <a16:creationId xmlns:a16="http://schemas.microsoft.com/office/drawing/2014/main" id="{D0C60249-0CFB-D248-ADAB-31B20C8CC98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19934" y="2180622"/>
              <a:ext cx="597412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DB</a:t>
              </a:r>
            </a:p>
          </p:txBody>
        </p:sp>
      </p:grp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14B44C8E-932F-FE4F-AB4B-6A6EA9569BBC}"/>
              </a:ext>
            </a:extLst>
          </p:cNvPr>
          <p:cNvCxnSpPr/>
          <p:nvPr/>
        </p:nvCxnSpPr>
        <p:spPr bwMode="auto">
          <a:xfrm flipV="1">
            <a:off x="7936755" y="3414713"/>
            <a:ext cx="0" cy="233045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6" name="Group 45">
            <a:extLst>
              <a:ext uri="{FF2B5EF4-FFF2-40B4-BE49-F238E27FC236}">
                <a16:creationId xmlns:a16="http://schemas.microsoft.com/office/drawing/2014/main" id="{7B229610-3677-0941-BAD7-7D240AB4F711}"/>
              </a:ext>
            </a:extLst>
          </p:cNvPr>
          <p:cNvGrpSpPr>
            <a:grpSpLocks/>
          </p:cNvGrpSpPr>
          <p:nvPr/>
        </p:nvGrpSpPr>
        <p:grpSpPr bwMode="auto">
          <a:xfrm>
            <a:off x="7169993" y="650875"/>
            <a:ext cx="1527175" cy="2112963"/>
            <a:chOff x="6806302" y="650138"/>
            <a:chExt cx="1527175" cy="2113700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CB7055AC-1A3C-0A4E-968F-50F5E2FED55D}"/>
                </a:ext>
              </a:extLst>
            </p:cNvPr>
            <p:cNvSpPr/>
            <p:nvPr/>
          </p:nvSpPr>
          <p:spPr bwMode="auto">
            <a:xfrm>
              <a:off x="6806302" y="650138"/>
              <a:ext cx="1527175" cy="517706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8" name="TextBox 29">
              <a:extLst>
                <a:ext uri="{FF2B5EF4-FFF2-40B4-BE49-F238E27FC236}">
                  <a16:creationId xmlns:a16="http://schemas.microsoft.com/office/drawing/2014/main" id="{0D745487-AED3-E14D-95B4-283749FDC9F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72759" y="718877"/>
              <a:ext cx="119776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Migrations</a:t>
              </a:r>
            </a:p>
          </p:txBody>
        </p: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AC4D9EA6-32F1-D242-8C87-F2C12FE82187}"/>
                </a:ext>
              </a:extLst>
            </p:cNvPr>
            <p:cNvCxnSpPr/>
            <p:nvPr/>
          </p:nvCxnSpPr>
          <p:spPr bwMode="auto">
            <a:xfrm flipV="1">
              <a:off x="7569889" y="1167844"/>
              <a:ext cx="0" cy="1595994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prstDash val="sysDash"/>
              <a:headEnd type="triangle" w="lg" len="lg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Rectangle 29">
            <a:extLst>
              <a:ext uri="{FF2B5EF4-FFF2-40B4-BE49-F238E27FC236}">
                <a16:creationId xmlns:a16="http://schemas.microsoft.com/office/drawing/2014/main" id="{62FDDE27-5FE3-3043-AFB4-A4140FD3F8DE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60000"/>
            </a:schemeClr>
          </a:solidFill>
          <a:ln w="76200" cmpd="sng">
            <a:noFill/>
            <a:prstDash val="sysDash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99BB57-4C05-1446-A647-04019DF246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7446" y="510230"/>
            <a:ext cx="5338581" cy="1143000"/>
          </a:xfrm>
        </p:spPr>
        <p:txBody>
          <a:bodyPr/>
          <a:lstStyle/>
          <a:p>
            <a:r>
              <a:rPr lang="en-US" dirty="0"/>
              <a:t>See the </a:t>
            </a:r>
            <a:r>
              <a:rPr lang="en-US" i="1" dirty="0">
                <a:solidFill>
                  <a:srgbClr val="FF0000"/>
                </a:solidFill>
              </a:rPr>
              <a:t>Demos-n-Deets</a:t>
            </a:r>
            <a:r>
              <a:rPr lang="en-US" dirty="0"/>
              <a:t> for How This ORM Is Applied in Rails Model Programming</a:t>
            </a:r>
          </a:p>
        </p:txBody>
      </p:sp>
    </p:spTree>
    <p:extLst>
      <p:ext uri="{BB962C8B-B14F-4D97-AF65-F5344CB8AC3E}">
        <p14:creationId xmlns:p14="http://schemas.microsoft.com/office/powerpoint/2010/main" val="18809662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6080A1-7333-314C-9306-DE5F3BA1F7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78C582-3216-C14B-B4CE-C68DDA558F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Rails Model Components</a:t>
            </a:r>
          </a:p>
          <a:p>
            <a:r>
              <a:rPr lang="en-US" dirty="0"/>
              <a:t>DBs and DBMSs</a:t>
            </a:r>
          </a:p>
          <a:p>
            <a:r>
              <a:rPr lang="en-US" dirty="0"/>
              <a:t>Rails DB Migrations</a:t>
            </a:r>
          </a:p>
          <a:p>
            <a:r>
              <a:rPr lang="en-US" dirty="0"/>
              <a:t>Rails ORM</a:t>
            </a:r>
          </a:p>
        </p:txBody>
      </p:sp>
      <p:grpSp>
        <p:nvGrpSpPr>
          <p:cNvPr id="4" name="Group 1">
            <a:extLst>
              <a:ext uri="{FF2B5EF4-FFF2-40B4-BE49-F238E27FC236}">
                <a16:creationId xmlns:a16="http://schemas.microsoft.com/office/drawing/2014/main" id="{FE791DFE-8736-1E4E-8AD4-48C253D58AB9}"/>
              </a:ext>
            </a:extLst>
          </p:cNvPr>
          <p:cNvGrpSpPr>
            <a:grpSpLocks/>
          </p:cNvGrpSpPr>
          <p:nvPr/>
        </p:nvGrpSpPr>
        <p:grpSpPr bwMode="auto">
          <a:xfrm>
            <a:off x="0" y="4737100"/>
            <a:ext cx="9215438" cy="2139950"/>
            <a:chOff x="0" y="4737100"/>
            <a:chExt cx="9215438" cy="2139950"/>
          </a:xfrm>
        </p:grpSpPr>
        <p:pic>
          <p:nvPicPr>
            <p:cNvPr id="5" name="Picture 1">
              <a:extLst>
                <a:ext uri="{FF2B5EF4-FFF2-40B4-BE49-F238E27FC236}">
                  <a16:creationId xmlns:a16="http://schemas.microsoft.com/office/drawing/2014/main" id="{71E58E72-DE6D-5642-89AF-34926130E82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2523" b="12630"/>
            <a:stretch>
              <a:fillRect/>
            </a:stretch>
          </p:blipFill>
          <p:spPr bwMode="auto">
            <a:xfrm>
              <a:off x="0" y="4737100"/>
              <a:ext cx="9144000" cy="2120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10526F5-C9E0-9441-8D97-183B0F9A3208}"/>
                </a:ext>
              </a:extLst>
            </p:cNvPr>
            <p:cNvSpPr txBox="1"/>
            <p:nvPr/>
          </p:nvSpPr>
          <p:spPr>
            <a:xfrm>
              <a:off x="7632700" y="6599238"/>
              <a:ext cx="1582738" cy="27781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>
                  <a:solidFill>
                    <a:schemeClr val="bg1">
                      <a:lumMod val="65000"/>
                      <a:lumOff val="35000"/>
                    </a:schemeClr>
                  </a:solidFill>
                  <a:latin typeface="+mn-lt"/>
                  <a:ea typeface="+mn-ea"/>
                </a:rPr>
                <a:t>http://flic.kr/p/aCLor3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379882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3"/>
          <p:cNvSpPr>
            <a:spLocks noGrp="1"/>
          </p:cNvSpPr>
          <p:nvPr>
            <p:ph type="title"/>
          </p:nvPr>
        </p:nvSpPr>
        <p:spPr>
          <a:xfrm>
            <a:off x="457200" y="2857500"/>
            <a:ext cx="8229600" cy="1143000"/>
          </a:xfrm>
        </p:spPr>
        <p:txBody>
          <a:bodyPr/>
          <a:lstStyle/>
          <a:p>
            <a:r>
              <a:rPr lang="en-US" altLang="en-US" dirty="0">
                <a:ea typeface="ＭＳ Ｐゴシック" charset="-128"/>
              </a:rPr>
              <a:t>Appendix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roup 50"/>
          <p:cNvGrpSpPr/>
          <p:nvPr/>
        </p:nvGrpSpPr>
        <p:grpSpPr>
          <a:xfrm>
            <a:off x="254000" y="1727341"/>
            <a:ext cx="3632201" cy="1404937"/>
            <a:chOff x="254000" y="1727341"/>
            <a:chExt cx="3632201" cy="1404937"/>
          </a:xfrm>
        </p:grpSpPr>
        <p:sp>
          <p:nvSpPr>
            <p:cNvPr id="57" name="Cloud 56"/>
            <p:cNvSpPr/>
            <p:nvPr/>
          </p:nvSpPr>
          <p:spPr bwMode="auto">
            <a:xfrm>
              <a:off x="254000" y="1727341"/>
              <a:ext cx="3632201" cy="1404937"/>
            </a:xfrm>
            <a:prstGeom prst="cloud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8" name="TextBox 26"/>
            <p:cNvSpPr txBox="1">
              <a:spLocks noChangeArrowheads="1"/>
            </p:cNvSpPr>
            <p:nvPr/>
          </p:nvSpPr>
          <p:spPr bwMode="auto">
            <a:xfrm>
              <a:off x="717008" y="2073292"/>
              <a:ext cx="1090361" cy="7078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2000" dirty="0">
                  <a:latin typeface="Lucida Blackletter" charset="0"/>
                  <a:ea typeface="Lucida Blackletter" charset="0"/>
                  <a:cs typeface="Lucida Blackletter" charset="0"/>
                </a:rPr>
                <a:t>Ye </a:t>
              </a:r>
              <a:r>
                <a:rPr lang="en-US" altLang="en-US" sz="2000" dirty="0" err="1">
                  <a:latin typeface="Lucida Blackletter" charset="0"/>
                  <a:ea typeface="Lucida Blackletter" charset="0"/>
                  <a:cs typeface="Lucida Blackletter" charset="0"/>
                </a:rPr>
                <a:t>Olde</a:t>
              </a:r>
              <a:br>
                <a:rPr lang="en-US" altLang="en-US" sz="2000" dirty="0">
                  <a:latin typeface="Lucida Blackletter" charset="0"/>
                  <a:ea typeface="Lucida Blackletter" charset="0"/>
                  <a:cs typeface="Lucida Blackletter" charset="0"/>
                </a:rPr>
              </a:br>
              <a:r>
                <a:rPr lang="en-US" altLang="en-US" sz="2000" dirty="0">
                  <a:latin typeface="Lucida Blackletter" charset="0"/>
                  <a:ea typeface="Lucida Blackletter" charset="0"/>
                  <a:cs typeface="Lucida Blackletter" charset="0"/>
                </a:rPr>
                <a:t>Internet</a:t>
              </a:r>
            </a:p>
          </p:txBody>
        </p:sp>
      </p:grpSp>
      <p:grpSp>
        <p:nvGrpSpPr>
          <p:cNvPr id="37890" name="Group 4"/>
          <p:cNvGrpSpPr>
            <a:grpSpLocks/>
          </p:cNvGrpSpPr>
          <p:nvPr/>
        </p:nvGrpSpPr>
        <p:grpSpPr bwMode="auto">
          <a:xfrm>
            <a:off x="431800" y="3213100"/>
            <a:ext cx="8167688" cy="3438525"/>
            <a:chOff x="431790" y="2940279"/>
            <a:chExt cx="8167924" cy="3439430"/>
          </a:xfrm>
        </p:grpSpPr>
        <p:sp>
          <p:nvSpPr>
            <p:cNvPr id="11" name="Rectangle 10"/>
            <p:cNvSpPr/>
            <p:nvPr/>
          </p:nvSpPr>
          <p:spPr bwMode="auto">
            <a:xfrm>
              <a:off x="1073159" y="3611969"/>
              <a:ext cx="7526555" cy="2767740"/>
            </a:xfrm>
            <a:prstGeom prst="rect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37933" name="Picture 2" descr="server-white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790" y="3013456"/>
              <a:ext cx="1524000" cy="152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934" name="TextBox 27"/>
            <p:cNvSpPr txBox="1">
              <a:spLocks noChangeArrowheads="1"/>
            </p:cNvSpPr>
            <p:nvPr/>
          </p:nvSpPr>
          <p:spPr bwMode="auto">
            <a:xfrm>
              <a:off x="792532" y="2940279"/>
              <a:ext cx="78739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Server</a:t>
              </a:r>
            </a:p>
          </p:txBody>
        </p:sp>
      </p:grpSp>
      <p:grpSp>
        <p:nvGrpSpPr>
          <p:cNvPr id="37891" name="Group 7"/>
          <p:cNvGrpSpPr>
            <a:grpSpLocks/>
          </p:cNvGrpSpPr>
          <p:nvPr/>
        </p:nvGrpSpPr>
        <p:grpSpPr bwMode="auto">
          <a:xfrm>
            <a:off x="1339850" y="5745163"/>
            <a:ext cx="984250" cy="517525"/>
            <a:chOff x="1031875" y="3846513"/>
            <a:chExt cx="1528762" cy="517525"/>
          </a:xfrm>
        </p:grpSpPr>
        <p:sp>
          <p:nvSpPr>
            <p:cNvPr id="17" name="Rectangle 16"/>
            <p:cNvSpPr/>
            <p:nvPr/>
          </p:nvSpPr>
          <p:spPr bwMode="auto">
            <a:xfrm>
              <a:off x="1031875" y="3846513"/>
              <a:ext cx="1528762" cy="517525"/>
            </a:xfrm>
            <a:prstGeom prst="rect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7931" name="TextBox 28"/>
            <p:cNvSpPr txBox="1">
              <a:spLocks noChangeArrowheads="1"/>
            </p:cNvSpPr>
            <p:nvPr/>
          </p:nvSpPr>
          <p:spPr bwMode="auto">
            <a:xfrm>
              <a:off x="1392921" y="3890355"/>
              <a:ext cx="82586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Router</a:t>
              </a:r>
            </a:p>
          </p:txBody>
        </p:sp>
      </p:grpSp>
      <p:grpSp>
        <p:nvGrpSpPr>
          <p:cNvPr id="37892" name="Group 8"/>
          <p:cNvGrpSpPr>
            <a:grpSpLocks/>
          </p:cNvGrpSpPr>
          <p:nvPr/>
        </p:nvGrpSpPr>
        <p:grpSpPr bwMode="auto">
          <a:xfrm>
            <a:off x="3773488" y="5745163"/>
            <a:ext cx="1639887" cy="627062"/>
            <a:chOff x="3402013" y="3846513"/>
            <a:chExt cx="1639887" cy="627062"/>
          </a:xfrm>
        </p:grpSpPr>
        <p:sp>
          <p:nvSpPr>
            <p:cNvPr id="20" name="Rectangle 19"/>
            <p:cNvSpPr/>
            <p:nvPr/>
          </p:nvSpPr>
          <p:spPr bwMode="auto">
            <a:xfrm>
              <a:off x="3514725" y="3957638"/>
              <a:ext cx="1527175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" name="Rectangle 20"/>
            <p:cNvSpPr/>
            <p:nvPr/>
          </p:nvSpPr>
          <p:spPr bwMode="auto">
            <a:xfrm>
              <a:off x="3457575" y="3902075"/>
              <a:ext cx="1527175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3402013" y="3846513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7929" name="TextBox 29"/>
            <p:cNvSpPr txBox="1">
              <a:spLocks noChangeArrowheads="1"/>
            </p:cNvSpPr>
            <p:nvPr/>
          </p:nvSpPr>
          <p:spPr bwMode="auto">
            <a:xfrm>
              <a:off x="3421427" y="3915252"/>
              <a:ext cx="1491844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Controller</a:t>
              </a:r>
            </a:p>
          </p:txBody>
        </p:sp>
      </p:grpSp>
      <p:grpSp>
        <p:nvGrpSpPr>
          <p:cNvPr id="37893" name="Group 31"/>
          <p:cNvGrpSpPr>
            <a:grpSpLocks/>
          </p:cNvGrpSpPr>
          <p:nvPr/>
        </p:nvGrpSpPr>
        <p:grpSpPr bwMode="auto">
          <a:xfrm>
            <a:off x="4171950" y="4167188"/>
            <a:ext cx="1639888" cy="627062"/>
            <a:chOff x="3402013" y="3846513"/>
            <a:chExt cx="1639887" cy="627062"/>
          </a:xfrm>
        </p:grpSpPr>
        <p:sp>
          <p:nvSpPr>
            <p:cNvPr id="33" name="Rectangle 32"/>
            <p:cNvSpPr/>
            <p:nvPr/>
          </p:nvSpPr>
          <p:spPr bwMode="auto">
            <a:xfrm>
              <a:off x="3514726" y="3957638"/>
              <a:ext cx="1527174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4" name="Rectangle 33"/>
            <p:cNvSpPr/>
            <p:nvPr/>
          </p:nvSpPr>
          <p:spPr bwMode="auto">
            <a:xfrm>
              <a:off x="3457576" y="3902075"/>
              <a:ext cx="1527174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9" name="Rectangle 38"/>
            <p:cNvSpPr/>
            <p:nvPr/>
          </p:nvSpPr>
          <p:spPr bwMode="auto">
            <a:xfrm>
              <a:off x="3402013" y="3846513"/>
              <a:ext cx="1527174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7925" name="TextBox 29"/>
            <p:cNvSpPr txBox="1">
              <a:spLocks noChangeArrowheads="1"/>
            </p:cNvSpPr>
            <p:nvPr/>
          </p:nvSpPr>
          <p:spPr bwMode="auto">
            <a:xfrm>
              <a:off x="3843114" y="3915252"/>
              <a:ext cx="64847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View</a:t>
              </a:r>
            </a:p>
          </p:txBody>
        </p:sp>
      </p:grpSp>
      <p:cxnSp>
        <p:nvCxnSpPr>
          <p:cNvPr id="37" name="Straight Arrow Connector 36"/>
          <p:cNvCxnSpPr/>
          <p:nvPr/>
        </p:nvCxnSpPr>
        <p:spPr bwMode="auto">
          <a:xfrm flipH="1">
            <a:off x="2132013" y="1189038"/>
            <a:ext cx="0" cy="4556125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 bwMode="auto">
          <a:xfrm>
            <a:off x="2308225" y="6102350"/>
            <a:ext cx="1427163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 bwMode="auto">
          <a:xfrm flipV="1">
            <a:off x="4983163" y="4810125"/>
            <a:ext cx="0" cy="950913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 bwMode="auto">
          <a:xfrm flipH="1" flipV="1">
            <a:off x="5413375" y="6008688"/>
            <a:ext cx="1341438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7899" name="Group 44"/>
          <p:cNvGrpSpPr>
            <a:grpSpLocks/>
          </p:cNvGrpSpPr>
          <p:nvPr/>
        </p:nvGrpSpPr>
        <p:grpSpPr bwMode="auto">
          <a:xfrm>
            <a:off x="1517650" y="53975"/>
            <a:ext cx="1693863" cy="1231900"/>
            <a:chOff x="326137" y="153710"/>
            <a:chExt cx="1693911" cy="1232407"/>
          </a:xfrm>
        </p:grpSpPr>
        <p:sp>
          <p:nvSpPr>
            <p:cNvPr id="37918" name="TextBox 27"/>
            <p:cNvSpPr txBox="1">
              <a:spLocks noChangeArrowheads="1"/>
            </p:cNvSpPr>
            <p:nvPr/>
          </p:nvSpPr>
          <p:spPr bwMode="auto">
            <a:xfrm>
              <a:off x="539419" y="153710"/>
              <a:ext cx="1267346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Browser</a:t>
              </a:r>
            </a:p>
          </p:txBody>
        </p:sp>
        <p:pic>
          <p:nvPicPr>
            <p:cNvPr id="37919" name="Picture 4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137" y="470528"/>
              <a:ext cx="1693911" cy="9155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15" name="Elbow Connector 14"/>
          <p:cNvCxnSpPr/>
          <p:nvPr/>
        </p:nvCxnSpPr>
        <p:spPr>
          <a:xfrm rot="16200000" flipV="1">
            <a:off x="989806" y="2848770"/>
            <a:ext cx="4556125" cy="1236662"/>
          </a:xfrm>
          <a:prstGeom prst="bentConnector3">
            <a:avLst>
              <a:gd name="adj1" fmla="val 8900"/>
            </a:avLst>
          </a:prstGeom>
          <a:ln w="38100" cmpd="sng">
            <a:solidFill>
              <a:srgbClr val="FFFFFF"/>
            </a:solidFill>
            <a:headEnd type="none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7901" name="Group 24"/>
          <p:cNvGrpSpPr>
            <a:grpSpLocks/>
          </p:cNvGrpSpPr>
          <p:nvPr/>
        </p:nvGrpSpPr>
        <p:grpSpPr bwMode="auto">
          <a:xfrm>
            <a:off x="6754813" y="5745163"/>
            <a:ext cx="1639887" cy="627062"/>
            <a:chOff x="3402013" y="3846513"/>
            <a:chExt cx="1639887" cy="627062"/>
          </a:xfrm>
        </p:grpSpPr>
        <p:sp>
          <p:nvSpPr>
            <p:cNvPr id="26" name="Rectangle 25"/>
            <p:cNvSpPr/>
            <p:nvPr/>
          </p:nvSpPr>
          <p:spPr bwMode="auto">
            <a:xfrm>
              <a:off x="3514725" y="3957638"/>
              <a:ext cx="1527175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3457575" y="3902075"/>
              <a:ext cx="1527175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0" name="Rectangle 29"/>
            <p:cNvSpPr/>
            <p:nvPr/>
          </p:nvSpPr>
          <p:spPr bwMode="auto">
            <a:xfrm>
              <a:off x="3402013" y="3846513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7917" name="TextBox 29"/>
            <p:cNvSpPr txBox="1">
              <a:spLocks noChangeArrowheads="1"/>
            </p:cNvSpPr>
            <p:nvPr/>
          </p:nvSpPr>
          <p:spPr bwMode="auto">
            <a:xfrm>
              <a:off x="3770922" y="3915252"/>
              <a:ext cx="79285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Model</a:t>
              </a:r>
            </a:p>
          </p:txBody>
        </p:sp>
      </p:grpSp>
      <p:grpSp>
        <p:nvGrpSpPr>
          <p:cNvPr id="37902" name="Group 9"/>
          <p:cNvGrpSpPr>
            <a:grpSpLocks/>
          </p:cNvGrpSpPr>
          <p:nvPr/>
        </p:nvGrpSpPr>
        <p:grpSpPr bwMode="auto">
          <a:xfrm>
            <a:off x="6919913" y="2763838"/>
            <a:ext cx="1223962" cy="628650"/>
            <a:chOff x="6920301" y="1979160"/>
            <a:chExt cx="1223963" cy="628650"/>
          </a:xfrm>
        </p:grpSpPr>
        <p:sp>
          <p:nvSpPr>
            <p:cNvPr id="41" name="Can 40"/>
            <p:cNvSpPr/>
            <p:nvPr/>
          </p:nvSpPr>
          <p:spPr bwMode="auto">
            <a:xfrm>
              <a:off x="6920301" y="1979160"/>
              <a:ext cx="1223963" cy="628650"/>
            </a:xfrm>
            <a:prstGeom prst="can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7913" name="TextBox 32"/>
            <p:cNvSpPr txBox="1">
              <a:spLocks noChangeArrowheads="1"/>
            </p:cNvSpPr>
            <p:nvPr/>
          </p:nvSpPr>
          <p:spPr bwMode="auto">
            <a:xfrm>
              <a:off x="7219934" y="2180622"/>
              <a:ext cx="597412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DB</a:t>
              </a:r>
            </a:p>
          </p:txBody>
        </p:sp>
      </p:grpSp>
      <p:cxnSp>
        <p:nvCxnSpPr>
          <p:cNvPr id="52" name="Straight Arrow Connector 51"/>
          <p:cNvCxnSpPr/>
          <p:nvPr/>
        </p:nvCxnSpPr>
        <p:spPr bwMode="auto">
          <a:xfrm flipV="1">
            <a:off x="7572375" y="3414713"/>
            <a:ext cx="0" cy="233045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Rectangle 45"/>
          <p:cNvSpPr/>
          <p:nvPr/>
        </p:nvSpPr>
        <p:spPr bwMode="auto">
          <a:xfrm>
            <a:off x="6805613" y="650875"/>
            <a:ext cx="1527175" cy="517525"/>
          </a:xfrm>
          <a:prstGeom prst="rect">
            <a:avLst/>
          </a:prstGeom>
          <a:solidFill>
            <a:schemeClr val="bg1"/>
          </a:solidFill>
          <a:ln w="38100" cmpd="sng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7905" name="TextBox 29"/>
          <p:cNvSpPr txBox="1">
            <a:spLocks noChangeArrowheads="1"/>
          </p:cNvSpPr>
          <p:nvPr/>
        </p:nvSpPr>
        <p:spPr bwMode="auto">
          <a:xfrm>
            <a:off x="6972300" y="719138"/>
            <a:ext cx="11985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1800"/>
              <a:t>Migrations</a:t>
            </a:r>
          </a:p>
        </p:txBody>
      </p:sp>
      <p:cxnSp>
        <p:nvCxnSpPr>
          <p:cNvPr id="48" name="Straight Arrow Connector 47"/>
          <p:cNvCxnSpPr>
            <a:endCxn id="46" idx="2"/>
          </p:cNvCxnSpPr>
          <p:nvPr/>
        </p:nvCxnSpPr>
        <p:spPr bwMode="auto">
          <a:xfrm flipV="1">
            <a:off x="7569200" y="1168400"/>
            <a:ext cx="0" cy="1595438"/>
          </a:xfrm>
          <a:prstGeom prst="straightConnector1">
            <a:avLst/>
          </a:prstGeom>
          <a:ln w="38100" cmpd="sng">
            <a:solidFill>
              <a:schemeClr val="tx1"/>
            </a:solidFill>
            <a:prstDash val="sysDash"/>
            <a:headEnd type="triangl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Rectangle 55"/>
          <p:cNvSpPr/>
          <p:nvPr/>
        </p:nvSpPr>
        <p:spPr bwMode="auto">
          <a:xfrm>
            <a:off x="5080000" y="2732088"/>
            <a:ext cx="1527175" cy="517525"/>
          </a:xfrm>
          <a:prstGeom prst="rect">
            <a:avLst/>
          </a:prstGeom>
          <a:solidFill>
            <a:schemeClr val="bg1"/>
          </a:solidFill>
          <a:ln w="38100" cmpd="sng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5" name="Rectangle 54"/>
          <p:cNvSpPr/>
          <p:nvPr/>
        </p:nvSpPr>
        <p:spPr bwMode="auto">
          <a:xfrm>
            <a:off x="5000625" y="2659063"/>
            <a:ext cx="1527175" cy="517525"/>
          </a:xfrm>
          <a:prstGeom prst="rect">
            <a:avLst/>
          </a:prstGeom>
          <a:solidFill>
            <a:schemeClr val="bg1"/>
          </a:solidFill>
          <a:ln w="38100" cmpd="sng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0" name="Rectangle 49"/>
          <p:cNvSpPr/>
          <p:nvPr/>
        </p:nvSpPr>
        <p:spPr bwMode="auto">
          <a:xfrm>
            <a:off x="4935538" y="2593975"/>
            <a:ext cx="1527175" cy="517525"/>
          </a:xfrm>
          <a:prstGeom prst="rect">
            <a:avLst/>
          </a:prstGeom>
          <a:solidFill>
            <a:schemeClr val="bg1"/>
          </a:solidFill>
          <a:ln w="38100" cmpd="sng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7910" name="TextBox 29"/>
          <p:cNvSpPr txBox="1">
            <a:spLocks noChangeArrowheads="1"/>
          </p:cNvSpPr>
          <p:nvPr/>
        </p:nvSpPr>
        <p:spPr bwMode="auto">
          <a:xfrm>
            <a:off x="5365750" y="2662238"/>
            <a:ext cx="6715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1800"/>
              <a:t>Tests</a:t>
            </a:r>
          </a:p>
        </p:txBody>
      </p:sp>
      <p:cxnSp>
        <p:nvCxnSpPr>
          <p:cNvPr id="54" name="Straight Arrow Connector 53"/>
          <p:cNvCxnSpPr/>
          <p:nvPr/>
        </p:nvCxnSpPr>
        <p:spPr bwMode="auto">
          <a:xfrm flipH="1" flipV="1">
            <a:off x="5935663" y="3286125"/>
            <a:ext cx="1187450" cy="2459038"/>
          </a:xfrm>
          <a:prstGeom prst="straightConnector1">
            <a:avLst/>
          </a:prstGeom>
          <a:ln w="38100" cmpd="sng">
            <a:solidFill>
              <a:schemeClr val="tx1"/>
            </a:solidFill>
            <a:prstDash val="sysDash"/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Why use a DBMS?</a:t>
            </a:r>
          </a:p>
        </p:txBody>
      </p:sp>
      <p:sp>
        <p:nvSpPr>
          <p:cNvPr id="1945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solidFill>
                  <a:srgbClr val="00FFFF"/>
                </a:solidFill>
                <a:ea typeface="ＭＳ Ｐゴシック" charset="-128"/>
              </a:rPr>
              <a:t>Data independence</a:t>
            </a:r>
            <a:r>
              <a:rPr lang="en-US" altLang="en-US" dirty="0">
                <a:ea typeface="ＭＳ Ｐゴシック" charset="-128"/>
              </a:rPr>
              <a:t>: Applications need not be concerned with how data is stored or accessed</a:t>
            </a:r>
          </a:p>
          <a:p>
            <a:pPr lvl="1" eaLnBrk="1" hangingPunct="1"/>
            <a:endParaRPr lang="en-US" altLang="en-US" dirty="0">
              <a:ea typeface="ＭＳ Ｐゴシック" charset="-128"/>
            </a:endParaRPr>
          </a:p>
          <a:p>
            <a:pPr eaLnBrk="1" hangingPunct="1"/>
            <a:r>
              <a:rPr lang="en-US" altLang="en-US" dirty="0">
                <a:ea typeface="ＭＳ Ｐゴシック" charset="-128"/>
              </a:rPr>
              <a:t>Provides a lot of functionality that would be silly to implement yourself:</a:t>
            </a:r>
          </a:p>
          <a:p>
            <a:pPr lvl="1" eaLnBrk="1" hangingPunct="1"/>
            <a:r>
              <a:rPr lang="en-US" altLang="en-US" dirty="0">
                <a:ea typeface="ＭＳ Ｐゴシック" charset="-128"/>
              </a:rPr>
              <a:t>Sharing (network)</a:t>
            </a:r>
          </a:p>
          <a:p>
            <a:pPr lvl="1" eaLnBrk="1" hangingPunct="1"/>
            <a:r>
              <a:rPr lang="en-US" altLang="en-US" dirty="0">
                <a:ea typeface="ＭＳ Ｐゴシック" charset="-128"/>
              </a:rPr>
              <a:t>Customizable security</a:t>
            </a:r>
          </a:p>
          <a:p>
            <a:pPr lvl="1" eaLnBrk="1" hangingPunct="1"/>
            <a:r>
              <a:rPr lang="en-US" altLang="en-US" dirty="0">
                <a:ea typeface="ＭＳ Ｐゴシック" charset="-128"/>
              </a:rPr>
              <a:t>Integrity</a:t>
            </a:r>
          </a:p>
          <a:p>
            <a:pPr eaLnBrk="1" hangingPunct="1"/>
            <a:endParaRPr lang="en-US" altLang="en-US" dirty="0">
              <a:ea typeface="ＭＳ Ｐゴシック" charset="-128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0907759"/>
              </p:ext>
            </p:extLst>
          </p:nvPr>
        </p:nvGraphicFramePr>
        <p:xfrm>
          <a:off x="1005196" y="1015135"/>
          <a:ext cx="6096000" cy="1114425"/>
        </p:xfrm>
        <a:graphic>
          <a:graphicData uri="http://schemas.openxmlformats.org/drawingml/2006/table">
            <a:tbl>
              <a:tblPr/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14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id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T="45733" marB="45733" horzOverflow="overflow">
                    <a:lnL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first_name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last_name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year_born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T="45733" marB="45733" horzOverflow="overflow">
                    <a:lnL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Ayn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Rand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1905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4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2</a:t>
                      </a:r>
                    </a:p>
                  </a:txBody>
                  <a:tcPr marT="45733" marB="45733" horzOverflow="overflow">
                    <a:lnL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Peter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Benchley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1940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TextBox 5"/>
          <p:cNvSpPr txBox="1">
            <a:spLocks noChangeArrowheads="1"/>
          </p:cNvSpPr>
          <p:nvPr/>
        </p:nvSpPr>
        <p:spPr bwMode="auto">
          <a:xfrm>
            <a:off x="1005196" y="553173"/>
            <a:ext cx="12065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b="1"/>
              <a:t>authors</a:t>
            </a:r>
          </a:p>
        </p:txBody>
      </p:sp>
      <p:grpSp>
        <p:nvGrpSpPr>
          <p:cNvPr id="5" name="Group 10"/>
          <p:cNvGrpSpPr>
            <a:grpSpLocks/>
          </p:cNvGrpSpPr>
          <p:nvPr/>
        </p:nvGrpSpPr>
        <p:grpSpPr bwMode="auto">
          <a:xfrm>
            <a:off x="986352" y="5327041"/>
            <a:ext cx="2657475" cy="1293813"/>
            <a:chOff x="3194997" y="2710955"/>
            <a:chExt cx="1992853" cy="1294662"/>
          </a:xfrm>
        </p:grpSpPr>
        <p:sp>
          <p:nvSpPr>
            <p:cNvPr id="6" name="TextBox 5"/>
            <p:cNvSpPr txBox="1">
              <a:spLocks noChangeArrowheads="1"/>
            </p:cNvSpPr>
            <p:nvPr/>
          </p:nvSpPr>
          <p:spPr bwMode="auto">
            <a:xfrm>
              <a:off x="3194998" y="3082594"/>
              <a:ext cx="1992852" cy="923023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first_name = “Ayn”</a:t>
              </a:r>
            </a:p>
            <a:p>
              <a:pPr eaLnBrk="1" hangingPunct="1"/>
              <a:r>
                <a:rPr lang="en-US" altLang="en-US" sz="1800"/>
                <a:t>last_name = “Rand”</a:t>
              </a:r>
            </a:p>
            <a:p>
              <a:pPr eaLnBrk="1" hangingPunct="1"/>
              <a:r>
                <a:rPr lang="en-US" altLang="en-US" sz="1800"/>
                <a:t>year_born = 1905</a:t>
              </a:r>
            </a:p>
          </p:txBody>
        </p:sp>
        <p:sp>
          <p:nvSpPr>
            <p:cNvPr id="7" name="TextBox 9"/>
            <p:cNvSpPr txBox="1">
              <a:spLocks noChangeArrowheads="1"/>
            </p:cNvSpPr>
            <p:nvPr/>
          </p:nvSpPr>
          <p:spPr bwMode="auto">
            <a:xfrm>
              <a:off x="3194997" y="2710955"/>
              <a:ext cx="1992853" cy="369332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 u="sng"/>
                <a:t>: Author</a:t>
              </a:r>
            </a:p>
          </p:txBody>
        </p:sp>
      </p:grpSp>
      <p:grpSp>
        <p:nvGrpSpPr>
          <p:cNvPr id="8" name="Group 10"/>
          <p:cNvGrpSpPr>
            <a:grpSpLocks/>
          </p:cNvGrpSpPr>
          <p:nvPr/>
        </p:nvGrpSpPr>
        <p:grpSpPr bwMode="auto">
          <a:xfrm>
            <a:off x="4720152" y="5327041"/>
            <a:ext cx="2657475" cy="1293813"/>
            <a:chOff x="3194997" y="2710955"/>
            <a:chExt cx="1992853" cy="1294662"/>
          </a:xfrm>
        </p:grpSpPr>
        <p:sp>
          <p:nvSpPr>
            <p:cNvPr id="9" name="TextBox 5"/>
            <p:cNvSpPr txBox="1">
              <a:spLocks noChangeArrowheads="1"/>
            </p:cNvSpPr>
            <p:nvPr/>
          </p:nvSpPr>
          <p:spPr bwMode="auto">
            <a:xfrm>
              <a:off x="3194998" y="3082594"/>
              <a:ext cx="1992852" cy="923023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first_name = “Peter”</a:t>
              </a:r>
            </a:p>
            <a:p>
              <a:pPr eaLnBrk="1" hangingPunct="1"/>
              <a:r>
                <a:rPr lang="en-US" altLang="en-US" sz="1800"/>
                <a:t>last_name = “Benchley”</a:t>
              </a:r>
            </a:p>
            <a:p>
              <a:pPr eaLnBrk="1" hangingPunct="1"/>
              <a:r>
                <a:rPr lang="en-US" altLang="en-US" sz="1800"/>
                <a:t>year_born = 1940</a:t>
              </a:r>
            </a:p>
          </p:txBody>
        </p:sp>
        <p:sp>
          <p:nvSpPr>
            <p:cNvPr id="10" name="TextBox 9"/>
            <p:cNvSpPr txBox="1">
              <a:spLocks noChangeArrowheads="1"/>
            </p:cNvSpPr>
            <p:nvPr/>
          </p:nvSpPr>
          <p:spPr bwMode="auto">
            <a:xfrm>
              <a:off x="3194997" y="2710955"/>
              <a:ext cx="1992853" cy="369332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 u="sng"/>
                <a:t>: Author</a:t>
              </a:r>
            </a:p>
          </p:txBody>
        </p:sp>
      </p:grp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986352" y="3060243"/>
            <a:ext cx="1992312" cy="1295400"/>
            <a:chOff x="3194997" y="2710955"/>
            <a:chExt cx="1992854" cy="1294969"/>
          </a:xfrm>
        </p:grpSpPr>
        <p:sp>
          <p:nvSpPr>
            <p:cNvPr id="12" name="TextBox 5"/>
            <p:cNvSpPr txBox="1">
              <a:spLocks noChangeArrowheads="1"/>
            </p:cNvSpPr>
            <p:nvPr/>
          </p:nvSpPr>
          <p:spPr bwMode="auto">
            <a:xfrm>
              <a:off x="3194998" y="3082594"/>
              <a:ext cx="1992853" cy="923330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first_name : string</a:t>
              </a:r>
            </a:p>
            <a:p>
              <a:pPr eaLnBrk="1" hangingPunct="1"/>
              <a:r>
                <a:rPr lang="en-US" altLang="en-US" sz="1800"/>
                <a:t>last_name : string</a:t>
              </a:r>
            </a:p>
            <a:p>
              <a:pPr eaLnBrk="1" hangingPunct="1"/>
              <a:r>
                <a:rPr lang="en-US" altLang="en-US" sz="1800"/>
                <a:t>year_born : integer</a:t>
              </a:r>
            </a:p>
          </p:txBody>
        </p:sp>
        <p:sp>
          <p:nvSpPr>
            <p:cNvPr id="13" name="TextBox 9"/>
            <p:cNvSpPr txBox="1">
              <a:spLocks noChangeArrowheads="1"/>
            </p:cNvSpPr>
            <p:nvPr/>
          </p:nvSpPr>
          <p:spPr bwMode="auto">
            <a:xfrm>
              <a:off x="3194997" y="2710955"/>
              <a:ext cx="1992853" cy="369332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Author</a:t>
              </a: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0" y="2401683"/>
            <a:ext cx="48174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Class Diagram (table + columns)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0" y="6801"/>
            <a:ext cx="29830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Relational DB Table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0" y="4609585"/>
            <a:ext cx="34506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Object Diagram (rows)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2388913"/>
            <a:ext cx="9144000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0" y="4622354"/>
            <a:ext cx="9144000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5978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Group 4"/>
          <p:cNvGrpSpPr>
            <a:grpSpLocks/>
          </p:cNvGrpSpPr>
          <p:nvPr/>
        </p:nvGrpSpPr>
        <p:grpSpPr bwMode="auto">
          <a:xfrm>
            <a:off x="431800" y="3213100"/>
            <a:ext cx="8167688" cy="3438525"/>
            <a:chOff x="431790" y="2940279"/>
            <a:chExt cx="8167924" cy="3439430"/>
          </a:xfrm>
        </p:grpSpPr>
        <p:sp>
          <p:nvSpPr>
            <p:cNvPr id="11" name="Rectangle 10"/>
            <p:cNvSpPr/>
            <p:nvPr/>
          </p:nvSpPr>
          <p:spPr bwMode="auto">
            <a:xfrm>
              <a:off x="1073159" y="3611969"/>
              <a:ext cx="7526555" cy="2767740"/>
            </a:xfrm>
            <a:prstGeom prst="rect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15400" name="Picture 2" descr="server-white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790" y="3013456"/>
              <a:ext cx="1524000" cy="152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401" name="TextBox 27"/>
            <p:cNvSpPr txBox="1">
              <a:spLocks noChangeArrowheads="1"/>
            </p:cNvSpPr>
            <p:nvPr/>
          </p:nvSpPr>
          <p:spPr bwMode="auto">
            <a:xfrm>
              <a:off x="792532" y="2940279"/>
              <a:ext cx="78739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Server</a:t>
              </a:r>
            </a:p>
          </p:txBody>
        </p:sp>
      </p:grpSp>
      <p:grpSp>
        <p:nvGrpSpPr>
          <p:cNvPr id="15363" name="Group 7"/>
          <p:cNvGrpSpPr>
            <a:grpSpLocks/>
          </p:cNvGrpSpPr>
          <p:nvPr/>
        </p:nvGrpSpPr>
        <p:grpSpPr bwMode="auto">
          <a:xfrm>
            <a:off x="1339850" y="5745163"/>
            <a:ext cx="984250" cy="517525"/>
            <a:chOff x="1031875" y="3846513"/>
            <a:chExt cx="1528762" cy="517525"/>
          </a:xfrm>
        </p:grpSpPr>
        <p:sp>
          <p:nvSpPr>
            <p:cNvPr id="17" name="Rectangle 16"/>
            <p:cNvSpPr/>
            <p:nvPr/>
          </p:nvSpPr>
          <p:spPr bwMode="auto">
            <a:xfrm>
              <a:off x="1031875" y="3846513"/>
              <a:ext cx="1528762" cy="517525"/>
            </a:xfrm>
            <a:prstGeom prst="rect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398" name="TextBox 28"/>
            <p:cNvSpPr txBox="1">
              <a:spLocks noChangeArrowheads="1"/>
            </p:cNvSpPr>
            <p:nvPr/>
          </p:nvSpPr>
          <p:spPr bwMode="auto">
            <a:xfrm>
              <a:off x="1392921" y="3890355"/>
              <a:ext cx="82586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Router</a:t>
              </a:r>
            </a:p>
          </p:txBody>
        </p:sp>
      </p:grpSp>
      <p:grpSp>
        <p:nvGrpSpPr>
          <p:cNvPr id="15364" name="Group 8"/>
          <p:cNvGrpSpPr>
            <a:grpSpLocks/>
          </p:cNvGrpSpPr>
          <p:nvPr/>
        </p:nvGrpSpPr>
        <p:grpSpPr bwMode="auto">
          <a:xfrm>
            <a:off x="3773488" y="5745163"/>
            <a:ext cx="1639887" cy="627062"/>
            <a:chOff x="3402013" y="3846513"/>
            <a:chExt cx="1639887" cy="627062"/>
          </a:xfrm>
        </p:grpSpPr>
        <p:sp>
          <p:nvSpPr>
            <p:cNvPr id="20" name="Rectangle 19"/>
            <p:cNvSpPr/>
            <p:nvPr/>
          </p:nvSpPr>
          <p:spPr bwMode="auto">
            <a:xfrm>
              <a:off x="3514725" y="3957638"/>
              <a:ext cx="1527175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" name="Rectangle 20"/>
            <p:cNvSpPr/>
            <p:nvPr/>
          </p:nvSpPr>
          <p:spPr bwMode="auto">
            <a:xfrm>
              <a:off x="3457575" y="3902075"/>
              <a:ext cx="1527175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3402013" y="3846513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396" name="TextBox 29"/>
            <p:cNvSpPr txBox="1">
              <a:spLocks noChangeArrowheads="1"/>
            </p:cNvSpPr>
            <p:nvPr/>
          </p:nvSpPr>
          <p:spPr bwMode="auto">
            <a:xfrm>
              <a:off x="3421427" y="3915252"/>
              <a:ext cx="1491844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Controller</a:t>
              </a:r>
            </a:p>
          </p:txBody>
        </p:sp>
      </p:grpSp>
      <p:grpSp>
        <p:nvGrpSpPr>
          <p:cNvPr id="15365" name="Group 31"/>
          <p:cNvGrpSpPr>
            <a:grpSpLocks/>
          </p:cNvGrpSpPr>
          <p:nvPr/>
        </p:nvGrpSpPr>
        <p:grpSpPr bwMode="auto">
          <a:xfrm>
            <a:off x="4171950" y="4167188"/>
            <a:ext cx="1639888" cy="627062"/>
            <a:chOff x="3402013" y="3846513"/>
            <a:chExt cx="1639887" cy="627062"/>
          </a:xfrm>
        </p:grpSpPr>
        <p:sp>
          <p:nvSpPr>
            <p:cNvPr id="33" name="Rectangle 32"/>
            <p:cNvSpPr/>
            <p:nvPr/>
          </p:nvSpPr>
          <p:spPr bwMode="auto">
            <a:xfrm>
              <a:off x="3514726" y="3957638"/>
              <a:ext cx="1527174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4" name="Rectangle 33"/>
            <p:cNvSpPr/>
            <p:nvPr/>
          </p:nvSpPr>
          <p:spPr bwMode="auto">
            <a:xfrm>
              <a:off x="3457576" y="3902075"/>
              <a:ext cx="1527174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9" name="Rectangle 38"/>
            <p:cNvSpPr/>
            <p:nvPr/>
          </p:nvSpPr>
          <p:spPr bwMode="auto">
            <a:xfrm>
              <a:off x="3402013" y="3846513"/>
              <a:ext cx="1527174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392" name="TextBox 29"/>
            <p:cNvSpPr txBox="1">
              <a:spLocks noChangeArrowheads="1"/>
            </p:cNvSpPr>
            <p:nvPr/>
          </p:nvSpPr>
          <p:spPr bwMode="auto">
            <a:xfrm>
              <a:off x="3843114" y="3915252"/>
              <a:ext cx="64847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View</a:t>
              </a:r>
            </a:p>
          </p:txBody>
        </p:sp>
      </p:grpSp>
      <p:cxnSp>
        <p:nvCxnSpPr>
          <p:cNvPr id="37" name="Straight Arrow Connector 36"/>
          <p:cNvCxnSpPr/>
          <p:nvPr/>
        </p:nvCxnSpPr>
        <p:spPr bwMode="auto">
          <a:xfrm flipH="1">
            <a:off x="2132013" y="1189038"/>
            <a:ext cx="0" cy="4556125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 bwMode="auto">
          <a:xfrm>
            <a:off x="2308225" y="6102350"/>
            <a:ext cx="1427163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" name="Group 1"/>
          <p:cNvGrpSpPr/>
          <p:nvPr/>
        </p:nvGrpSpPr>
        <p:grpSpPr>
          <a:xfrm>
            <a:off x="254000" y="1727341"/>
            <a:ext cx="3632201" cy="1404937"/>
            <a:chOff x="254000" y="1727341"/>
            <a:chExt cx="3632201" cy="1404937"/>
          </a:xfrm>
        </p:grpSpPr>
        <p:sp>
          <p:nvSpPr>
            <p:cNvPr id="12" name="Cloud 11"/>
            <p:cNvSpPr/>
            <p:nvPr/>
          </p:nvSpPr>
          <p:spPr bwMode="auto">
            <a:xfrm>
              <a:off x="254000" y="1727341"/>
              <a:ext cx="3632201" cy="1404937"/>
            </a:xfrm>
            <a:prstGeom prst="cloud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388" name="TextBox 26"/>
            <p:cNvSpPr txBox="1">
              <a:spLocks noChangeArrowheads="1"/>
            </p:cNvSpPr>
            <p:nvPr/>
          </p:nvSpPr>
          <p:spPr bwMode="auto">
            <a:xfrm>
              <a:off x="717008" y="2073292"/>
              <a:ext cx="1090361" cy="7078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2000" dirty="0">
                  <a:latin typeface="Lucida Blackletter" charset="0"/>
                  <a:ea typeface="Lucida Blackletter" charset="0"/>
                  <a:cs typeface="Lucida Blackletter" charset="0"/>
                </a:rPr>
                <a:t>Ye </a:t>
              </a:r>
              <a:r>
                <a:rPr lang="en-US" altLang="en-US" sz="2000" dirty="0" err="1">
                  <a:latin typeface="Lucida Blackletter" charset="0"/>
                  <a:ea typeface="Lucida Blackletter" charset="0"/>
                  <a:cs typeface="Lucida Blackletter" charset="0"/>
                </a:rPr>
                <a:t>Olde</a:t>
              </a:r>
              <a:br>
                <a:rPr lang="en-US" altLang="en-US" sz="2000" dirty="0">
                  <a:latin typeface="Lucida Blackletter" charset="0"/>
                  <a:ea typeface="Lucida Blackletter" charset="0"/>
                  <a:cs typeface="Lucida Blackletter" charset="0"/>
                </a:rPr>
              </a:br>
              <a:r>
                <a:rPr lang="en-US" altLang="en-US" sz="2000" dirty="0">
                  <a:latin typeface="Lucida Blackletter" charset="0"/>
                  <a:ea typeface="Lucida Blackletter" charset="0"/>
                  <a:cs typeface="Lucida Blackletter" charset="0"/>
                </a:rPr>
                <a:t>Internet</a:t>
              </a:r>
            </a:p>
          </p:txBody>
        </p:sp>
      </p:grpSp>
      <p:cxnSp>
        <p:nvCxnSpPr>
          <p:cNvPr id="62" name="Straight Arrow Connector 61"/>
          <p:cNvCxnSpPr/>
          <p:nvPr/>
        </p:nvCxnSpPr>
        <p:spPr bwMode="auto">
          <a:xfrm flipV="1">
            <a:off x="4983163" y="4810125"/>
            <a:ext cx="0" cy="950913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 bwMode="auto">
          <a:xfrm flipH="1" flipV="1">
            <a:off x="5413375" y="6008688"/>
            <a:ext cx="1341438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5371" name="Group 44"/>
          <p:cNvGrpSpPr>
            <a:grpSpLocks/>
          </p:cNvGrpSpPr>
          <p:nvPr/>
        </p:nvGrpSpPr>
        <p:grpSpPr bwMode="auto">
          <a:xfrm>
            <a:off x="1517650" y="53975"/>
            <a:ext cx="1693863" cy="1231900"/>
            <a:chOff x="326137" y="153710"/>
            <a:chExt cx="1693911" cy="1232407"/>
          </a:xfrm>
        </p:grpSpPr>
        <p:sp>
          <p:nvSpPr>
            <p:cNvPr id="15385" name="TextBox 27"/>
            <p:cNvSpPr txBox="1">
              <a:spLocks noChangeArrowheads="1"/>
            </p:cNvSpPr>
            <p:nvPr/>
          </p:nvSpPr>
          <p:spPr bwMode="auto">
            <a:xfrm>
              <a:off x="539419" y="153710"/>
              <a:ext cx="1267346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Browser</a:t>
              </a:r>
            </a:p>
          </p:txBody>
        </p:sp>
        <p:pic>
          <p:nvPicPr>
            <p:cNvPr id="15386" name="Picture 4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137" y="470528"/>
              <a:ext cx="1693911" cy="9155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15" name="Elbow Connector 14"/>
          <p:cNvCxnSpPr/>
          <p:nvPr/>
        </p:nvCxnSpPr>
        <p:spPr>
          <a:xfrm rot="16200000" flipV="1">
            <a:off x="989806" y="2848770"/>
            <a:ext cx="4556125" cy="1236662"/>
          </a:xfrm>
          <a:prstGeom prst="bentConnector3">
            <a:avLst>
              <a:gd name="adj1" fmla="val 8900"/>
            </a:avLst>
          </a:prstGeom>
          <a:ln w="38100" cmpd="sng">
            <a:solidFill>
              <a:srgbClr val="FFFFFF"/>
            </a:solidFill>
            <a:headEnd type="none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5373" name="Group 24"/>
          <p:cNvGrpSpPr>
            <a:grpSpLocks/>
          </p:cNvGrpSpPr>
          <p:nvPr/>
        </p:nvGrpSpPr>
        <p:grpSpPr bwMode="auto">
          <a:xfrm>
            <a:off x="6754813" y="5745163"/>
            <a:ext cx="1639887" cy="627062"/>
            <a:chOff x="3402013" y="3846513"/>
            <a:chExt cx="1639887" cy="627062"/>
          </a:xfrm>
        </p:grpSpPr>
        <p:sp>
          <p:nvSpPr>
            <p:cNvPr id="26" name="Rectangle 25"/>
            <p:cNvSpPr/>
            <p:nvPr/>
          </p:nvSpPr>
          <p:spPr bwMode="auto">
            <a:xfrm>
              <a:off x="3514725" y="3957638"/>
              <a:ext cx="1527175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3457575" y="3902075"/>
              <a:ext cx="1527175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0" name="Rectangle 29"/>
            <p:cNvSpPr/>
            <p:nvPr/>
          </p:nvSpPr>
          <p:spPr bwMode="auto">
            <a:xfrm>
              <a:off x="3402013" y="3846513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384" name="TextBox 29"/>
            <p:cNvSpPr txBox="1">
              <a:spLocks noChangeArrowheads="1"/>
            </p:cNvSpPr>
            <p:nvPr/>
          </p:nvSpPr>
          <p:spPr bwMode="auto">
            <a:xfrm>
              <a:off x="3770922" y="3915252"/>
              <a:ext cx="79285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Model</a:t>
              </a:r>
            </a:p>
          </p:txBody>
        </p:sp>
      </p:grpSp>
      <p:grpSp>
        <p:nvGrpSpPr>
          <p:cNvPr id="15374" name="Group 9"/>
          <p:cNvGrpSpPr>
            <a:grpSpLocks/>
          </p:cNvGrpSpPr>
          <p:nvPr/>
        </p:nvGrpSpPr>
        <p:grpSpPr bwMode="auto">
          <a:xfrm>
            <a:off x="6919913" y="2763838"/>
            <a:ext cx="1223962" cy="628650"/>
            <a:chOff x="6920301" y="1979160"/>
            <a:chExt cx="1223963" cy="628650"/>
          </a:xfrm>
        </p:grpSpPr>
        <p:sp>
          <p:nvSpPr>
            <p:cNvPr id="41" name="Can 40"/>
            <p:cNvSpPr/>
            <p:nvPr/>
          </p:nvSpPr>
          <p:spPr bwMode="auto">
            <a:xfrm>
              <a:off x="6920301" y="1979160"/>
              <a:ext cx="1223963" cy="628650"/>
            </a:xfrm>
            <a:prstGeom prst="can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380" name="TextBox 32"/>
            <p:cNvSpPr txBox="1">
              <a:spLocks noChangeArrowheads="1"/>
            </p:cNvSpPr>
            <p:nvPr/>
          </p:nvSpPr>
          <p:spPr bwMode="auto">
            <a:xfrm>
              <a:off x="7219934" y="2180622"/>
              <a:ext cx="597412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DB</a:t>
              </a:r>
            </a:p>
          </p:txBody>
        </p:sp>
      </p:grpSp>
      <p:cxnSp>
        <p:nvCxnSpPr>
          <p:cNvPr id="52" name="Straight Arrow Connector 51"/>
          <p:cNvCxnSpPr/>
          <p:nvPr/>
        </p:nvCxnSpPr>
        <p:spPr bwMode="auto">
          <a:xfrm flipV="1">
            <a:off x="7572375" y="3414713"/>
            <a:ext cx="0" cy="233045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Rectangle 45"/>
          <p:cNvSpPr/>
          <p:nvPr/>
        </p:nvSpPr>
        <p:spPr bwMode="auto">
          <a:xfrm>
            <a:off x="6805613" y="650875"/>
            <a:ext cx="1527175" cy="517525"/>
          </a:xfrm>
          <a:prstGeom prst="rect">
            <a:avLst/>
          </a:prstGeom>
          <a:solidFill>
            <a:schemeClr val="bg1"/>
          </a:solidFill>
          <a:ln w="38100" cmpd="sng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377" name="TextBox 29"/>
          <p:cNvSpPr txBox="1">
            <a:spLocks noChangeArrowheads="1"/>
          </p:cNvSpPr>
          <p:nvPr/>
        </p:nvSpPr>
        <p:spPr bwMode="auto">
          <a:xfrm>
            <a:off x="6972300" y="719138"/>
            <a:ext cx="11985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1800"/>
              <a:t>Migrations</a:t>
            </a:r>
          </a:p>
        </p:txBody>
      </p:sp>
      <p:cxnSp>
        <p:nvCxnSpPr>
          <p:cNvPr id="48" name="Straight Arrow Connector 47"/>
          <p:cNvCxnSpPr>
            <a:endCxn id="46" idx="2"/>
          </p:cNvCxnSpPr>
          <p:nvPr/>
        </p:nvCxnSpPr>
        <p:spPr bwMode="auto">
          <a:xfrm flipV="1">
            <a:off x="7569200" y="1168400"/>
            <a:ext cx="0" cy="1595438"/>
          </a:xfrm>
          <a:prstGeom prst="straightConnector1">
            <a:avLst/>
          </a:prstGeom>
          <a:ln w="38100" cmpd="sng">
            <a:solidFill>
              <a:schemeClr val="tx1"/>
            </a:solidFill>
            <a:prstDash val="sysDash"/>
            <a:headEnd type="triangl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9"/>
          <p:cNvGrpSpPr/>
          <p:nvPr/>
        </p:nvGrpSpPr>
        <p:grpSpPr>
          <a:xfrm>
            <a:off x="254000" y="1727341"/>
            <a:ext cx="3632201" cy="1404937"/>
            <a:chOff x="254000" y="1727341"/>
            <a:chExt cx="3632201" cy="1404937"/>
          </a:xfrm>
        </p:grpSpPr>
        <p:sp>
          <p:nvSpPr>
            <p:cNvPr id="51" name="Cloud 50"/>
            <p:cNvSpPr/>
            <p:nvPr/>
          </p:nvSpPr>
          <p:spPr bwMode="auto">
            <a:xfrm>
              <a:off x="254000" y="1727341"/>
              <a:ext cx="3632201" cy="1404937"/>
            </a:xfrm>
            <a:prstGeom prst="cloud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4" name="TextBox 26"/>
            <p:cNvSpPr txBox="1">
              <a:spLocks noChangeArrowheads="1"/>
            </p:cNvSpPr>
            <p:nvPr/>
          </p:nvSpPr>
          <p:spPr bwMode="auto">
            <a:xfrm>
              <a:off x="717008" y="2073292"/>
              <a:ext cx="1090361" cy="7078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2000" dirty="0">
                  <a:latin typeface="Lucida Blackletter" charset="0"/>
                  <a:ea typeface="Lucida Blackletter" charset="0"/>
                  <a:cs typeface="Lucida Blackletter" charset="0"/>
                </a:rPr>
                <a:t>Ye </a:t>
              </a:r>
              <a:r>
                <a:rPr lang="en-US" altLang="en-US" sz="2000" dirty="0" err="1">
                  <a:latin typeface="Lucida Blackletter" charset="0"/>
                  <a:ea typeface="Lucida Blackletter" charset="0"/>
                  <a:cs typeface="Lucida Blackletter" charset="0"/>
                </a:rPr>
                <a:t>Olde</a:t>
              </a:r>
              <a:br>
                <a:rPr lang="en-US" altLang="en-US" sz="2000" dirty="0">
                  <a:latin typeface="Lucida Blackletter" charset="0"/>
                  <a:ea typeface="Lucida Blackletter" charset="0"/>
                  <a:cs typeface="Lucida Blackletter" charset="0"/>
                </a:rPr>
              </a:br>
              <a:r>
                <a:rPr lang="en-US" altLang="en-US" sz="2000" dirty="0">
                  <a:latin typeface="Lucida Blackletter" charset="0"/>
                  <a:ea typeface="Lucida Blackletter" charset="0"/>
                  <a:cs typeface="Lucida Blackletter" charset="0"/>
                </a:rPr>
                <a:t>Internet</a:t>
              </a:r>
            </a:p>
          </p:txBody>
        </p:sp>
      </p:grpSp>
      <p:grpSp>
        <p:nvGrpSpPr>
          <p:cNvPr id="16386" name="Group 4"/>
          <p:cNvGrpSpPr>
            <a:grpSpLocks/>
          </p:cNvGrpSpPr>
          <p:nvPr/>
        </p:nvGrpSpPr>
        <p:grpSpPr bwMode="auto">
          <a:xfrm>
            <a:off x="431800" y="3213100"/>
            <a:ext cx="8167688" cy="3438525"/>
            <a:chOff x="431790" y="2940279"/>
            <a:chExt cx="8167924" cy="3439430"/>
          </a:xfrm>
        </p:grpSpPr>
        <p:sp>
          <p:nvSpPr>
            <p:cNvPr id="11" name="Rectangle 10"/>
            <p:cNvSpPr/>
            <p:nvPr/>
          </p:nvSpPr>
          <p:spPr bwMode="auto">
            <a:xfrm>
              <a:off x="1073159" y="3611969"/>
              <a:ext cx="7526555" cy="2767740"/>
            </a:xfrm>
            <a:prstGeom prst="rect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16430" name="Picture 2" descr="server-white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790" y="3013456"/>
              <a:ext cx="1524000" cy="152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431" name="TextBox 27"/>
            <p:cNvSpPr txBox="1">
              <a:spLocks noChangeArrowheads="1"/>
            </p:cNvSpPr>
            <p:nvPr/>
          </p:nvSpPr>
          <p:spPr bwMode="auto">
            <a:xfrm>
              <a:off x="792532" y="2940279"/>
              <a:ext cx="78739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Server</a:t>
              </a:r>
            </a:p>
          </p:txBody>
        </p:sp>
      </p:grpSp>
      <p:grpSp>
        <p:nvGrpSpPr>
          <p:cNvPr id="16387" name="Group 7"/>
          <p:cNvGrpSpPr>
            <a:grpSpLocks/>
          </p:cNvGrpSpPr>
          <p:nvPr/>
        </p:nvGrpSpPr>
        <p:grpSpPr bwMode="auto">
          <a:xfrm>
            <a:off x="1339850" y="5745163"/>
            <a:ext cx="984250" cy="517525"/>
            <a:chOff x="1031875" y="3846513"/>
            <a:chExt cx="1528762" cy="517525"/>
          </a:xfrm>
        </p:grpSpPr>
        <p:sp>
          <p:nvSpPr>
            <p:cNvPr id="17" name="Rectangle 16"/>
            <p:cNvSpPr/>
            <p:nvPr/>
          </p:nvSpPr>
          <p:spPr bwMode="auto">
            <a:xfrm>
              <a:off x="1031875" y="3846513"/>
              <a:ext cx="1528762" cy="517525"/>
            </a:xfrm>
            <a:prstGeom prst="rect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428" name="TextBox 28"/>
            <p:cNvSpPr txBox="1">
              <a:spLocks noChangeArrowheads="1"/>
            </p:cNvSpPr>
            <p:nvPr/>
          </p:nvSpPr>
          <p:spPr bwMode="auto">
            <a:xfrm>
              <a:off x="1392921" y="3890355"/>
              <a:ext cx="82586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Router</a:t>
              </a:r>
            </a:p>
          </p:txBody>
        </p:sp>
      </p:grpSp>
      <p:grpSp>
        <p:nvGrpSpPr>
          <p:cNvPr id="16388" name="Group 8"/>
          <p:cNvGrpSpPr>
            <a:grpSpLocks/>
          </p:cNvGrpSpPr>
          <p:nvPr/>
        </p:nvGrpSpPr>
        <p:grpSpPr bwMode="auto">
          <a:xfrm>
            <a:off x="3773488" y="5745163"/>
            <a:ext cx="1639887" cy="627062"/>
            <a:chOff x="3402013" y="3846513"/>
            <a:chExt cx="1639887" cy="627062"/>
          </a:xfrm>
        </p:grpSpPr>
        <p:sp>
          <p:nvSpPr>
            <p:cNvPr id="20" name="Rectangle 19"/>
            <p:cNvSpPr/>
            <p:nvPr/>
          </p:nvSpPr>
          <p:spPr bwMode="auto">
            <a:xfrm>
              <a:off x="3514725" y="3957638"/>
              <a:ext cx="1527175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" name="Rectangle 20"/>
            <p:cNvSpPr/>
            <p:nvPr/>
          </p:nvSpPr>
          <p:spPr bwMode="auto">
            <a:xfrm>
              <a:off x="3457575" y="3902075"/>
              <a:ext cx="1527175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3402013" y="3846513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426" name="TextBox 29"/>
            <p:cNvSpPr txBox="1">
              <a:spLocks noChangeArrowheads="1"/>
            </p:cNvSpPr>
            <p:nvPr/>
          </p:nvSpPr>
          <p:spPr bwMode="auto">
            <a:xfrm>
              <a:off x="3421427" y="3915252"/>
              <a:ext cx="1491844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Controller</a:t>
              </a:r>
            </a:p>
          </p:txBody>
        </p:sp>
      </p:grpSp>
      <p:grpSp>
        <p:nvGrpSpPr>
          <p:cNvPr id="16389" name="Group 31"/>
          <p:cNvGrpSpPr>
            <a:grpSpLocks/>
          </p:cNvGrpSpPr>
          <p:nvPr/>
        </p:nvGrpSpPr>
        <p:grpSpPr bwMode="auto">
          <a:xfrm>
            <a:off x="4171950" y="4167188"/>
            <a:ext cx="1639888" cy="627062"/>
            <a:chOff x="3402013" y="3846513"/>
            <a:chExt cx="1639887" cy="627062"/>
          </a:xfrm>
        </p:grpSpPr>
        <p:sp>
          <p:nvSpPr>
            <p:cNvPr id="33" name="Rectangle 32"/>
            <p:cNvSpPr/>
            <p:nvPr/>
          </p:nvSpPr>
          <p:spPr bwMode="auto">
            <a:xfrm>
              <a:off x="3514726" y="3957638"/>
              <a:ext cx="1527174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4" name="Rectangle 33"/>
            <p:cNvSpPr/>
            <p:nvPr/>
          </p:nvSpPr>
          <p:spPr bwMode="auto">
            <a:xfrm>
              <a:off x="3457576" y="3902075"/>
              <a:ext cx="1527174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9" name="Rectangle 38"/>
            <p:cNvSpPr/>
            <p:nvPr/>
          </p:nvSpPr>
          <p:spPr bwMode="auto">
            <a:xfrm>
              <a:off x="3402013" y="3846513"/>
              <a:ext cx="1527174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422" name="TextBox 29"/>
            <p:cNvSpPr txBox="1">
              <a:spLocks noChangeArrowheads="1"/>
            </p:cNvSpPr>
            <p:nvPr/>
          </p:nvSpPr>
          <p:spPr bwMode="auto">
            <a:xfrm>
              <a:off x="3843114" y="3915252"/>
              <a:ext cx="64847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View</a:t>
              </a:r>
            </a:p>
          </p:txBody>
        </p:sp>
      </p:grpSp>
      <p:cxnSp>
        <p:nvCxnSpPr>
          <p:cNvPr id="37" name="Straight Arrow Connector 36"/>
          <p:cNvCxnSpPr/>
          <p:nvPr/>
        </p:nvCxnSpPr>
        <p:spPr bwMode="auto">
          <a:xfrm flipH="1">
            <a:off x="2132013" y="1189038"/>
            <a:ext cx="0" cy="4556125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 bwMode="auto">
          <a:xfrm>
            <a:off x="2308225" y="6102350"/>
            <a:ext cx="1427163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 bwMode="auto">
          <a:xfrm flipV="1">
            <a:off x="4983163" y="4810125"/>
            <a:ext cx="0" cy="950913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 bwMode="auto">
          <a:xfrm flipH="1" flipV="1">
            <a:off x="5413375" y="6008688"/>
            <a:ext cx="1341438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6395" name="Group 44"/>
          <p:cNvGrpSpPr>
            <a:grpSpLocks/>
          </p:cNvGrpSpPr>
          <p:nvPr/>
        </p:nvGrpSpPr>
        <p:grpSpPr bwMode="auto">
          <a:xfrm>
            <a:off x="1517650" y="53975"/>
            <a:ext cx="1693863" cy="1231900"/>
            <a:chOff x="326137" y="153710"/>
            <a:chExt cx="1693911" cy="1232407"/>
          </a:xfrm>
        </p:grpSpPr>
        <p:sp>
          <p:nvSpPr>
            <p:cNvPr id="16415" name="TextBox 27"/>
            <p:cNvSpPr txBox="1">
              <a:spLocks noChangeArrowheads="1"/>
            </p:cNvSpPr>
            <p:nvPr/>
          </p:nvSpPr>
          <p:spPr bwMode="auto">
            <a:xfrm>
              <a:off x="539419" y="153710"/>
              <a:ext cx="1267346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Browser</a:t>
              </a:r>
            </a:p>
          </p:txBody>
        </p:sp>
        <p:pic>
          <p:nvPicPr>
            <p:cNvPr id="16416" name="Picture 4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137" y="470528"/>
              <a:ext cx="1693911" cy="9155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15" name="Elbow Connector 14"/>
          <p:cNvCxnSpPr/>
          <p:nvPr/>
        </p:nvCxnSpPr>
        <p:spPr>
          <a:xfrm rot="16200000" flipV="1">
            <a:off x="989806" y="2848770"/>
            <a:ext cx="4556125" cy="1236662"/>
          </a:xfrm>
          <a:prstGeom prst="bentConnector3">
            <a:avLst>
              <a:gd name="adj1" fmla="val 8900"/>
            </a:avLst>
          </a:prstGeom>
          <a:ln w="38100" cmpd="sng">
            <a:solidFill>
              <a:srgbClr val="FFFFFF"/>
            </a:solidFill>
            <a:headEnd type="none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 w="76200" cmpd="sng">
            <a:noFill/>
            <a:prstDash val="sysDash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16398" name="Group 24"/>
          <p:cNvGrpSpPr>
            <a:grpSpLocks/>
          </p:cNvGrpSpPr>
          <p:nvPr/>
        </p:nvGrpSpPr>
        <p:grpSpPr bwMode="auto">
          <a:xfrm>
            <a:off x="6754813" y="5745163"/>
            <a:ext cx="1639887" cy="627062"/>
            <a:chOff x="3402013" y="3846513"/>
            <a:chExt cx="1639887" cy="627062"/>
          </a:xfrm>
        </p:grpSpPr>
        <p:sp>
          <p:nvSpPr>
            <p:cNvPr id="26" name="Rectangle 25"/>
            <p:cNvSpPr/>
            <p:nvPr/>
          </p:nvSpPr>
          <p:spPr bwMode="auto">
            <a:xfrm>
              <a:off x="3514725" y="3957638"/>
              <a:ext cx="1527175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3457575" y="3902075"/>
              <a:ext cx="1527175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0" name="Rectangle 29"/>
            <p:cNvSpPr/>
            <p:nvPr/>
          </p:nvSpPr>
          <p:spPr bwMode="auto">
            <a:xfrm>
              <a:off x="3402013" y="3846513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414" name="TextBox 29"/>
            <p:cNvSpPr txBox="1">
              <a:spLocks noChangeArrowheads="1"/>
            </p:cNvSpPr>
            <p:nvPr/>
          </p:nvSpPr>
          <p:spPr bwMode="auto">
            <a:xfrm>
              <a:off x="3770922" y="3915252"/>
              <a:ext cx="79285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Model</a:t>
              </a:r>
            </a:p>
          </p:txBody>
        </p:sp>
      </p:grpSp>
      <p:grpSp>
        <p:nvGrpSpPr>
          <p:cNvPr id="16399" name="Group 9"/>
          <p:cNvGrpSpPr>
            <a:grpSpLocks/>
          </p:cNvGrpSpPr>
          <p:nvPr/>
        </p:nvGrpSpPr>
        <p:grpSpPr bwMode="auto">
          <a:xfrm>
            <a:off x="6919913" y="2763838"/>
            <a:ext cx="1223962" cy="628650"/>
            <a:chOff x="6920301" y="1979160"/>
            <a:chExt cx="1223963" cy="628650"/>
          </a:xfrm>
        </p:grpSpPr>
        <p:sp>
          <p:nvSpPr>
            <p:cNvPr id="41" name="Can 40"/>
            <p:cNvSpPr/>
            <p:nvPr/>
          </p:nvSpPr>
          <p:spPr bwMode="auto">
            <a:xfrm>
              <a:off x="6920301" y="1979160"/>
              <a:ext cx="1223963" cy="628650"/>
            </a:xfrm>
            <a:prstGeom prst="can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410" name="TextBox 32"/>
            <p:cNvSpPr txBox="1">
              <a:spLocks noChangeArrowheads="1"/>
            </p:cNvSpPr>
            <p:nvPr/>
          </p:nvSpPr>
          <p:spPr bwMode="auto">
            <a:xfrm>
              <a:off x="7219934" y="2180622"/>
              <a:ext cx="597412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DB</a:t>
              </a:r>
            </a:p>
          </p:txBody>
        </p:sp>
      </p:grpSp>
      <p:cxnSp>
        <p:nvCxnSpPr>
          <p:cNvPr id="52" name="Straight Arrow Connector 51"/>
          <p:cNvCxnSpPr/>
          <p:nvPr/>
        </p:nvCxnSpPr>
        <p:spPr bwMode="auto">
          <a:xfrm flipV="1">
            <a:off x="7572375" y="3414713"/>
            <a:ext cx="0" cy="233045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Rectangle 45"/>
          <p:cNvSpPr/>
          <p:nvPr/>
        </p:nvSpPr>
        <p:spPr bwMode="auto">
          <a:xfrm>
            <a:off x="6805613" y="650875"/>
            <a:ext cx="1527175" cy="517525"/>
          </a:xfrm>
          <a:prstGeom prst="rect">
            <a:avLst/>
          </a:prstGeom>
          <a:solidFill>
            <a:schemeClr val="bg1"/>
          </a:solidFill>
          <a:ln w="38100" cmpd="sng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402" name="TextBox 29"/>
          <p:cNvSpPr txBox="1">
            <a:spLocks noChangeArrowheads="1"/>
          </p:cNvSpPr>
          <p:nvPr/>
        </p:nvSpPr>
        <p:spPr bwMode="auto">
          <a:xfrm>
            <a:off x="6972300" y="719138"/>
            <a:ext cx="11985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1800"/>
              <a:t>Migrations</a:t>
            </a:r>
          </a:p>
        </p:txBody>
      </p:sp>
      <p:cxnSp>
        <p:nvCxnSpPr>
          <p:cNvPr id="48" name="Straight Arrow Connector 47"/>
          <p:cNvCxnSpPr>
            <a:endCxn id="46" idx="2"/>
          </p:cNvCxnSpPr>
          <p:nvPr/>
        </p:nvCxnSpPr>
        <p:spPr bwMode="auto">
          <a:xfrm flipV="1">
            <a:off x="7569200" y="1168400"/>
            <a:ext cx="0" cy="1595438"/>
          </a:xfrm>
          <a:prstGeom prst="straightConnector1">
            <a:avLst/>
          </a:prstGeom>
          <a:ln w="38100" cmpd="sng">
            <a:solidFill>
              <a:schemeClr val="tx1"/>
            </a:solidFill>
            <a:prstDash val="sysDash"/>
            <a:headEnd type="triangl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8" name="Group 17"/>
          <p:cNvGrpSpPr>
            <a:grpSpLocks/>
          </p:cNvGrpSpPr>
          <p:nvPr/>
        </p:nvGrpSpPr>
        <p:grpSpPr bwMode="auto">
          <a:xfrm>
            <a:off x="3735388" y="276225"/>
            <a:ext cx="4852987" cy="6440488"/>
            <a:chOff x="3734683" y="275299"/>
            <a:chExt cx="4853950" cy="6441462"/>
          </a:xfrm>
        </p:grpSpPr>
        <p:grpSp>
          <p:nvGrpSpPr>
            <p:cNvPr id="16405" name="Group 7"/>
            <p:cNvGrpSpPr>
              <a:grpSpLocks/>
            </p:cNvGrpSpPr>
            <p:nvPr/>
          </p:nvGrpSpPr>
          <p:grpSpPr bwMode="auto">
            <a:xfrm>
              <a:off x="3734683" y="486376"/>
              <a:ext cx="2662398" cy="681054"/>
              <a:chOff x="3787087" y="161798"/>
              <a:chExt cx="2662398" cy="681054"/>
            </a:xfrm>
          </p:grpSpPr>
          <p:sp>
            <p:nvSpPr>
              <p:cNvPr id="16407" name="TextBox 2"/>
              <p:cNvSpPr txBox="1">
                <a:spLocks noChangeArrowheads="1"/>
              </p:cNvSpPr>
              <p:nvPr/>
            </p:nvSpPr>
            <p:spPr bwMode="auto">
              <a:xfrm>
                <a:off x="3787087" y="161798"/>
                <a:ext cx="2163247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9pPr>
              </a:lstStyle>
              <a:p>
                <a:pPr eaLnBrk="1" hangingPunct="1"/>
                <a:r>
                  <a:rPr lang="en-US" altLang="en-US" sz="2800">
                    <a:solidFill>
                      <a:srgbClr val="FF00FF"/>
                    </a:solidFill>
                  </a:rPr>
                  <a:t>Today’s focus</a:t>
                </a:r>
              </a:p>
            </p:txBody>
          </p:sp>
          <p:cxnSp>
            <p:nvCxnSpPr>
              <p:cNvPr id="6" name="Straight Arrow Connector 5"/>
              <p:cNvCxnSpPr/>
              <p:nvPr/>
            </p:nvCxnSpPr>
            <p:spPr>
              <a:xfrm>
                <a:off x="5871887" y="582642"/>
                <a:ext cx="577965" cy="260389"/>
              </a:xfrm>
              <a:prstGeom prst="straightConnector1">
                <a:avLst/>
              </a:prstGeom>
              <a:ln w="76200" cmpd="sng">
                <a:solidFill>
                  <a:srgbClr val="FF00FF"/>
                </a:solidFill>
                <a:headEnd type="none"/>
                <a:tailEnd type="stealth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Rounded Rectangle 13"/>
            <p:cNvSpPr/>
            <p:nvPr/>
          </p:nvSpPr>
          <p:spPr>
            <a:xfrm>
              <a:off x="6524473" y="275299"/>
              <a:ext cx="2064160" cy="6441462"/>
            </a:xfrm>
            <a:prstGeom prst="roundRect">
              <a:avLst/>
            </a:prstGeom>
            <a:ln w="76200" cmpd="sng">
              <a:solidFill>
                <a:srgbClr val="FF00FF"/>
              </a:solidFill>
              <a:prstDash val="solid"/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9"/>
          <p:cNvGrpSpPr/>
          <p:nvPr/>
        </p:nvGrpSpPr>
        <p:grpSpPr>
          <a:xfrm>
            <a:off x="254000" y="1727341"/>
            <a:ext cx="3632201" cy="1404937"/>
            <a:chOff x="254000" y="1727341"/>
            <a:chExt cx="3632201" cy="1404937"/>
          </a:xfrm>
        </p:grpSpPr>
        <p:sp>
          <p:nvSpPr>
            <p:cNvPr id="51" name="Cloud 50"/>
            <p:cNvSpPr/>
            <p:nvPr/>
          </p:nvSpPr>
          <p:spPr bwMode="auto">
            <a:xfrm>
              <a:off x="254000" y="1727341"/>
              <a:ext cx="3632201" cy="1404937"/>
            </a:xfrm>
            <a:prstGeom prst="cloud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4" name="TextBox 26"/>
            <p:cNvSpPr txBox="1">
              <a:spLocks noChangeArrowheads="1"/>
            </p:cNvSpPr>
            <p:nvPr/>
          </p:nvSpPr>
          <p:spPr bwMode="auto">
            <a:xfrm>
              <a:off x="717008" y="2073292"/>
              <a:ext cx="1090361" cy="7078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2000" dirty="0">
                  <a:latin typeface="Lucida Blackletter" charset="0"/>
                  <a:ea typeface="Lucida Blackletter" charset="0"/>
                  <a:cs typeface="Lucida Blackletter" charset="0"/>
                </a:rPr>
                <a:t>Ye </a:t>
              </a:r>
              <a:r>
                <a:rPr lang="en-US" altLang="en-US" sz="2000" dirty="0" err="1">
                  <a:latin typeface="Lucida Blackletter" charset="0"/>
                  <a:ea typeface="Lucida Blackletter" charset="0"/>
                  <a:cs typeface="Lucida Blackletter" charset="0"/>
                </a:rPr>
                <a:t>Olde</a:t>
              </a:r>
              <a:br>
                <a:rPr lang="en-US" altLang="en-US" sz="2000" dirty="0">
                  <a:latin typeface="Lucida Blackletter" charset="0"/>
                  <a:ea typeface="Lucida Blackletter" charset="0"/>
                  <a:cs typeface="Lucida Blackletter" charset="0"/>
                </a:rPr>
              </a:br>
              <a:r>
                <a:rPr lang="en-US" altLang="en-US" sz="2000" dirty="0">
                  <a:latin typeface="Lucida Blackletter" charset="0"/>
                  <a:ea typeface="Lucida Blackletter" charset="0"/>
                  <a:cs typeface="Lucida Blackletter" charset="0"/>
                </a:rPr>
                <a:t>Internet</a:t>
              </a:r>
            </a:p>
          </p:txBody>
        </p:sp>
      </p:grpSp>
      <p:grpSp>
        <p:nvGrpSpPr>
          <p:cNvPr id="18434" name="Group 4"/>
          <p:cNvGrpSpPr>
            <a:grpSpLocks/>
          </p:cNvGrpSpPr>
          <p:nvPr/>
        </p:nvGrpSpPr>
        <p:grpSpPr bwMode="auto">
          <a:xfrm>
            <a:off x="431800" y="3213100"/>
            <a:ext cx="8167688" cy="3438525"/>
            <a:chOff x="431790" y="2940279"/>
            <a:chExt cx="8167924" cy="3439430"/>
          </a:xfrm>
        </p:grpSpPr>
        <p:sp>
          <p:nvSpPr>
            <p:cNvPr id="11" name="Rectangle 10"/>
            <p:cNvSpPr/>
            <p:nvPr/>
          </p:nvSpPr>
          <p:spPr bwMode="auto">
            <a:xfrm>
              <a:off x="1073159" y="3611969"/>
              <a:ext cx="7526555" cy="2767740"/>
            </a:xfrm>
            <a:prstGeom prst="rect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18479" name="Picture 2" descr="server-white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790" y="3013456"/>
              <a:ext cx="1524000" cy="152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80" name="TextBox 27"/>
            <p:cNvSpPr txBox="1">
              <a:spLocks noChangeArrowheads="1"/>
            </p:cNvSpPr>
            <p:nvPr/>
          </p:nvSpPr>
          <p:spPr bwMode="auto">
            <a:xfrm>
              <a:off x="792532" y="2940279"/>
              <a:ext cx="78739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Server</a:t>
              </a:r>
            </a:p>
          </p:txBody>
        </p:sp>
      </p:grpSp>
      <p:grpSp>
        <p:nvGrpSpPr>
          <p:cNvPr id="18435" name="Group 7"/>
          <p:cNvGrpSpPr>
            <a:grpSpLocks/>
          </p:cNvGrpSpPr>
          <p:nvPr/>
        </p:nvGrpSpPr>
        <p:grpSpPr bwMode="auto">
          <a:xfrm>
            <a:off x="1339850" y="5745163"/>
            <a:ext cx="984250" cy="517525"/>
            <a:chOff x="1031875" y="3846513"/>
            <a:chExt cx="1528762" cy="517525"/>
          </a:xfrm>
        </p:grpSpPr>
        <p:sp>
          <p:nvSpPr>
            <p:cNvPr id="17" name="Rectangle 16"/>
            <p:cNvSpPr/>
            <p:nvPr/>
          </p:nvSpPr>
          <p:spPr bwMode="auto">
            <a:xfrm>
              <a:off x="1031875" y="3846513"/>
              <a:ext cx="1528762" cy="517525"/>
            </a:xfrm>
            <a:prstGeom prst="rect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477" name="TextBox 28"/>
            <p:cNvSpPr txBox="1">
              <a:spLocks noChangeArrowheads="1"/>
            </p:cNvSpPr>
            <p:nvPr/>
          </p:nvSpPr>
          <p:spPr bwMode="auto">
            <a:xfrm>
              <a:off x="1392921" y="3890355"/>
              <a:ext cx="82586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Router</a:t>
              </a:r>
            </a:p>
          </p:txBody>
        </p:sp>
      </p:grpSp>
      <p:grpSp>
        <p:nvGrpSpPr>
          <p:cNvPr id="18436" name="Group 8"/>
          <p:cNvGrpSpPr>
            <a:grpSpLocks/>
          </p:cNvGrpSpPr>
          <p:nvPr/>
        </p:nvGrpSpPr>
        <p:grpSpPr bwMode="auto">
          <a:xfrm>
            <a:off x="3773488" y="5745163"/>
            <a:ext cx="1639887" cy="627062"/>
            <a:chOff x="3402013" y="3846513"/>
            <a:chExt cx="1639887" cy="627062"/>
          </a:xfrm>
        </p:grpSpPr>
        <p:sp>
          <p:nvSpPr>
            <p:cNvPr id="20" name="Rectangle 19"/>
            <p:cNvSpPr/>
            <p:nvPr/>
          </p:nvSpPr>
          <p:spPr bwMode="auto">
            <a:xfrm>
              <a:off x="3514725" y="3957638"/>
              <a:ext cx="1527175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" name="Rectangle 20"/>
            <p:cNvSpPr/>
            <p:nvPr/>
          </p:nvSpPr>
          <p:spPr bwMode="auto">
            <a:xfrm>
              <a:off x="3457575" y="3902075"/>
              <a:ext cx="1527175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3402013" y="3846513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475" name="TextBox 29"/>
            <p:cNvSpPr txBox="1">
              <a:spLocks noChangeArrowheads="1"/>
            </p:cNvSpPr>
            <p:nvPr/>
          </p:nvSpPr>
          <p:spPr bwMode="auto">
            <a:xfrm>
              <a:off x="3421427" y="3915252"/>
              <a:ext cx="1491844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Controller</a:t>
              </a:r>
            </a:p>
          </p:txBody>
        </p:sp>
      </p:grpSp>
      <p:grpSp>
        <p:nvGrpSpPr>
          <p:cNvPr id="18437" name="Group 31"/>
          <p:cNvGrpSpPr>
            <a:grpSpLocks/>
          </p:cNvGrpSpPr>
          <p:nvPr/>
        </p:nvGrpSpPr>
        <p:grpSpPr bwMode="auto">
          <a:xfrm>
            <a:off x="4171950" y="4167188"/>
            <a:ext cx="1639888" cy="627062"/>
            <a:chOff x="3402013" y="3846513"/>
            <a:chExt cx="1639887" cy="627062"/>
          </a:xfrm>
        </p:grpSpPr>
        <p:sp>
          <p:nvSpPr>
            <p:cNvPr id="33" name="Rectangle 32"/>
            <p:cNvSpPr/>
            <p:nvPr/>
          </p:nvSpPr>
          <p:spPr bwMode="auto">
            <a:xfrm>
              <a:off x="3514726" y="3957638"/>
              <a:ext cx="1527174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4" name="Rectangle 33"/>
            <p:cNvSpPr/>
            <p:nvPr/>
          </p:nvSpPr>
          <p:spPr bwMode="auto">
            <a:xfrm>
              <a:off x="3457576" y="3902075"/>
              <a:ext cx="1527174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9" name="Rectangle 38"/>
            <p:cNvSpPr/>
            <p:nvPr/>
          </p:nvSpPr>
          <p:spPr bwMode="auto">
            <a:xfrm>
              <a:off x="3402013" y="3846513"/>
              <a:ext cx="1527174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471" name="TextBox 29"/>
            <p:cNvSpPr txBox="1">
              <a:spLocks noChangeArrowheads="1"/>
            </p:cNvSpPr>
            <p:nvPr/>
          </p:nvSpPr>
          <p:spPr bwMode="auto">
            <a:xfrm>
              <a:off x="3843114" y="3915252"/>
              <a:ext cx="64847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View</a:t>
              </a:r>
            </a:p>
          </p:txBody>
        </p:sp>
      </p:grpSp>
      <p:cxnSp>
        <p:nvCxnSpPr>
          <p:cNvPr id="37" name="Straight Arrow Connector 36"/>
          <p:cNvCxnSpPr/>
          <p:nvPr/>
        </p:nvCxnSpPr>
        <p:spPr bwMode="auto">
          <a:xfrm flipH="1">
            <a:off x="2132013" y="1189038"/>
            <a:ext cx="0" cy="4556125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 bwMode="auto">
          <a:xfrm>
            <a:off x="2308225" y="6102350"/>
            <a:ext cx="1427163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 bwMode="auto">
          <a:xfrm flipV="1">
            <a:off x="4983163" y="4810125"/>
            <a:ext cx="0" cy="950913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 bwMode="auto">
          <a:xfrm flipH="1" flipV="1">
            <a:off x="5413375" y="6008688"/>
            <a:ext cx="1341438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8443" name="Group 44"/>
          <p:cNvGrpSpPr>
            <a:grpSpLocks/>
          </p:cNvGrpSpPr>
          <p:nvPr/>
        </p:nvGrpSpPr>
        <p:grpSpPr bwMode="auto">
          <a:xfrm>
            <a:off x="1517650" y="53975"/>
            <a:ext cx="1693863" cy="1231900"/>
            <a:chOff x="326137" y="153710"/>
            <a:chExt cx="1693911" cy="1232407"/>
          </a:xfrm>
        </p:grpSpPr>
        <p:sp>
          <p:nvSpPr>
            <p:cNvPr id="18464" name="TextBox 27"/>
            <p:cNvSpPr txBox="1">
              <a:spLocks noChangeArrowheads="1"/>
            </p:cNvSpPr>
            <p:nvPr/>
          </p:nvSpPr>
          <p:spPr bwMode="auto">
            <a:xfrm>
              <a:off x="539419" y="153710"/>
              <a:ext cx="1267346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Browser</a:t>
              </a:r>
            </a:p>
          </p:txBody>
        </p:sp>
        <p:pic>
          <p:nvPicPr>
            <p:cNvPr id="18465" name="Picture 4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137" y="470528"/>
              <a:ext cx="1693911" cy="9155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15" name="Elbow Connector 14"/>
          <p:cNvCxnSpPr/>
          <p:nvPr/>
        </p:nvCxnSpPr>
        <p:spPr>
          <a:xfrm rot="16200000" flipV="1">
            <a:off x="989806" y="2848770"/>
            <a:ext cx="4556125" cy="1236662"/>
          </a:xfrm>
          <a:prstGeom prst="bentConnector3">
            <a:avLst>
              <a:gd name="adj1" fmla="val 8900"/>
            </a:avLst>
          </a:prstGeom>
          <a:ln w="38100" cmpd="sng">
            <a:solidFill>
              <a:srgbClr val="FFFFFF"/>
            </a:solidFill>
            <a:headEnd type="none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 w="76200" cmpd="sng">
            <a:noFill/>
            <a:prstDash val="sysDash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18446" name="Group 24"/>
          <p:cNvGrpSpPr>
            <a:grpSpLocks/>
          </p:cNvGrpSpPr>
          <p:nvPr/>
        </p:nvGrpSpPr>
        <p:grpSpPr bwMode="auto">
          <a:xfrm>
            <a:off x="6754813" y="5745163"/>
            <a:ext cx="1639887" cy="627062"/>
            <a:chOff x="3402013" y="3846513"/>
            <a:chExt cx="1639887" cy="627062"/>
          </a:xfrm>
        </p:grpSpPr>
        <p:sp>
          <p:nvSpPr>
            <p:cNvPr id="26" name="Rectangle 25"/>
            <p:cNvSpPr/>
            <p:nvPr/>
          </p:nvSpPr>
          <p:spPr bwMode="auto">
            <a:xfrm>
              <a:off x="3514725" y="3957638"/>
              <a:ext cx="1527175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3457575" y="3902075"/>
              <a:ext cx="1527175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0" name="Rectangle 29"/>
            <p:cNvSpPr/>
            <p:nvPr/>
          </p:nvSpPr>
          <p:spPr bwMode="auto">
            <a:xfrm>
              <a:off x="3402013" y="3846513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463" name="TextBox 29"/>
            <p:cNvSpPr txBox="1">
              <a:spLocks noChangeArrowheads="1"/>
            </p:cNvSpPr>
            <p:nvPr/>
          </p:nvSpPr>
          <p:spPr bwMode="auto">
            <a:xfrm>
              <a:off x="3770922" y="3915252"/>
              <a:ext cx="79285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Model</a:t>
              </a:r>
            </a:p>
          </p:txBody>
        </p:sp>
      </p:grpSp>
      <p:grpSp>
        <p:nvGrpSpPr>
          <p:cNvPr id="18447" name="Group 9"/>
          <p:cNvGrpSpPr>
            <a:grpSpLocks/>
          </p:cNvGrpSpPr>
          <p:nvPr/>
        </p:nvGrpSpPr>
        <p:grpSpPr bwMode="auto">
          <a:xfrm>
            <a:off x="6919913" y="2763838"/>
            <a:ext cx="1223962" cy="628650"/>
            <a:chOff x="6920301" y="1979160"/>
            <a:chExt cx="1223963" cy="628650"/>
          </a:xfrm>
        </p:grpSpPr>
        <p:sp>
          <p:nvSpPr>
            <p:cNvPr id="41" name="Can 40"/>
            <p:cNvSpPr/>
            <p:nvPr/>
          </p:nvSpPr>
          <p:spPr bwMode="auto">
            <a:xfrm>
              <a:off x="6920301" y="1979160"/>
              <a:ext cx="1223963" cy="628650"/>
            </a:xfrm>
            <a:prstGeom prst="can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459" name="TextBox 32"/>
            <p:cNvSpPr txBox="1">
              <a:spLocks noChangeArrowheads="1"/>
            </p:cNvSpPr>
            <p:nvPr/>
          </p:nvSpPr>
          <p:spPr bwMode="auto">
            <a:xfrm>
              <a:off x="7219934" y="2180622"/>
              <a:ext cx="597412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DB</a:t>
              </a:r>
            </a:p>
          </p:txBody>
        </p:sp>
      </p:grpSp>
      <p:grpSp>
        <p:nvGrpSpPr>
          <p:cNvPr id="18448" name="Group 2"/>
          <p:cNvGrpSpPr>
            <a:grpSpLocks/>
          </p:cNvGrpSpPr>
          <p:nvPr/>
        </p:nvGrpSpPr>
        <p:grpSpPr bwMode="auto">
          <a:xfrm>
            <a:off x="6805613" y="650875"/>
            <a:ext cx="1527175" cy="2112963"/>
            <a:chOff x="6806302" y="650138"/>
            <a:chExt cx="1527175" cy="2113700"/>
          </a:xfrm>
        </p:grpSpPr>
        <p:sp>
          <p:nvSpPr>
            <p:cNvPr id="46" name="Rectangle 45"/>
            <p:cNvSpPr/>
            <p:nvPr/>
          </p:nvSpPr>
          <p:spPr bwMode="auto">
            <a:xfrm>
              <a:off x="6806302" y="650138"/>
              <a:ext cx="1527175" cy="517706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456" name="TextBox 29"/>
            <p:cNvSpPr txBox="1">
              <a:spLocks noChangeArrowheads="1"/>
            </p:cNvSpPr>
            <p:nvPr/>
          </p:nvSpPr>
          <p:spPr bwMode="auto">
            <a:xfrm>
              <a:off x="6972759" y="718877"/>
              <a:ext cx="119776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Migrations</a:t>
              </a:r>
            </a:p>
          </p:txBody>
        </p:sp>
        <p:cxnSp>
          <p:nvCxnSpPr>
            <p:cNvPr id="48" name="Straight Arrow Connector 47"/>
            <p:cNvCxnSpPr>
              <a:endCxn id="46" idx="2"/>
            </p:cNvCxnSpPr>
            <p:nvPr/>
          </p:nvCxnSpPr>
          <p:spPr bwMode="auto">
            <a:xfrm flipV="1">
              <a:off x="7569889" y="1167844"/>
              <a:ext cx="0" cy="1595994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prstDash val="sysDash"/>
              <a:headEnd type="triangle" w="lg" len="lg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2" name="Straight Arrow Connector 51"/>
          <p:cNvCxnSpPr/>
          <p:nvPr/>
        </p:nvCxnSpPr>
        <p:spPr bwMode="auto">
          <a:xfrm flipV="1">
            <a:off x="7572375" y="3414713"/>
            <a:ext cx="0" cy="233045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8" name="Group 17"/>
          <p:cNvGrpSpPr>
            <a:grpSpLocks/>
          </p:cNvGrpSpPr>
          <p:nvPr/>
        </p:nvGrpSpPr>
        <p:grpSpPr bwMode="auto">
          <a:xfrm>
            <a:off x="5037138" y="1306513"/>
            <a:ext cx="3551237" cy="2406650"/>
            <a:chOff x="5036460" y="1306286"/>
            <a:chExt cx="3552173" cy="2406317"/>
          </a:xfrm>
        </p:grpSpPr>
        <p:grpSp>
          <p:nvGrpSpPr>
            <p:cNvPr id="18451" name="Group 7"/>
            <p:cNvGrpSpPr>
              <a:grpSpLocks/>
            </p:cNvGrpSpPr>
            <p:nvPr/>
          </p:nvGrpSpPr>
          <p:grpSpPr bwMode="auto">
            <a:xfrm>
              <a:off x="5036460" y="1306286"/>
              <a:ext cx="1936131" cy="1006336"/>
              <a:chOff x="5088864" y="981708"/>
              <a:chExt cx="1936131" cy="1006336"/>
            </a:xfrm>
          </p:grpSpPr>
          <p:sp>
            <p:nvSpPr>
              <p:cNvPr id="18453" name="TextBox 2"/>
              <p:cNvSpPr txBox="1">
                <a:spLocks noChangeArrowheads="1"/>
              </p:cNvSpPr>
              <p:nvPr/>
            </p:nvSpPr>
            <p:spPr bwMode="auto">
              <a:xfrm>
                <a:off x="5088864" y="981708"/>
                <a:ext cx="1586660" cy="9539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9pPr>
              </a:lstStyle>
              <a:p>
                <a:pPr algn="ctr" eaLnBrk="1" hangingPunct="1"/>
                <a:r>
                  <a:rPr lang="en-US" altLang="en-US" sz="2800">
                    <a:solidFill>
                      <a:srgbClr val="FF00FF"/>
                    </a:solidFill>
                  </a:rPr>
                  <a:t>Rails uses</a:t>
                </a:r>
                <a:br>
                  <a:rPr lang="en-US" altLang="en-US" sz="2800">
                    <a:solidFill>
                      <a:srgbClr val="FF00FF"/>
                    </a:solidFill>
                  </a:rPr>
                </a:br>
                <a:r>
                  <a:rPr lang="en-US" altLang="en-US" sz="2800">
                    <a:solidFill>
                      <a:srgbClr val="FF00FF"/>
                    </a:solidFill>
                  </a:rPr>
                  <a:t>a DBMS</a:t>
                </a:r>
              </a:p>
            </p:txBody>
          </p:sp>
          <p:cxnSp>
            <p:nvCxnSpPr>
              <p:cNvPr id="6" name="Straight Arrow Connector 5"/>
              <p:cNvCxnSpPr/>
              <p:nvPr/>
            </p:nvCxnSpPr>
            <p:spPr>
              <a:xfrm>
                <a:off x="6576743" y="1640429"/>
                <a:ext cx="447793" cy="347615"/>
              </a:xfrm>
              <a:prstGeom prst="straightConnector1">
                <a:avLst/>
              </a:prstGeom>
              <a:ln w="76200" cmpd="sng">
                <a:solidFill>
                  <a:srgbClr val="FF00FF"/>
                </a:solidFill>
                <a:headEnd type="none"/>
                <a:tailEnd type="stealth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Rounded Rectangle 13"/>
            <p:cNvSpPr/>
            <p:nvPr/>
          </p:nvSpPr>
          <p:spPr>
            <a:xfrm>
              <a:off x="6524339" y="2442779"/>
              <a:ext cx="2064294" cy="1269824"/>
            </a:xfrm>
            <a:prstGeom prst="roundRect">
              <a:avLst/>
            </a:prstGeom>
            <a:ln w="76200" cmpd="sng">
              <a:solidFill>
                <a:srgbClr val="FF00FF"/>
              </a:solidFill>
              <a:prstDash val="solid"/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Box 3"/>
          <p:cNvSpPr txBox="1">
            <a:spLocks noChangeArrowheads="1"/>
          </p:cNvSpPr>
          <p:nvPr/>
        </p:nvSpPr>
        <p:spPr bwMode="auto">
          <a:xfrm>
            <a:off x="873125" y="630238"/>
            <a:ext cx="7397750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3200" dirty="0">
                <a:solidFill>
                  <a:srgbClr val="00FFFF"/>
                </a:solidFill>
              </a:rPr>
              <a:t>Database (DB)</a:t>
            </a:r>
            <a:r>
              <a:rPr lang="en-US" altLang="en-US" sz="3200" dirty="0"/>
              <a:t>: Organized collection of data</a:t>
            </a:r>
          </a:p>
          <a:p>
            <a:pPr eaLnBrk="1" hangingPunct="1"/>
            <a:endParaRPr lang="en-US" altLang="en-US" sz="3200" dirty="0"/>
          </a:p>
          <a:p>
            <a:pPr eaLnBrk="1" hangingPunct="1"/>
            <a:r>
              <a:rPr lang="en-US" altLang="en-US" sz="3200" dirty="0">
                <a:solidFill>
                  <a:srgbClr val="00FFFF"/>
                </a:solidFill>
              </a:rPr>
              <a:t>Database Management System (DBMS): </a:t>
            </a:r>
            <a:r>
              <a:rPr lang="en-US" altLang="en-US" sz="3200" dirty="0"/>
              <a:t>Controls the creation, maintenance, and use of a DB </a:t>
            </a:r>
          </a:p>
          <a:p>
            <a:pPr eaLnBrk="1" hangingPunct="1"/>
            <a:r>
              <a:rPr lang="en-US" altLang="en-US" sz="2800" dirty="0"/>
              <a:t>		</a:t>
            </a:r>
            <a:br>
              <a:rPr lang="en-US" altLang="en-US" sz="2800" dirty="0"/>
            </a:br>
            <a:r>
              <a:rPr lang="en-US" altLang="en-US" sz="2800" dirty="0"/>
              <a:t>Examples: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7E5A1B0-ED90-A94B-82D5-A5F23D36F2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4393" y="4338047"/>
            <a:ext cx="1516840" cy="1564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D61B7461-787B-4D47-BC05-12EB36A82E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546" y="4541505"/>
            <a:ext cx="1712280" cy="1157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QLite">
            <a:extLst>
              <a:ext uri="{FF2B5EF4-FFF2-40B4-BE49-F238E27FC236}">
                <a16:creationId xmlns:a16="http://schemas.microsoft.com/office/drawing/2014/main" id="{FCC1B68D-A084-1B4D-A1BC-E39236F9C6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4942" y="4634649"/>
            <a:ext cx="2116016" cy="971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8CA0329-072C-CC45-B747-7FFDC04E3EA1}"/>
              </a:ext>
            </a:extLst>
          </p:cNvPr>
          <p:cNvSpPr txBox="1"/>
          <p:nvPr/>
        </p:nvSpPr>
        <p:spPr>
          <a:xfrm>
            <a:off x="2225956" y="5902696"/>
            <a:ext cx="12452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PostgreSQL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roup 50"/>
          <p:cNvGrpSpPr/>
          <p:nvPr/>
        </p:nvGrpSpPr>
        <p:grpSpPr>
          <a:xfrm>
            <a:off x="254000" y="1727341"/>
            <a:ext cx="3632201" cy="1404937"/>
            <a:chOff x="254000" y="1727341"/>
            <a:chExt cx="3632201" cy="1404937"/>
          </a:xfrm>
        </p:grpSpPr>
        <p:sp>
          <p:nvSpPr>
            <p:cNvPr id="54" name="Cloud 53"/>
            <p:cNvSpPr/>
            <p:nvPr/>
          </p:nvSpPr>
          <p:spPr bwMode="auto">
            <a:xfrm>
              <a:off x="254000" y="1727341"/>
              <a:ext cx="3632201" cy="1404937"/>
            </a:xfrm>
            <a:prstGeom prst="cloud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5" name="TextBox 26"/>
            <p:cNvSpPr txBox="1">
              <a:spLocks noChangeArrowheads="1"/>
            </p:cNvSpPr>
            <p:nvPr/>
          </p:nvSpPr>
          <p:spPr bwMode="auto">
            <a:xfrm>
              <a:off x="717008" y="2073292"/>
              <a:ext cx="1090361" cy="7078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2000" dirty="0">
                  <a:latin typeface="Lucida Blackletter" charset="0"/>
                  <a:ea typeface="Lucida Blackletter" charset="0"/>
                  <a:cs typeface="Lucida Blackletter" charset="0"/>
                </a:rPr>
                <a:t>Ye </a:t>
              </a:r>
              <a:r>
                <a:rPr lang="en-US" altLang="en-US" sz="2000" dirty="0" err="1">
                  <a:latin typeface="Lucida Blackletter" charset="0"/>
                  <a:ea typeface="Lucida Blackletter" charset="0"/>
                  <a:cs typeface="Lucida Blackletter" charset="0"/>
                </a:rPr>
                <a:t>Olde</a:t>
              </a:r>
              <a:br>
                <a:rPr lang="en-US" altLang="en-US" sz="2000" dirty="0">
                  <a:latin typeface="Lucida Blackletter" charset="0"/>
                  <a:ea typeface="Lucida Blackletter" charset="0"/>
                  <a:cs typeface="Lucida Blackletter" charset="0"/>
                </a:rPr>
              </a:br>
              <a:r>
                <a:rPr lang="en-US" altLang="en-US" sz="2000" dirty="0">
                  <a:latin typeface="Lucida Blackletter" charset="0"/>
                  <a:ea typeface="Lucida Blackletter" charset="0"/>
                  <a:cs typeface="Lucida Blackletter" charset="0"/>
                </a:rPr>
                <a:t>Internet</a:t>
              </a:r>
            </a:p>
          </p:txBody>
        </p:sp>
      </p:grpSp>
      <p:grpSp>
        <p:nvGrpSpPr>
          <p:cNvPr id="20482" name="Group 4"/>
          <p:cNvGrpSpPr>
            <a:grpSpLocks/>
          </p:cNvGrpSpPr>
          <p:nvPr/>
        </p:nvGrpSpPr>
        <p:grpSpPr bwMode="auto">
          <a:xfrm>
            <a:off x="431800" y="3213100"/>
            <a:ext cx="8167688" cy="3438525"/>
            <a:chOff x="431790" y="2940279"/>
            <a:chExt cx="8167924" cy="3439430"/>
          </a:xfrm>
        </p:grpSpPr>
        <p:sp>
          <p:nvSpPr>
            <p:cNvPr id="11" name="Rectangle 10"/>
            <p:cNvSpPr/>
            <p:nvPr/>
          </p:nvSpPr>
          <p:spPr bwMode="auto">
            <a:xfrm>
              <a:off x="1073159" y="3611969"/>
              <a:ext cx="7526555" cy="2767740"/>
            </a:xfrm>
            <a:prstGeom prst="rect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20527" name="Picture 2" descr="server-white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790" y="3013456"/>
              <a:ext cx="1524000" cy="152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528" name="TextBox 27"/>
            <p:cNvSpPr txBox="1">
              <a:spLocks noChangeArrowheads="1"/>
            </p:cNvSpPr>
            <p:nvPr/>
          </p:nvSpPr>
          <p:spPr bwMode="auto">
            <a:xfrm>
              <a:off x="792532" y="2940279"/>
              <a:ext cx="78739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Server</a:t>
              </a:r>
            </a:p>
          </p:txBody>
        </p:sp>
      </p:grpSp>
      <p:grpSp>
        <p:nvGrpSpPr>
          <p:cNvPr id="20483" name="Group 7"/>
          <p:cNvGrpSpPr>
            <a:grpSpLocks/>
          </p:cNvGrpSpPr>
          <p:nvPr/>
        </p:nvGrpSpPr>
        <p:grpSpPr bwMode="auto">
          <a:xfrm>
            <a:off x="1339850" y="5745163"/>
            <a:ext cx="984250" cy="517525"/>
            <a:chOff x="1031875" y="3846513"/>
            <a:chExt cx="1528762" cy="517525"/>
          </a:xfrm>
        </p:grpSpPr>
        <p:sp>
          <p:nvSpPr>
            <p:cNvPr id="17" name="Rectangle 16"/>
            <p:cNvSpPr/>
            <p:nvPr/>
          </p:nvSpPr>
          <p:spPr bwMode="auto">
            <a:xfrm>
              <a:off x="1031875" y="3846513"/>
              <a:ext cx="1528762" cy="517525"/>
            </a:xfrm>
            <a:prstGeom prst="rect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0525" name="TextBox 28"/>
            <p:cNvSpPr txBox="1">
              <a:spLocks noChangeArrowheads="1"/>
            </p:cNvSpPr>
            <p:nvPr/>
          </p:nvSpPr>
          <p:spPr bwMode="auto">
            <a:xfrm>
              <a:off x="1392921" y="3890355"/>
              <a:ext cx="82586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Router</a:t>
              </a:r>
            </a:p>
          </p:txBody>
        </p:sp>
      </p:grpSp>
      <p:grpSp>
        <p:nvGrpSpPr>
          <p:cNvPr id="20484" name="Group 8"/>
          <p:cNvGrpSpPr>
            <a:grpSpLocks/>
          </p:cNvGrpSpPr>
          <p:nvPr/>
        </p:nvGrpSpPr>
        <p:grpSpPr bwMode="auto">
          <a:xfrm>
            <a:off x="3773488" y="5745163"/>
            <a:ext cx="1639887" cy="627062"/>
            <a:chOff x="3402013" y="3846513"/>
            <a:chExt cx="1639887" cy="627062"/>
          </a:xfrm>
        </p:grpSpPr>
        <p:sp>
          <p:nvSpPr>
            <p:cNvPr id="20" name="Rectangle 19"/>
            <p:cNvSpPr/>
            <p:nvPr/>
          </p:nvSpPr>
          <p:spPr bwMode="auto">
            <a:xfrm>
              <a:off x="3514725" y="3957638"/>
              <a:ext cx="1527175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" name="Rectangle 20"/>
            <p:cNvSpPr/>
            <p:nvPr/>
          </p:nvSpPr>
          <p:spPr bwMode="auto">
            <a:xfrm>
              <a:off x="3457575" y="3902075"/>
              <a:ext cx="1527175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3402013" y="3846513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0523" name="TextBox 29"/>
            <p:cNvSpPr txBox="1">
              <a:spLocks noChangeArrowheads="1"/>
            </p:cNvSpPr>
            <p:nvPr/>
          </p:nvSpPr>
          <p:spPr bwMode="auto">
            <a:xfrm>
              <a:off x="3421427" y="3915252"/>
              <a:ext cx="1491844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Controller</a:t>
              </a:r>
            </a:p>
          </p:txBody>
        </p:sp>
      </p:grpSp>
      <p:grpSp>
        <p:nvGrpSpPr>
          <p:cNvPr id="20485" name="Group 31"/>
          <p:cNvGrpSpPr>
            <a:grpSpLocks/>
          </p:cNvGrpSpPr>
          <p:nvPr/>
        </p:nvGrpSpPr>
        <p:grpSpPr bwMode="auto">
          <a:xfrm>
            <a:off x="4171950" y="4167188"/>
            <a:ext cx="1639888" cy="627062"/>
            <a:chOff x="3402013" y="3846513"/>
            <a:chExt cx="1639887" cy="627062"/>
          </a:xfrm>
        </p:grpSpPr>
        <p:sp>
          <p:nvSpPr>
            <p:cNvPr id="33" name="Rectangle 32"/>
            <p:cNvSpPr/>
            <p:nvPr/>
          </p:nvSpPr>
          <p:spPr bwMode="auto">
            <a:xfrm>
              <a:off x="3514726" y="3957638"/>
              <a:ext cx="1527174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4" name="Rectangle 33"/>
            <p:cNvSpPr/>
            <p:nvPr/>
          </p:nvSpPr>
          <p:spPr bwMode="auto">
            <a:xfrm>
              <a:off x="3457576" y="3902075"/>
              <a:ext cx="1527174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9" name="Rectangle 38"/>
            <p:cNvSpPr/>
            <p:nvPr/>
          </p:nvSpPr>
          <p:spPr bwMode="auto">
            <a:xfrm>
              <a:off x="3402013" y="3846513"/>
              <a:ext cx="1527174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0519" name="TextBox 29"/>
            <p:cNvSpPr txBox="1">
              <a:spLocks noChangeArrowheads="1"/>
            </p:cNvSpPr>
            <p:nvPr/>
          </p:nvSpPr>
          <p:spPr bwMode="auto">
            <a:xfrm>
              <a:off x="3843114" y="3915252"/>
              <a:ext cx="64847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View</a:t>
              </a:r>
            </a:p>
          </p:txBody>
        </p:sp>
      </p:grpSp>
      <p:cxnSp>
        <p:nvCxnSpPr>
          <p:cNvPr id="37" name="Straight Arrow Connector 36"/>
          <p:cNvCxnSpPr/>
          <p:nvPr/>
        </p:nvCxnSpPr>
        <p:spPr bwMode="auto">
          <a:xfrm flipH="1">
            <a:off x="2132013" y="1189038"/>
            <a:ext cx="0" cy="4556125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 bwMode="auto">
          <a:xfrm>
            <a:off x="2308225" y="6102350"/>
            <a:ext cx="1427163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 bwMode="auto">
          <a:xfrm flipV="1">
            <a:off x="4983163" y="4810125"/>
            <a:ext cx="0" cy="950913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 bwMode="auto">
          <a:xfrm flipH="1" flipV="1">
            <a:off x="5413375" y="6008688"/>
            <a:ext cx="1341438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491" name="Group 44"/>
          <p:cNvGrpSpPr>
            <a:grpSpLocks/>
          </p:cNvGrpSpPr>
          <p:nvPr/>
        </p:nvGrpSpPr>
        <p:grpSpPr bwMode="auto">
          <a:xfrm>
            <a:off x="1517650" y="53975"/>
            <a:ext cx="1693863" cy="1231900"/>
            <a:chOff x="326137" y="153710"/>
            <a:chExt cx="1693911" cy="1232407"/>
          </a:xfrm>
        </p:grpSpPr>
        <p:sp>
          <p:nvSpPr>
            <p:cNvPr id="20512" name="TextBox 27"/>
            <p:cNvSpPr txBox="1">
              <a:spLocks noChangeArrowheads="1"/>
            </p:cNvSpPr>
            <p:nvPr/>
          </p:nvSpPr>
          <p:spPr bwMode="auto">
            <a:xfrm>
              <a:off x="539419" y="153710"/>
              <a:ext cx="1267346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Browser</a:t>
              </a:r>
            </a:p>
          </p:txBody>
        </p:sp>
        <p:pic>
          <p:nvPicPr>
            <p:cNvPr id="20513" name="Picture 4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137" y="470528"/>
              <a:ext cx="1693911" cy="9155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15" name="Elbow Connector 14"/>
          <p:cNvCxnSpPr/>
          <p:nvPr/>
        </p:nvCxnSpPr>
        <p:spPr>
          <a:xfrm rot="16200000" flipV="1">
            <a:off x="989806" y="2848770"/>
            <a:ext cx="4556125" cy="1236662"/>
          </a:xfrm>
          <a:prstGeom prst="bentConnector3">
            <a:avLst>
              <a:gd name="adj1" fmla="val 8900"/>
            </a:avLst>
          </a:prstGeom>
          <a:ln w="38100" cmpd="sng">
            <a:solidFill>
              <a:srgbClr val="FFFFFF"/>
            </a:solidFill>
            <a:headEnd type="none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 w="76200" cmpd="sng">
            <a:noFill/>
            <a:prstDash val="sysDash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20494" name="Group 24"/>
          <p:cNvGrpSpPr>
            <a:grpSpLocks/>
          </p:cNvGrpSpPr>
          <p:nvPr/>
        </p:nvGrpSpPr>
        <p:grpSpPr bwMode="auto">
          <a:xfrm>
            <a:off x="6754813" y="5745163"/>
            <a:ext cx="1639887" cy="627062"/>
            <a:chOff x="3402013" y="3846513"/>
            <a:chExt cx="1639887" cy="627062"/>
          </a:xfrm>
        </p:grpSpPr>
        <p:sp>
          <p:nvSpPr>
            <p:cNvPr id="26" name="Rectangle 25"/>
            <p:cNvSpPr/>
            <p:nvPr/>
          </p:nvSpPr>
          <p:spPr bwMode="auto">
            <a:xfrm>
              <a:off x="3514725" y="3957638"/>
              <a:ext cx="1527175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3457575" y="3902075"/>
              <a:ext cx="1527175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0" name="Rectangle 29"/>
            <p:cNvSpPr/>
            <p:nvPr/>
          </p:nvSpPr>
          <p:spPr bwMode="auto">
            <a:xfrm>
              <a:off x="3402013" y="3846513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0511" name="TextBox 29"/>
            <p:cNvSpPr txBox="1">
              <a:spLocks noChangeArrowheads="1"/>
            </p:cNvSpPr>
            <p:nvPr/>
          </p:nvSpPr>
          <p:spPr bwMode="auto">
            <a:xfrm>
              <a:off x="3770922" y="3915252"/>
              <a:ext cx="79285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Model</a:t>
              </a:r>
            </a:p>
          </p:txBody>
        </p:sp>
      </p:grpSp>
      <p:grpSp>
        <p:nvGrpSpPr>
          <p:cNvPr id="20495" name="Group 9"/>
          <p:cNvGrpSpPr>
            <a:grpSpLocks/>
          </p:cNvGrpSpPr>
          <p:nvPr/>
        </p:nvGrpSpPr>
        <p:grpSpPr bwMode="auto">
          <a:xfrm>
            <a:off x="6919913" y="2763838"/>
            <a:ext cx="1223962" cy="628650"/>
            <a:chOff x="6920301" y="1979160"/>
            <a:chExt cx="1223963" cy="628650"/>
          </a:xfrm>
        </p:grpSpPr>
        <p:sp>
          <p:nvSpPr>
            <p:cNvPr id="41" name="Can 40"/>
            <p:cNvSpPr/>
            <p:nvPr/>
          </p:nvSpPr>
          <p:spPr bwMode="auto">
            <a:xfrm>
              <a:off x="6920301" y="1979160"/>
              <a:ext cx="1223963" cy="628650"/>
            </a:xfrm>
            <a:prstGeom prst="can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0507" name="TextBox 32"/>
            <p:cNvSpPr txBox="1">
              <a:spLocks noChangeArrowheads="1"/>
            </p:cNvSpPr>
            <p:nvPr/>
          </p:nvSpPr>
          <p:spPr bwMode="auto">
            <a:xfrm>
              <a:off x="7219934" y="2180622"/>
              <a:ext cx="597412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DB</a:t>
              </a:r>
            </a:p>
          </p:txBody>
        </p:sp>
      </p:grpSp>
      <p:cxnSp>
        <p:nvCxnSpPr>
          <p:cNvPr id="52" name="Straight Arrow Connector 51"/>
          <p:cNvCxnSpPr/>
          <p:nvPr/>
        </p:nvCxnSpPr>
        <p:spPr bwMode="auto">
          <a:xfrm flipV="1">
            <a:off x="7572375" y="3414713"/>
            <a:ext cx="0" cy="233045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498" name="Group 45"/>
          <p:cNvGrpSpPr>
            <a:grpSpLocks/>
          </p:cNvGrpSpPr>
          <p:nvPr/>
        </p:nvGrpSpPr>
        <p:grpSpPr bwMode="auto">
          <a:xfrm>
            <a:off x="6805613" y="650875"/>
            <a:ext cx="1527175" cy="2112963"/>
            <a:chOff x="6806302" y="650138"/>
            <a:chExt cx="1527175" cy="2113700"/>
          </a:xfrm>
        </p:grpSpPr>
        <p:sp>
          <p:nvSpPr>
            <p:cNvPr id="47" name="Rectangle 46"/>
            <p:cNvSpPr/>
            <p:nvPr/>
          </p:nvSpPr>
          <p:spPr bwMode="auto">
            <a:xfrm>
              <a:off x="6806302" y="650138"/>
              <a:ext cx="1527175" cy="517706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0500" name="TextBox 29"/>
            <p:cNvSpPr txBox="1">
              <a:spLocks noChangeArrowheads="1"/>
            </p:cNvSpPr>
            <p:nvPr/>
          </p:nvSpPr>
          <p:spPr bwMode="auto">
            <a:xfrm>
              <a:off x="6972759" y="718877"/>
              <a:ext cx="119776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Migrations</a:t>
              </a:r>
            </a:p>
          </p:txBody>
        </p:sp>
        <p:cxnSp>
          <p:nvCxnSpPr>
            <p:cNvPr id="50" name="Straight Arrow Connector 49"/>
            <p:cNvCxnSpPr>
              <a:endCxn id="47" idx="2"/>
            </p:cNvCxnSpPr>
            <p:nvPr/>
          </p:nvCxnSpPr>
          <p:spPr bwMode="auto">
            <a:xfrm flipV="1">
              <a:off x="7569889" y="1167844"/>
              <a:ext cx="0" cy="1595994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prstDash val="sysDash"/>
              <a:headEnd type="triangle" w="lg" len="lg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" name="Group 55"/>
          <p:cNvGrpSpPr>
            <a:grpSpLocks/>
          </p:cNvGrpSpPr>
          <p:nvPr/>
        </p:nvGrpSpPr>
        <p:grpSpPr bwMode="auto">
          <a:xfrm>
            <a:off x="3258308" y="2861919"/>
            <a:ext cx="5374517" cy="3781770"/>
            <a:chOff x="3258463" y="2861623"/>
            <a:chExt cx="5373590" cy="3782114"/>
          </a:xfrm>
        </p:grpSpPr>
        <p:grpSp>
          <p:nvGrpSpPr>
            <p:cNvPr id="57" name="Group 7"/>
            <p:cNvGrpSpPr>
              <a:grpSpLocks/>
            </p:cNvGrpSpPr>
            <p:nvPr/>
          </p:nvGrpSpPr>
          <p:grpSpPr bwMode="auto">
            <a:xfrm>
              <a:off x="3258463" y="2861623"/>
              <a:ext cx="3692718" cy="2359584"/>
              <a:chOff x="3310867" y="2537045"/>
              <a:chExt cx="3692718" cy="2359584"/>
            </a:xfrm>
          </p:grpSpPr>
          <p:sp>
            <p:nvSpPr>
              <p:cNvPr id="59" name="TextBox 2"/>
              <p:cNvSpPr txBox="1">
                <a:spLocks noChangeArrowheads="1"/>
              </p:cNvSpPr>
              <p:nvPr/>
            </p:nvSpPr>
            <p:spPr bwMode="auto">
              <a:xfrm>
                <a:off x="3310867" y="2537045"/>
                <a:ext cx="3085159" cy="954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9pPr>
              </a:lstStyle>
              <a:p>
                <a:pPr algn="ctr" eaLnBrk="1" hangingPunct="1"/>
                <a:r>
                  <a:rPr lang="en-US" altLang="en-US" sz="2800" dirty="0">
                    <a:solidFill>
                      <a:srgbClr val="FF00FF"/>
                    </a:solidFill>
                  </a:rPr>
                  <a:t>Model </a:t>
                </a:r>
                <a:r>
                  <a:rPr lang="en-US" altLang="en-US" sz="2800">
                    <a:solidFill>
                      <a:srgbClr val="FF00FF"/>
                    </a:solidFill>
                  </a:rPr>
                  <a:t>classes </a:t>
                </a:r>
                <a:r>
                  <a:rPr lang="en-US" altLang="en-US" sz="2800" u="sng">
                    <a:solidFill>
                      <a:srgbClr val="FF00FF"/>
                    </a:solidFill>
                  </a:rPr>
                  <a:t>use</a:t>
                </a:r>
                <a:r>
                  <a:rPr lang="en-US" altLang="en-US" sz="2800">
                    <a:solidFill>
                      <a:srgbClr val="FF00FF"/>
                    </a:solidFill>
                  </a:rPr>
                  <a:t> </a:t>
                </a:r>
                <a:r>
                  <a:rPr lang="en-US" altLang="en-US" sz="2800" dirty="0">
                    <a:solidFill>
                      <a:srgbClr val="FF00FF"/>
                    </a:solidFill>
                  </a:rPr>
                  <a:t>the database</a:t>
                </a:r>
              </a:p>
            </p:txBody>
          </p:sp>
          <p:cxnSp>
            <p:nvCxnSpPr>
              <p:cNvPr id="60" name="Straight Arrow Connector 59"/>
              <p:cNvCxnSpPr/>
              <p:nvPr/>
            </p:nvCxnSpPr>
            <p:spPr>
              <a:xfrm>
                <a:off x="5957603" y="3364551"/>
                <a:ext cx="1045982" cy="1532078"/>
              </a:xfrm>
              <a:prstGeom prst="straightConnector1">
                <a:avLst/>
              </a:prstGeom>
              <a:ln w="76200" cmpd="sng">
                <a:solidFill>
                  <a:srgbClr val="FF00FF"/>
                </a:solidFill>
                <a:headEnd type="none"/>
                <a:tailEnd type="stealth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Rounded Rectangle 57"/>
            <p:cNvSpPr/>
            <p:nvPr/>
          </p:nvSpPr>
          <p:spPr>
            <a:xfrm>
              <a:off x="6567072" y="5373621"/>
              <a:ext cx="2064981" cy="1270116"/>
            </a:xfrm>
            <a:prstGeom prst="roundRect">
              <a:avLst/>
            </a:prstGeom>
            <a:ln w="76200" cmpd="sng">
              <a:solidFill>
                <a:srgbClr val="FF00FF"/>
              </a:solidFill>
              <a:prstDash val="solid"/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18" name="Group 17"/>
          <p:cNvGrpSpPr>
            <a:grpSpLocks/>
          </p:cNvGrpSpPr>
          <p:nvPr/>
        </p:nvGrpSpPr>
        <p:grpSpPr bwMode="auto">
          <a:xfrm>
            <a:off x="3305388" y="280988"/>
            <a:ext cx="5294105" cy="2090094"/>
            <a:chOff x="3306163" y="280952"/>
            <a:chExt cx="5292563" cy="2089949"/>
          </a:xfrm>
        </p:grpSpPr>
        <p:grpSp>
          <p:nvGrpSpPr>
            <p:cNvPr id="20502" name="Group 7"/>
            <p:cNvGrpSpPr>
              <a:grpSpLocks/>
            </p:cNvGrpSpPr>
            <p:nvPr/>
          </p:nvGrpSpPr>
          <p:grpSpPr bwMode="auto">
            <a:xfrm>
              <a:off x="3306163" y="1184835"/>
              <a:ext cx="3092376" cy="1186066"/>
              <a:chOff x="3358567" y="860257"/>
              <a:chExt cx="3092376" cy="1186066"/>
            </a:xfrm>
          </p:grpSpPr>
          <p:sp>
            <p:nvSpPr>
              <p:cNvPr id="20504" name="TextBox 2"/>
              <p:cNvSpPr txBox="1">
                <a:spLocks noChangeArrowheads="1"/>
              </p:cNvSpPr>
              <p:nvPr/>
            </p:nvSpPr>
            <p:spPr bwMode="auto">
              <a:xfrm>
                <a:off x="3358567" y="1092129"/>
                <a:ext cx="2805885" cy="954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9pPr>
              </a:lstStyle>
              <a:p>
                <a:pPr algn="ctr" eaLnBrk="1" hangingPunct="1"/>
                <a:r>
                  <a:rPr lang="en-US" altLang="en-US" sz="2800" dirty="0">
                    <a:solidFill>
                      <a:srgbClr val="FF00FF"/>
                    </a:solidFill>
                  </a:rPr>
                  <a:t>Migrations </a:t>
                </a:r>
                <a:r>
                  <a:rPr lang="en-US" altLang="en-US" sz="2800" u="sng" dirty="0">
                    <a:solidFill>
                      <a:srgbClr val="FF00FF"/>
                    </a:solidFill>
                  </a:rPr>
                  <a:t>set up</a:t>
                </a:r>
                <a:r>
                  <a:rPr lang="en-US" altLang="en-US" sz="2800" dirty="0">
                    <a:solidFill>
                      <a:srgbClr val="FF00FF"/>
                    </a:solidFill>
                  </a:rPr>
                  <a:t> the database</a:t>
                </a:r>
              </a:p>
            </p:txBody>
          </p:sp>
          <p:cxnSp>
            <p:nvCxnSpPr>
              <p:cNvPr id="6" name="Straight Arrow Connector 5"/>
              <p:cNvCxnSpPr/>
              <p:nvPr/>
            </p:nvCxnSpPr>
            <p:spPr>
              <a:xfrm flipV="1">
                <a:off x="5911902" y="860257"/>
                <a:ext cx="539041" cy="293468"/>
              </a:xfrm>
              <a:prstGeom prst="straightConnector1">
                <a:avLst/>
              </a:prstGeom>
              <a:ln w="76200" cmpd="sng">
                <a:solidFill>
                  <a:srgbClr val="FF00FF"/>
                </a:solidFill>
                <a:headEnd type="none"/>
                <a:tailEnd type="stealth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Rounded Rectangle 13"/>
            <p:cNvSpPr/>
            <p:nvPr/>
          </p:nvSpPr>
          <p:spPr>
            <a:xfrm>
              <a:off x="6533989" y="280952"/>
              <a:ext cx="2064737" cy="1269912"/>
            </a:xfrm>
            <a:prstGeom prst="roundRect">
              <a:avLst/>
            </a:prstGeom>
            <a:ln w="76200" cmpd="sng">
              <a:solidFill>
                <a:srgbClr val="FF00FF"/>
              </a:solidFill>
              <a:prstDash val="solid"/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6754813" y="5745163"/>
            <a:ext cx="1639887" cy="627062"/>
            <a:chOff x="3402013" y="3846513"/>
            <a:chExt cx="1639887" cy="627062"/>
          </a:xfrm>
        </p:grpSpPr>
        <p:sp>
          <p:nvSpPr>
            <p:cNvPr id="3" name="Rectangle 2"/>
            <p:cNvSpPr/>
            <p:nvPr/>
          </p:nvSpPr>
          <p:spPr bwMode="auto">
            <a:xfrm>
              <a:off x="3514725" y="3957638"/>
              <a:ext cx="1527175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" name="Rectangle 3"/>
            <p:cNvSpPr/>
            <p:nvPr/>
          </p:nvSpPr>
          <p:spPr bwMode="auto">
            <a:xfrm>
              <a:off x="3457575" y="3902075"/>
              <a:ext cx="1527175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" name="Rectangle 4"/>
            <p:cNvSpPr/>
            <p:nvPr/>
          </p:nvSpPr>
          <p:spPr bwMode="auto">
            <a:xfrm>
              <a:off x="3402013" y="3846513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" name="TextBox 29"/>
            <p:cNvSpPr txBox="1">
              <a:spLocks noChangeArrowheads="1"/>
            </p:cNvSpPr>
            <p:nvPr/>
          </p:nvSpPr>
          <p:spPr bwMode="auto">
            <a:xfrm>
              <a:off x="3770922" y="3915252"/>
              <a:ext cx="79285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Model</a:t>
              </a:r>
            </a:p>
          </p:txBody>
        </p:sp>
      </p:grpSp>
      <p:grpSp>
        <p:nvGrpSpPr>
          <p:cNvPr id="7" name="Group 9"/>
          <p:cNvGrpSpPr>
            <a:grpSpLocks/>
          </p:cNvGrpSpPr>
          <p:nvPr/>
        </p:nvGrpSpPr>
        <p:grpSpPr bwMode="auto">
          <a:xfrm>
            <a:off x="6919913" y="2763838"/>
            <a:ext cx="1223962" cy="628650"/>
            <a:chOff x="6920301" y="1979160"/>
            <a:chExt cx="1223963" cy="628650"/>
          </a:xfrm>
        </p:grpSpPr>
        <p:sp>
          <p:nvSpPr>
            <p:cNvPr id="8" name="Can 7"/>
            <p:cNvSpPr/>
            <p:nvPr/>
          </p:nvSpPr>
          <p:spPr bwMode="auto">
            <a:xfrm>
              <a:off x="6920301" y="1979160"/>
              <a:ext cx="1223963" cy="628650"/>
            </a:xfrm>
            <a:prstGeom prst="can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" name="TextBox 32"/>
            <p:cNvSpPr txBox="1">
              <a:spLocks noChangeArrowheads="1"/>
            </p:cNvSpPr>
            <p:nvPr/>
          </p:nvSpPr>
          <p:spPr bwMode="auto">
            <a:xfrm>
              <a:off x="7219934" y="2180622"/>
              <a:ext cx="597412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DB</a:t>
              </a:r>
            </a:p>
          </p:txBody>
        </p:sp>
      </p:grpSp>
      <p:cxnSp>
        <p:nvCxnSpPr>
          <p:cNvPr id="10" name="Straight Arrow Connector 9"/>
          <p:cNvCxnSpPr/>
          <p:nvPr/>
        </p:nvCxnSpPr>
        <p:spPr bwMode="auto">
          <a:xfrm flipV="1">
            <a:off x="7572375" y="3414713"/>
            <a:ext cx="0" cy="233045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1" name="Group 45"/>
          <p:cNvGrpSpPr>
            <a:grpSpLocks/>
          </p:cNvGrpSpPr>
          <p:nvPr/>
        </p:nvGrpSpPr>
        <p:grpSpPr bwMode="auto">
          <a:xfrm>
            <a:off x="6805613" y="650875"/>
            <a:ext cx="1527175" cy="2112963"/>
            <a:chOff x="6806302" y="650138"/>
            <a:chExt cx="1527175" cy="2113700"/>
          </a:xfrm>
        </p:grpSpPr>
        <p:sp>
          <p:nvSpPr>
            <p:cNvPr id="12" name="Rectangle 11"/>
            <p:cNvSpPr/>
            <p:nvPr/>
          </p:nvSpPr>
          <p:spPr bwMode="auto">
            <a:xfrm>
              <a:off x="6806302" y="650138"/>
              <a:ext cx="1527175" cy="517706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" name="TextBox 29"/>
            <p:cNvSpPr txBox="1">
              <a:spLocks noChangeArrowheads="1"/>
            </p:cNvSpPr>
            <p:nvPr/>
          </p:nvSpPr>
          <p:spPr bwMode="auto">
            <a:xfrm>
              <a:off x="6972759" y="718877"/>
              <a:ext cx="119776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Migrations</a:t>
              </a:r>
            </a:p>
          </p:txBody>
        </p:sp>
        <p:cxnSp>
          <p:nvCxnSpPr>
            <p:cNvPr id="14" name="Straight Arrow Connector 13"/>
            <p:cNvCxnSpPr/>
            <p:nvPr/>
          </p:nvCxnSpPr>
          <p:spPr bwMode="auto">
            <a:xfrm flipV="1">
              <a:off x="7569889" y="1167844"/>
              <a:ext cx="0" cy="1595994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prstDash val="sysDash"/>
              <a:headEnd type="triangle" w="lg" len="lg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Content Placeholder 15"/>
          <p:cNvSpPr>
            <a:spLocks noGrp="1"/>
          </p:cNvSpPr>
          <p:nvPr>
            <p:ph idx="1"/>
          </p:nvPr>
        </p:nvSpPr>
        <p:spPr>
          <a:xfrm>
            <a:off x="457200" y="1600200"/>
            <a:ext cx="6026258" cy="4525963"/>
          </a:xfrm>
        </p:spPr>
        <p:txBody>
          <a:bodyPr/>
          <a:lstStyle/>
          <a:p>
            <a:r>
              <a:rPr lang="en-US" dirty="0"/>
              <a:t>DBs and DBMSs</a:t>
            </a:r>
          </a:p>
          <a:p>
            <a:r>
              <a:rPr lang="en-US" dirty="0"/>
              <a:t>Rails Object–Relational Mapping</a:t>
            </a: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457200" y="274638"/>
            <a:ext cx="5994401" cy="1143000"/>
          </a:xfrm>
        </p:spPr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3201640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1612900"/>
            <a:ext cx="3394553" cy="479425"/>
          </a:xfrm>
          <a:prstGeom prst="rect">
            <a:avLst/>
          </a:prstGeom>
          <a:solidFill>
            <a:srgbClr val="66006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6754813" y="5745163"/>
            <a:ext cx="1639887" cy="627062"/>
            <a:chOff x="3402013" y="3846513"/>
            <a:chExt cx="1639887" cy="627062"/>
          </a:xfrm>
        </p:grpSpPr>
        <p:sp>
          <p:nvSpPr>
            <p:cNvPr id="3" name="Rectangle 2"/>
            <p:cNvSpPr/>
            <p:nvPr/>
          </p:nvSpPr>
          <p:spPr bwMode="auto">
            <a:xfrm>
              <a:off x="3514725" y="3957638"/>
              <a:ext cx="1527175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" name="Rectangle 3"/>
            <p:cNvSpPr/>
            <p:nvPr/>
          </p:nvSpPr>
          <p:spPr bwMode="auto">
            <a:xfrm>
              <a:off x="3457575" y="3902075"/>
              <a:ext cx="1527175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" name="Rectangle 4"/>
            <p:cNvSpPr/>
            <p:nvPr/>
          </p:nvSpPr>
          <p:spPr bwMode="auto">
            <a:xfrm>
              <a:off x="3402013" y="3846513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" name="TextBox 29"/>
            <p:cNvSpPr txBox="1">
              <a:spLocks noChangeArrowheads="1"/>
            </p:cNvSpPr>
            <p:nvPr/>
          </p:nvSpPr>
          <p:spPr bwMode="auto">
            <a:xfrm>
              <a:off x="3770922" y="3915252"/>
              <a:ext cx="79285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Model</a:t>
              </a:r>
            </a:p>
          </p:txBody>
        </p:sp>
      </p:grpSp>
      <p:grpSp>
        <p:nvGrpSpPr>
          <p:cNvPr id="7" name="Group 9"/>
          <p:cNvGrpSpPr>
            <a:grpSpLocks/>
          </p:cNvGrpSpPr>
          <p:nvPr/>
        </p:nvGrpSpPr>
        <p:grpSpPr bwMode="auto">
          <a:xfrm>
            <a:off x="6919913" y="2763838"/>
            <a:ext cx="1223962" cy="628650"/>
            <a:chOff x="6920301" y="1979160"/>
            <a:chExt cx="1223963" cy="628650"/>
          </a:xfrm>
        </p:grpSpPr>
        <p:sp>
          <p:nvSpPr>
            <p:cNvPr id="8" name="Can 7"/>
            <p:cNvSpPr/>
            <p:nvPr/>
          </p:nvSpPr>
          <p:spPr bwMode="auto">
            <a:xfrm>
              <a:off x="6920301" y="1979160"/>
              <a:ext cx="1223963" cy="628650"/>
            </a:xfrm>
            <a:prstGeom prst="can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" name="TextBox 32"/>
            <p:cNvSpPr txBox="1">
              <a:spLocks noChangeArrowheads="1"/>
            </p:cNvSpPr>
            <p:nvPr/>
          </p:nvSpPr>
          <p:spPr bwMode="auto">
            <a:xfrm>
              <a:off x="7219934" y="2180622"/>
              <a:ext cx="597412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DB</a:t>
              </a:r>
            </a:p>
          </p:txBody>
        </p:sp>
      </p:grpSp>
      <p:cxnSp>
        <p:nvCxnSpPr>
          <p:cNvPr id="10" name="Straight Arrow Connector 9"/>
          <p:cNvCxnSpPr/>
          <p:nvPr/>
        </p:nvCxnSpPr>
        <p:spPr bwMode="auto">
          <a:xfrm flipV="1">
            <a:off x="7572375" y="3414713"/>
            <a:ext cx="0" cy="233045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1" name="Group 45"/>
          <p:cNvGrpSpPr>
            <a:grpSpLocks/>
          </p:cNvGrpSpPr>
          <p:nvPr/>
        </p:nvGrpSpPr>
        <p:grpSpPr bwMode="auto">
          <a:xfrm>
            <a:off x="6805613" y="650875"/>
            <a:ext cx="1527175" cy="2112963"/>
            <a:chOff x="6806302" y="650138"/>
            <a:chExt cx="1527175" cy="2113700"/>
          </a:xfrm>
        </p:grpSpPr>
        <p:sp>
          <p:nvSpPr>
            <p:cNvPr id="12" name="Rectangle 11"/>
            <p:cNvSpPr/>
            <p:nvPr/>
          </p:nvSpPr>
          <p:spPr bwMode="auto">
            <a:xfrm>
              <a:off x="6806302" y="650138"/>
              <a:ext cx="1527175" cy="517706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" name="TextBox 29"/>
            <p:cNvSpPr txBox="1">
              <a:spLocks noChangeArrowheads="1"/>
            </p:cNvSpPr>
            <p:nvPr/>
          </p:nvSpPr>
          <p:spPr bwMode="auto">
            <a:xfrm>
              <a:off x="6972759" y="718877"/>
              <a:ext cx="119776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Migrations</a:t>
              </a:r>
            </a:p>
          </p:txBody>
        </p:sp>
        <p:cxnSp>
          <p:nvCxnSpPr>
            <p:cNvPr id="14" name="Straight Arrow Connector 13"/>
            <p:cNvCxnSpPr/>
            <p:nvPr/>
          </p:nvCxnSpPr>
          <p:spPr bwMode="auto">
            <a:xfrm flipV="1">
              <a:off x="7569889" y="1167844"/>
              <a:ext cx="0" cy="1595994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prstDash val="sysDash"/>
              <a:headEnd type="triangle" w="lg" len="lg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Content Placeholder 15"/>
          <p:cNvSpPr>
            <a:spLocks noGrp="1"/>
          </p:cNvSpPr>
          <p:nvPr>
            <p:ph idx="1"/>
          </p:nvPr>
        </p:nvSpPr>
        <p:spPr>
          <a:xfrm>
            <a:off x="457200" y="1600200"/>
            <a:ext cx="6026258" cy="4525963"/>
          </a:xfrm>
        </p:spPr>
        <p:txBody>
          <a:bodyPr/>
          <a:lstStyle/>
          <a:p>
            <a:r>
              <a:rPr lang="en-US" dirty="0"/>
              <a:t>DBs and DBMSs</a:t>
            </a:r>
          </a:p>
          <a:p>
            <a:r>
              <a:rPr lang="en-US" dirty="0"/>
              <a:t>Rails Object–Relational Mapping</a:t>
            </a: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457200" y="274638"/>
            <a:ext cx="5994401" cy="1143000"/>
          </a:xfrm>
        </p:spPr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673187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theme/theme1.xml><?xml version="1.0" encoding="utf-8"?>
<a:theme xmlns:a="http://schemas.openxmlformats.org/drawingml/2006/main" name="Black">
  <a:themeElements>
    <a:clrScheme name="Custom 1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CC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76200" cmpd="sng">
          <a:solidFill>
            <a:srgbClr val="FF00FF"/>
          </a:solidFill>
          <a:prstDash val="sysDash"/>
          <a:headEnd type="none"/>
          <a:tailEnd type="arrow"/>
        </a:ln>
        <a:effectLst/>
      </a:spPr>
      <a:bodyPr rtlCol="0" anchor="ctr"/>
      <a:lstStyle>
        <a:defPPr algn="ctr">
          <a:defRPr/>
        </a:defPPr>
      </a:lstStyle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15943</TotalTime>
  <Words>1022</Words>
  <Application>Microsoft Macintosh PowerPoint</Application>
  <PresentationFormat>On-screen Show (4:3)</PresentationFormat>
  <Paragraphs>312</Paragraphs>
  <Slides>28</Slides>
  <Notes>0</Notes>
  <HiddenSlides>4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Arial</vt:lpstr>
      <vt:lpstr>Calibri</vt:lpstr>
      <vt:lpstr>Courier</vt:lpstr>
      <vt:lpstr>Lucida Blackletter</vt:lpstr>
      <vt:lpstr>Black</vt:lpstr>
      <vt:lpstr>PowerPoint Presentation</vt:lpstr>
      <vt:lpstr>How do we enable our Rails apps to CRUD persistent data?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Outline</vt:lpstr>
      <vt:lpstr>Outline</vt:lpstr>
      <vt:lpstr>Two key aspects of a DBMS</vt:lpstr>
      <vt:lpstr>Relational Model Concepts</vt:lpstr>
      <vt:lpstr>Example Tables</vt:lpstr>
      <vt:lpstr>How Apps Use DBs</vt:lpstr>
      <vt:lpstr>CRUD-to-SQL Mapping</vt:lpstr>
      <vt:lpstr>Example SELECT Queries</vt:lpstr>
      <vt:lpstr>Outline</vt:lpstr>
      <vt:lpstr>Rails Object-Relational Mapping (ORM)</vt:lpstr>
      <vt:lpstr>Quick Intro to UML Class Diagrams</vt:lpstr>
      <vt:lpstr>Classes Represent Sets of Possible Objects</vt:lpstr>
      <vt:lpstr>Example Mapping from Class to Table</vt:lpstr>
      <vt:lpstr>What do objects map to?</vt:lpstr>
      <vt:lpstr>What do objects map to?</vt:lpstr>
      <vt:lpstr>See the Demos-n-Deets for How This ORM Is Applied in Rails Model Programming</vt:lpstr>
      <vt:lpstr>Summary</vt:lpstr>
      <vt:lpstr>Appendix</vt:lpstr>
      <vt:lpstr>PowerPoint Presentation</vt:lpstr>
      <vt:lpstr>Why use a DBMS?</vt:lpstr>
      <vt:lpstr>PowerPoint Presentation</vt:lpstr>
    </vt:vector>
  </TitlesOfParts>
  <Company>Oregon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Scott Fleming</dc:creator>
  <cp:lastModifiedBy>Scott Fleming (sdflming)</cp:lastModifiedBy>
  <cp:revision>352</cp:revision>
  <dcterms:created xsi:type="dcterms:W3CDTF">2011-01-26T19:04:03Z</dcterms:created>
  <dcterms:modified xsi:type="dcterms:W3CDTF">2022-09-06T13:18:31Z</dcterms:modified>
</cp:coreProperties>
</file>