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553" r:id="rId2"/>
    <p:sldId id="377" r:id="rId3"/>
    <p:sldId id="533" r:id="rId4"/>
    <p:sldId id="416" r:id="rId5"/>
    <p:sldId id="540" r:id="rId6"/>
    <p:sldId id="538" r:id="rId7"/>
    <p:sldId id="541" r:id="rId8"/>
    <p:sldId id="542" r:id="rId9"/>
    <p:sldId id="543" r:id="rId10"/>
    <p:sldId id="544" r:id="rId11"/>
    <p:sldId id="545" r:id="rId12"/>
    <p:sldId id="546" r:id="rId13"/>
    <p:sldId id="465" r:id="rId14"/>
    <p:sldId id="547" r:id="rId15"/>
    <p:sldId id="548" r:id="rId16"/>
    <p:sldId id="549" r:id="rId17"/>
    <p:sldId id="551" r:id="rId18"/>
    <p:sldId id="550" r:id="rId19"/>
    <p:sldId id="552" r:id="rId20"/>
    <p:sldId id="531" r:id="rId2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C41"/>
    <a:srgbClr val="FF00FF"/>
    <a:srgbClr val="00FF66"/>
    <a:srgbClr val="FF0000"/>
    <a:srgbClr val="00FFFF"/>
    <a:srgbClr val="990099"/>
    <a:srgbClr val="99CC00"/>
    <a:srgbClr val="9999CC"/>
    <a:srgbClr val="99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/>
    <p:restoredTop sz="87465"/>
  </p:normalViewPr>
  <p:slideViewPr>
    <p:cSldViewPr snapToGrid="0" snapToObjects="1">
      <p:cViewPr varScale="1">
        <p:scale>
          <a:sx n="107" d="100"/>
          <a:sy n="107" d="100"/>
        </p:scale>
        <p:origin x="984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A3647C-4606-9940-8BC7-AC15F5C0BEC6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5DB9EB-B960-2148-85EE-3FD8434E0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63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“Nesting dolls” by Jo Zimny Photose is licensed under CC BY-NC-ND 2.0 DEED</a:t>
            </a:r>
          </a:p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/photos/joeyz51/51186954096/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DB9EB-B960-2148-85EE-3FD8434E021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62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D2C7E-691D-3A4B-AD7D-C3BFD56A37A5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08FC6-2C8D-4940-AAB3-73CD37826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9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0D736-57AE-7D40-9809-216788B0F4C2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4B928-361A-304A-85A9-132ABE3F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5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638E0-E57F-7B49-A147-F3E67FC8749E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6FB3-905E-9249-A8AA-2F2E731BC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83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A7A8F-6EAD-6142-A26D-A4E5D1972BCD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013C3-E711-AC43-98FD-25A9A6BFC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35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A986F-074A-8F4A-8F37-C259542CDD19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D634B-6035-7743-AEC9-FE67E8BAB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11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442C9-CD72-B04B-987A-B3648AB0F648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6B6CC-2860-E440-ADEB-B05D538DB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8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CAB3E-9E2B-984B-BADD-C71C156BE735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6559-5A51-F74E-8A16-B44E9EB7B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67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80E29-EA6B-3D44-B428-2EF5C8BE780D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5D85-79DD-EC42-BBA5-3571A7D90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2B914-4094-AD44-AA03-BC53BEBB6B05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D9790-1BD6-B448-9581-7FB6DB364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44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53EE2-04BB-5D40-B99B-BB033A364184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D1621-3A3A-2E4D-A969-0FA6BE164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05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D0D9A-AA76-6841-A793-677C3F1238F7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FD1B-E256-7C4A-80A8-EAA06122F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AD908FCA-ECD4-C94C-8356-795E34F52808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9BCA487-3380-9E4A-BBC4-719CE2C2DB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858286" y="5657851"/>
            <a:ext cx="520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4C41"/>
                </a:solidFill>
              </a:rPr>
              <a:t>Version Control with Git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7ADE2-ADB0-4C85-93A7-00FB833BF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92" b="38171"/>
          <a:stretch/>
        </p:blipFill>
        <p:spPr>
          <a:xfrm>
            <a:off x="0" y="16011"/>
            <a:ext cx="12192000" cy="5364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49ABE8-8EB6-9F40-7C2F-C5EF6A1F97AB}"/>
              </a:ext>
            </a:extLst>
          </p:cNvPr>
          <p:cNvSpPr txBox="1"/>
          <p:nvPr/>
        </p:nvSpPr>
        <p:spPr>
          <a:xfrm>
            <a:off x="7229488" y="6581001"/>
            <a:ext cx="4962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“Nesting dolls” by Jo Zimny Photose is licensed under CC BY-NC-ND 2.0 DEED</a:t>
            </a:r>
          </a:p>
        </p:txBody>
      </p:sp>
    </p:spTree>
    <p:extLst>
      <p:ext uri="{BB962C8B-B14F-4D97-AF65-F5344CB8AC3E}">
        <p14:creationId xmlns:p14="http://schemas.microsoft.com/office/powerpoint/2010/main" val="291432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778826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866330-F51D-C19D-52C6-EEFCA3D95BA5}"/>
              </a:ext>
            </a:extLst>
          </p:cNvPr>
          <p:cNvCxnSpPr>
            <a:cxnSpLocks/>
          </p:cNvCxnSpPr>
          <p:nvPr/>
        </p:nvCxnSpPr>
        <p:spPr>
          <a:xfrm flipH="1">
            <a:off x="6927273" y="3253842"/>
            <a:ext cx="819402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E5391D0-BE70-EB7A-8451-F38EBCD8D7E0}"/>
              </a:ext>
            </a:extLst>
          </p:cNvPr>
          <p:cNvSpPr txBox="1"/>
          <p:nvPr/>
        </p:nvSpPr>
        <p:spPr>
          <a:xfrm>
            <a:off x="7411194" y="4401330"/>
            <a:ext cx="2948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Branch pointer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FF"/>
                </a:solidFill>
              </a:rPr>
              <a:t>Latest commit on branch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FC0B28-538B-66C3-89DC-D15B6420B947}"/>
              </a:ext>
            </a:extLst>
          </p:cNvPr>
          <p:cNvCxnSpPr>
            <a:cxnSpLocks/>
          </p:cNvCxnSpPr>
          <p:nvPr/>
        </p:nvCxnSpPr>
        <p:spPr>
          <a:xfrm>
            <a:off x="7336975" y="3253842"/>
            <a:ext cx="409701" cy="1147486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65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8A6187-D8C2-8150-7DAD-44B09A5C2A1E}"/>
              </a:ext>
            </a:extLst>
          </p:cNvPr>
          <p:cNvSpPr txBox="1"/>
          <p:nvPr/>
        </p:nvSpPr>
        <p:spPr>
          <a:xfrm>
            <a:off x="3079664" y="151180"/>
            <a:ext cx="5769528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 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a3469b1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befebda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iss3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5fc2fa3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279f80f</a:t>
            </a:r>
          </a:p>
          <a:p>
            <a:r>
              <a:rPr lang="en-US" sz="2800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800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c53d97e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iss1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9ebb260</a:t>
            </a:r>
          </a:p>
          <a:p>
            <a:r>
              <a:rPr lang="en-US" sz="2800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4c61006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iss2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de9bef7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1381360</a:t>
            </a:r>
          </a:p>
          <a:p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 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894a0c1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c395543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7290AA-7506-3E1A-C231-D710A05C0DB6}"/>
              </a:ext>
            </a:extLst>
          </p:cNvPr>
          <p:cNvCxnSpPr>
            <a:cxnSpLocks/>
          </p:cNvCxnSpPr>
          <p:nvPr/>
        </p:nvCxnSpPr>
        <p:spPr>
          <a:xfrm flipH="1">
            <a:off x="7627912" y="617520"/>
            <a:ext cx="819402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FD7AE7-7307-5345-BC94-8DBB138A4820}"/>
              </a:ext>
            </a:extLst>
          </p:cNvPr>
          <p:cNvCxnSpPr>
            <a:cxnSpLocks/>
          </p:cNvCxnSpPr>
          <p:nvPr/>
        </p:nvCxnSpPr>
        <p:spPr>
          <a:xfrm flipH="1">
            <a:off x="5939637" y="1482440"/>
            <a:ext cx="819402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39C004-31DC-EC2D-0C97-9261432CD5E0}"/>
              </a:ext>
            </a:extLst>
          </p:cNvPr>
          <p:cNvCxnSpPr>
            <a:cxnSpLocks/>
          </p:cNvCxnSpPr>
          <p:nvPr/>
        </p:nvCxnSpPr>
        <p:spPr>
          <a:xfrm flipH="1">
            <a:off x="6349338" y="3190507"/>
            <a:ext cx="819402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79D4D1-C6B1-068B-2D79-522C2407AD1B}"/>
              </a:ext>
            </a:extLst>
          </p:cNvPr>
          <p:cNvCxnSpPr>
            <a:cxnSpLocks/>
          </p:cNvCxnSpPr>
          <p:nvPr/>
        </p:nvCxnSpPr>
        <p:spPr>
          <a:xfrm flipH="1">
            <a:off x="5939637" y="4471062"/>
            <a:ext cx="819402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A1384C4-078D-4B1B-05F4-BEF6548E9DFF}"/>
              </a:ext>
            </a:extLst>
          </p:cNvPr>
          <p:cNvSpPr txBox="1"/>
          <p:nvPr/>
        </p:nvSpPr>
        <p:spPr>
          <a:xfrm>
            <a:off x="6772890" y="5252149"/>
            <a:ext cx="3241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</a:rPr>
              <a:t>Example with multiple branches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7CCB2B-A0F6-A599-F40F-968B7D786E2B}"/>
              </a:ext>
            </a:extLst>
          </p:cNvPr>
          <p:cNvSpPr txBox="1"/>
          <p:nvPr/>
        </p:nvSpPr>
        <p:spPr>
          <a:xfrm>
            <a:off x="1737911" y="6183600"/>
            <a:ext cx="1128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Oldest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BDE10F-A66E-D082-BA75-169FCEE69433}"/>
              </a:ext>
            </a:extLst>
          </p:cNvPr>
          <p:cNvCxnSpPr>
            <a:cxnSpLocks/>
            <a:stCxn id="8" idx="0"/>
            <a:endCxn id="10" idx="2"/>
          </p:cNvCxnSpPr>
          <p:nvPr/>
        </p:nvCxnSpPr>
        <p:spPr>
          <a:xfrm flipV="1">
            <a:off x="2301911" y="523220"/>
            <a:ext cx="0" cy="566038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8848C2-A641-375A-95E0-7A0F6E13D6FB}"/>
              </a:ext>
            </a:extLst>
          </p:cNvPr>
          <p:cNvSpPr txBox="1"/>
          <p:nvPr/>
        </p:nvSpPr>
        <p:spPr>
          <a:xfrm>
            <a:off x="1660998" y="0"/>
            <a:ext cx="1281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Newest</a:t>
            </a:r>
          </a:p>
        </p:txBody>
      </p:sp>
    </p:spTree>
    <p:extLst>
      <p:ext uri="{BB962C8B-B14F-4D97-AF65-F5344CB8AC3E}">
        <p14:creationId xmlns:p14="http://schemas.microsoft.com/office/powerpoint/2010/main" val="23603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778826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866330-F51D-C19D-52C6-EEFCA3D95BA5}"/>
              </a:ext>
            </a:extLst>
          </p:cNvPr>
          <p:cNvCxnSpPr>
            <a:cxnSpLocks/>
          </p:cNvCxnSpPr>
          <p:nvPr/>
        </p:nvCxnSpPr>
        <p:spPr>
          <a:xfrm flipH="1">
            <a:off x="5276603" y="3253842"/>
            <a:ext cx="819402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E5391D0-BE70-EB7A-8451-F38EBCD8D7E0}"/>
              </a:ext>
            </a:extLst>
          </p:cNvPr>
          <p:cNvSpPr txBox="1"/>
          <p:nvPr/>
        </p:nvSpPr>
        <p:spPr>
          <a:xfrm>
            <a:off x="5760524" y="4401330"/>
            <a:ext cx="2948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HEAD pointer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FF"/>
                </a:solidFill>
              </a:rPr>
              <a:t>Current version in working tree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FC0B28-538B-66C3-89DC-D15B6420B947}"/>
              </a:ext>
            </a:extLst>
          </p:cNvPr>
          <p:cNvCxnSpPr>
            <a:cxnSpLocks/>
          </p:cNvCxnSpPr>
          <p:nvPr/>
        </p:nvCxnSpPr>
        <p:spPr>
          <a:xfrm>
            <a:off x="5686305" y="3253842"/>
            <a:ext cx="409701" cy="1147486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31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14513" y="2322514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4" name="Picture 5" descr="lap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6" y="1320801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4121945" y="1567893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You</a:t>
            </a:r>
          </a:p>
        </p:txBody>
      </p:sp>
      <p:grpSp>
        <p:nvGrpSpPr>
          <p:cNvPr id="28680" name="Group 29"/>
          <p:cNvGrpSpPr>
            <a:grpSpLocks/>
          </p:cNvGrpSpPr>
          <p:nvPr/>
        </p:nvGrpSpPr>
        <p:grpSpPr bwMode="auto">
          <a:xfrm>
            <a:off x="2081875" y="2768600"/>
            <a:ext cx="2409165" cy="1458913"/>
            <a:chOff x="558249" y="2768140"/>
            <a:chExt cx="2408784" cy="145882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27371" y="4226963"/>
              <a:ext cx="639662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96" name="Group 2"/>
            <p:cNvGrpSpPr>
              <a:grpSpLocks/>
            </p:cNvGrpSpPr>
            <p:nvPr/>
          </p:nvGrpSpPr>
          <p:grpSpPr bwMode="auto">
            <a:xfrm>
              <a:off x="558249" y="2768140"/>
              <a:ext cx="1842650" cy="838460"/>
              <a:chOff x="558249" y="2768140"/>
              <a:chExt cx="1842650" cy="838460"/>
            </a:xfrm>
          </p:grpSpPr>
          <p:sp>
            <p:nvSpPr>
              <p:cNvPr id="28697" name="TextBox 2"/>
              <p:cNvSpPr txBox="1">
                <a:spLocks noChangeArrowheads="1"/>
              </p:cNvSpPr>
              <p:nvPr/>
            </p:nvSpPr>
            <p:spPr bwMode="auto">
              <a:xfrm>
                <a:off x="558249" y="2768140"/>
                <a:ext cx="1842650" cy="46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Working Tree</a:t>
                </a:r>
              </a:p>
            </p:txBody>
          </p:sp>
          <p:pic>
            <p:nvPicPr>
              <p:cNvPr id="28698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620"/>
              <a:stretch>
                <a:fillRect/>
              </a:stretch>
            </p:blipFill>
            <p:spPr bwMode="auto">
              <a:xfrm>
                <a:off x="693046" y="3245227"/>
                <a:ext cx="1554989" cy="192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0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35" b="24483"/>
              <a:stretch>
                <a:fillRect/>
              </a:stretch>
            </p:blipFill>
            <p:spPr bwMode="auto">
              <a:xfrm>
                <a:off x="693046" y="3428800"/>
                <a:ext cx="1554989" cy="17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3244850"/>
            <a:ext cx="1554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Git Commands</a:t>
            </a:r>
          </a:p>
        </p:txBody>
      </p:sp>
      <p:grpSp>
        <p:nvGrpSpPr>
          <p:cNvPr id="40" name="Group 21"/>
          <p:cNvGrpSpPr>
            <a:grpSpLocks/>
          </p:cNvGrpSpPr>
          <p:nvPr/>
        </p:nvGrpSpPr>
        <p:grpSpPr bwMode="auto">
          <a:xfrm>
            <a:off x="4572873" y="2928939"/>
            <a:ext cx="1443537" cy="2340553"/>
            <a:chOff x="2903317" y="2928262"/>
            <a:chExt cx="1443317" cy="2341864"/>
          </a:xfrm>
        </p:grpSpPr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408222" y="2114878"/>
            <a:ext cx="30816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init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add/commit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log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switch/checkout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branch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merge</a:t>
            </a:r>
          </a:p>
          <a:p>
            <a:pPr marL="457200" indent="-457200">
              <a:buFont typeface="Arial" charset="0"/>
              <a:buChar char="•"/>
            </a:pPr>
            <a:r>
              <a:rPr lang="is-IS" sz="2800" dirty="0"/>
              <a:t>…</a:t>
            </a:r>
            <a:endParaRPr lang="en-US" sz="2800" dirty="0"/>
          </a:p>
        </p:txBody>
      </p:sp>
      <p:sp>
        <p:nvSpPr>
          <p:cNvPr id="10" name="Freeform 9"/>
          <p:cNvSpPr/>
          <p:nvPr/>
        </p:nvSpPr>
        <p:spPr>
          <a:xfrm>
            <a:off x="4172198" y="2048110"/>
            <a:ext cx="3236025" cy="2037003"/>
          </a:xfrm>
          <a:custGeom>
            <a:avLst/>
            <a:gdLst>
              <a:gd name="connsiteX0" fmla="*/ 0 w 3046021"/>
              <a:gd name="connsiteY0" fmla="*/ 2037003 h 2037003"/>
              <a:gd name="connsiteX1" fmla="*/ 95003 w 3046021"/>
              <a:gd name="connsiteY1" fmla="*/ 1235418 h 2037003"/>
              <a:gd name="connsiteX2" fmla="*/ 480951 w 3046021"/>
              <a:gd name="connsiteY2" fmla="*/ 594151 h 2037003"/>
              <a:gd name="connsiteX3" fmla="*/ 1223159 w 3046021"/>
              <a:gd name="connsiteY3" fmla="*/ 136951 h 2037003"/>
              <a:gd name="connsiteX4" fmla="*/ 1900052 w 3046021"/>
              <a:gd name="connsiteY4" fmla="*/ 385 h 2037003"/>
              <a:gd name="connsiteX5" fmla="*/ 2553195 w 3046021"/>
              <a:gd name="connsiteY5" fmla="*/ 166639 h 2037003"/>
              <a:gd name="connsiteX6" fmla="*/ 3046021 w 3046021"/>
              <a:gd name="connsiteY6" fmla="*/ 404146 h 20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021" h="2037003">
                <a:moveTo>
                  <a:pt x="0" y="2037003"/>
                </a:moveTo>
                <a:cubicBezTo>
                  <a:pt x="7422" y="1756448"/>
                  <a:pt x="14845" y="1475893"/>
                  <a:pt x="95003" y="1235418"/>
                </a:cubicBezTo>
                <a:cubicBezTo>
                  <a:pt x="175161" y="994943"/>
                  <a:pt x="292925" y="777229"/>
                  <a:pt x="480951" y="594151"/>
                </a:cubicBezTo>
                <a:cubicBezTo>
                  <a:pt x="668977" y="411073"/>
                  <a:pt x="986642" y="235912"/>
                  <a:pt x="1223159" y="136951"/>
                </a:cubicBezTo>
                <a:cubicBezTo>
                  <a:pt x="1459676" y="37990"/>
                  <a:pt x="1678379" y="-4563"/>
                  <a:pt x="1900052" y="385"/>
                </a:cubicBezTo>
                <a:cubicBezTo>
                  <a:pt x="2121725" y="5333"/>
                  <a:pt x="2362200" y="99345"/>
                  <a:pt x="2553195" y="166639"/>
                </a:cubicBezTo>
                <a:cubicBezTo>
                  <a:pt x="2744190" y="233932"/>
                  <a:pt x="3046021" y="404146"/>
                  <a:pt x="3046021" y="404146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778826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D4DD48-F067-390C-3B5C-4A931BB3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Commit Command Works</a:t>
            </a:r>
          </a:p>
        </p:txBody>
      </p:sp>
    </p:spTree>
    <p:extLst>
      <p:ext uri="{BB962C8B-B14F-4D97-AF65-F5344CB8AC3E}">
        <p14:creationId xmlns:p14="http://schemas.microsoft.com/office/powerpoint/2010/main" val="3038794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778826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200819-C1B6-91C2-EDB6-3E830866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Commit</a:t>
            </a:r>
          </a:p>
        </p:txBody>
      </p:sp>
    </p:spTree>
    <p:extLst>
      <p:ext uri="{BB962C8B-B14F-4D97-AF65-F5344CB8AC3E}">
        <p14:creationId xmlns:p14="http://schemas.microsoft.com/office/powerpoint/2010/main" val="3135141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351318"/>
            <a:ext cx="5339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200819-C1B6-91C2-EDB6-3E830866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Commit</a:t>
            </a:r>
          </a:p>
        </p:txBody>
      </p:sp>
    </p:spTree>
    <p:extLst>
      <p:ext uri="{BB962C8B-B14F-4D97-AF65-F5344CB8AC3E}">
        <p14:creationId xmlns:p14="http://schemas.microsoft.com/office/powerpoint/2010/main" val="300780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351318"/>
            <a:ext cx="5339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200819-C1B6-91C2-EDB6-3E830866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Commit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F69570-59EE-BBE3-DFA1-FE129C841853}"/>
              </a:ext>
            </a:extLst>
          </p:cNvPr>
          <p:cNvSpPr/>
          <p:nvPr/>
        </p:nvSpPr>
        <p:spPr>
          <a:xfrm>
            <a:off x="2794662" y="2351317"/>
            <a:ext cx="2113807" cy="486886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D06CA-4853-B78C-936E-F423DEB7709D}"/>
              </a:ext>
            </a:extLst>
          </p:cNvPr>
          <p:cNvSpPr txBox="1"/>
          <p:nvPr/>
        </p:nvSpPr>
        <p:spPr>
          <a:xfrm>
            <a:off x="4988130" y="3476500"/>
            <a:ext cx="2663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</a:rPr>
              <a:t>New commit saved to repo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3DBA8B-0D7D-C618-C86B-8F27A08D2A29}"/>
              </a:ext>
            </a:extLst>
          </p:cNvPr>
          <p:cNvCxnSpPr>
            <a:cxnSpLocks/>
          </p:cNvCxnSpPr>
          <p:nvPr/>
        </p:nvCxnSpPr>
        <p:spPr>
          <a:xfrm>
            <a:off x="4876792" y="2838203"/>
            <a:ext cx="482938" cy="700644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297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351318"/>
            <a:ext cx="5339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200819-C1B6-91C2-EDB6-3E830866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Commit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D06CA-4853-B78C-936E-F423DEB7709D}"/>
              </a:ext>
            </a:extLst>
          </p:cNvPr>
          <p:cNvSpPr txBox="1"/>
          <p:nvPr/>
        </p:nvSpPr>
        <p:spPr>
          <a:xfrm>
            <a:off x="6353787" y="3593101"/>
            <a:ext cx="2936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</a:rPr>
              <a:t>Branch pointer points at latest commit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3DBA8B-0D7D-C618-C86B-8F27A08D2A29}"/>
              </a:ext>
            </a:extLst>
          </p:cNvPr>
          <p:cNvCxnSpPr>
            <a:cxnSpLocks/>
          </p:cNvCxnSpPr>
          <p:nvPr/>
        </p:nvCxnSpPr>
        <p:spPr>
          <a:xfrm>
            <a:off x="7318166" y="2838203"/>
            <a:ext cx="287724" cy="76002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8C00DC-78C8-89E4-62F1-D127C5F10062}"/>
              </a:ext>
            </a:extLst>
          </p:cNvPr>
          <p:cNvCxnSpPr>
            <a:cxnSpLocks/>
          </p:cNvCxnSpPr>
          <p:nvPr/>
        </p:nvCxnSpPr>
        <p:spPr>
          <a:xfrm flipH="1">
            <a:off x="6908465" y="2838203"/>
            <a:ext cx="819402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800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351318"/>
            <a:ext cx="5339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200819-C1B6-91C2-EDB6-3E830866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Commit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D06CA-4853-B78C-936E-F423DEB7709D}"/>
              </a:ext>
            </a:extLst>
          </p:cNvPr>
          <p:cNvSpPr txBox="1"/>
          <p:nvPr/>
        </p:nvSpPr>
        <p:spPr>
          <a:xfrm>
            <a:off x="5296883" y="3593101"/>
            <a:ext cx="2485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</a:rPr>
              <a:t>HEAD pointer still points at branch pointer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3DBA8B-0D7D-C618-C86B-8F27A08D2A29}"/>
              </a:ext>
            </a:extLst>
          </p:cNvPr>
          <p:cNvCxnSpPr>
            <a:cxnSpLocks/>
          </p:cNvCxnSpPr>
          <p:nvPr/>
        </p:nvCxnSpPr>
        <p:spPr>
          <a:xfrm>
            <a:off x="5952138" y="2838203"/>
            <a:ext cx="287724" cy="76002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8C00DC-78C8-89E4-62F1-D127C5F10062}"/>
              </a:ext>
            </a:extLst>
          </p:cNvPr>
          <p:cNvCxnSpPr>
            <a:cxnSpLocks/>
          </p:cNvCxnSpPr>
          <p:nvPr/>
        </p:nvCxnSpPr>
        <p:spPr>
          <a:xfrm flipH="1">
            <a:off x="5174668" y="2838203"/>
            <a:ext cx="1562601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67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154362"/>
          </a:xfrm>
        </p:spPr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Version Control</a:t>
            </a:r>
            <a:br>
              <a:rPr lang="en-US" altLang="en-US" dirty="0">
                <a:solidFill>
                  <a:srgbClr val="00FFFF"/>
                </a:solidFill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Why track/manage different versions of code?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CEFFAF-7BCD-C74A-AB40-2EC747A4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585755"/>
            <a:ext cx="8229600" cy="254040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Version Control Systems</a:t>
            </a:r>
          </a:p>
          <a:p>
            <a:r>
              <a:rPr lang="en-US" dirty="0"/>
              <a:t>Git</a:t>
            </a:r>
          </a:p>
          <a:p>
            <a:r>
              <a:rPr lang="en-US" dirty="0"/>
              <a:t>Repo Structure</a:t>
            </a:r>
          </a:p>
          <a:p>
            <a:r>
              <a:rPr lang="en-US" dirty="0"/>
              <a:t>Repo Commands</a:t>
            </a:r>
          </a:p>
          <a:p>
            <a:r>
              <a:rPr lang="en-US" dirty="0"/>
              <a:t>Commit Semantics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4F738-0142-8F65-915F-4CFBA3C051F2}"/>
              </a:ext>
            </a:extLst>
          </p:cNvPr>
          <p:cNvSpPr txBox="1"/>
          <p:nvPr/>
        </p:nvSpPr>
        <p:spPr>
          <a:xfrm>
            <a:off x="7133617" y="2147430"/>
            <a:ext cx="2814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Let’s do an activity!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5C5440D-0C6B-5EE2-854D-B3C593E48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5" b="14813"/>
          <a:stretch/>
        </p:blipFill>
        <p:spPr bwMode="auto">
          <a:xfrm>
            <a:off x="0" y="4432852"/>
            <a:ext cx="12198348" cy="242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664AC4-E253-5CEB-B711-7206F5E96BDD}"/>
              </a:ext>
            </a:extLst>
          </p:cNvPr>
          <p:cNvSpPr txBox="1"/>
          <p:nvPr/>
        </p:nvSpPr>
        <p:spPr bwMode="auto">
          <a:xfrm>
            <a:off x="10614260" y="6581001"/>
            <a:ext cx="157774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http://flic.kr/p/aCLor3</a:t>
            </a:r>
          </a:p>
        </p:txBody>
      </p:sp>
    </p:spTree>
    <p:extLst>
      <p:ext uri="{BB962C8B-B14F-4D97-AF65-F5344CB8AC3E}">
        <p14:creationId xmlns:p14="http://schemas.microsoft.com/office/powerpoint/2010/main" val="30360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154362"/>
          </a:xfrm>
        </p:spPr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Version Control</a:t>
            </a:r>
            <a:br>
              <a:rPr lang="en-US" altLang="en-US" dirty="0">
                <a:solidFill>
                  <a:srgbClr val="00FFFF"/>
                </a:solidFill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Why track/manage different versions of code?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CEFFAF-7BCD-C74A-AB40-2EC747A4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585755"/>
            <a:ext cx="8229600" cy="254040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>
                <a:solidFill>
                  <a:srgbClr val="00FFFF"/>
                </a:solidFill>
              </a:rPr>
              <a:t>Backup</a:t>
            </a:r>
            <a:r>
              <a:rPr lang="en-US" dirty="0"/>
              <a:t>: Undo or refer to old stuff</a:t>
            </a:r>
          </a:p>
          <a:p>
            <a:pPr>
              <a:spcAft>
                <a:spcPts val="1800"/>
              </a:spcAft>
            </a:pP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Branch</a:t>
            </a:r>
            <a:r>
              <a:rPr lang="en-US" altLang="en-US" dirty="0">
                <a:ea typeface="ＭＳ Ｐゴシック" charset="-128"/>
              </a:rPr>
              <a:t>: Maintain old release while working on new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00FFFF"/>
                </a:solidFill>
                <a:ea typeface="ＭＳ Ｐゴシック" charset="-128"/>
              </a:rPr>
              <a:t>Collaborate</a:t>
            </a:r>
            <a:r>
              <a:rPr lang="en-US" dirty="0">
                <a:ea typeface="ＭＳ Ｐゴシック" charset="-128"/>
              </a:rPr>
              <a:t>: Work in parallel with teammates</a:t>
            </a:r>
            <a:endParaRPr lang="en-US" dirty="0"/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Version Control Systems (VCSs)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25700" y="1600201"/>
            <a:ext cx="7761288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dirty="0">
                <a:ea typeface="ＭＳ Ｐゴシック" charset="-128"/>
              </a:rPr>
              <a:t>Help you track/manage/distribute revisions</a:t>
            </a:r>
          </a:p>
          <a:p>
            <a:pPr>
              <a:spcAft>
                <a:spcPts val="1800"/>
              </a:spcAft>
            </a:pPr>
            <a:r>
              <a:rPr lang="en-US" altLang="en-US" dirty="0">
                <a:ea typeface="ＭＳ Ｐゴシック" charset="-128"/>
              </a:rPr>
              <a:t>Standard in modern development</a:t>
            </a:r>
          </a:p>
          <a:p>
            <a:r>
              <a:rPr lang="en-US" altLang="en-US" dirty="0">
                <a:ea typeface="ＭＳ Ｐゴシック" charset="-128"/>
              </a:rPr>
              <a:t>Examples: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Revision Control System (RCS)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Concurrent Versions System (CVS)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Subversion (SVN)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Git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128963" y="4855607"/>
            <a:ext cx="2601912" cy="1157287"/>
            <a:chOff x="1161140" y="4417788"/>
            <a:chExt cx="2601552" cy="1158223"/>
          </a:xfrm>
        </p:grpSpPr>
        <p:sp>
          <p:nvSpPr>
            <p:cNvPr id="4" name="Oval 3"/>
            <p:cNvSpPr/>
            <p:nvPr/>
          </p:nvSpPr>
          <p:spPr>
            <a:xfrm>
              <a:off x="1161140" y="4417788"/>
              <a:ext cx="652372" cy="552897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1823035" y="4916666"/>
              <a:ext cx="407932" cy="32728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5" name="TextBox 6"/>
            <p:cNvSpPr txBox="1">
              <a:spLocks noChangeArrowheads="1"/>
            </p:cNvSpPr>
            <p:nvPr/>
          </p:nvSpPr>
          <p:spPr bwMode="auto">
            <a:xfrm>
              <a:off x="2140859" y="5052791"/>
              <a:ext cx="16218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Our focus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7C4B75-062E-2D4F-A83F-5DE9BA5D215E}"/>
              </a:ext>
            </a:extLst>
          </p:cNvPr>
          <p:cNvGrpSpPr/>
          <p:nvPr/>
        </p:nvGrpSpPr>
        <p:grpSpPr>
          <a:xfrm>
            <a:off x="2057400" y="3557757"/>
            <a:ext cx="852488" cy="1804987"/>
            <a:chOff x="533400" y="3094038"/>
            <a:chExt cx="852488" cy="1804987"/>
          </a:xfrm>
        </p:grpSpPr>
        <p:sp>
          <p:nvSpPr>
            <p:cNvPr id="9" name="TextBox 8"/>
            <p:cNvSpPr txBox="1"/>
            <p:nvPr/>
          </p:nvSpPr>
          <p:spPr>
            <a:xfrm>
              <a:off x="590550" y="3094038"/>
              <a:ext cx="73660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older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4498975"/>
              <a:ext cx="852488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newer</a:t>
              </a:r>
            </a:p>
          </p:txBody>
        </p:sp>
        <p:cxnSp>
          <p:nvCxnSpPr>
            <p:cNvPr id="12" name="Straight Arrow Connector 11"/>
            <p:cNvCxnSpPr>
              <a:stCxn id="9" idx="2"/>
            </p:cNvCxnSpPr>
            <p:nvPr/>
          </p:nvCxnSpPr>
          <p:spPr>
            <a:xfrm>
              <a:off x="958850" y="3494088"/>
              <a:ext cx="0" cy="1131887"/>
            </a:xfrm>
            <a:prstGeom prst="straightConnector1">
              <a:avLst/>
            </a:prstGeom>
            <a:ln w="38100" cmpd="sng">
              <a:solidFill>
                <a:schemeClr val="tx1">
                  <a:lumMod val="6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30152" y="2263139"/>
            <a:ext cx="7749085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433576" y="4126069"/>
            <a:ext cx="1503780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3661502" y="2709225"/>
            <a:ext cx="1842941" cy="3500358"/>
            <a:chOff x="413339" y="2768140"/>
            <a:chExt cx="1842197" cy="3500141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13339" y="2768140"/>
              <a:ext cx="1842197" cy="46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Working Tree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7019191" y="2869564"/>
            <a:ext cx="1443537" cy="2340553"/>
            <a:chOff x="2903317" y="2928262"/>
            <a:chExt cx="1443317" cy="2341864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92" y="1261426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3741597" y="1517807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5758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30152" y="2263139"/>
            <a:ext cx="7749085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433576" y="4126069"/>
            <a:ext cx="1503780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3661502" y="2709225"/>
            <a:ext cx="1842941" cy="3500358"/>
            <a:chOff x="413339" y="2768140"/>
            <a:chExt cx="1842197" cy="3500141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13339" y="2768140"/>
              <a:ext cx="1842197" cy="46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Working Tree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7019191" y="2869564"/>
            <a:ext cx="1443537" cy="2340553"/>
            <a:chOff x="2903317" y="2928262"/>
            <a:chExt cx="1443317" cy="2341864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Local</a:t>
              </a:r>
              <a:br>
                <a:rPr lang="en-US" altLang="en-US" dirty="0"/>
              </a:br>
              <a:r>
                <a:rPr lang="en-US" altLang="en-US" dirty="0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92" y="1261426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6F1400-D628-06E8-E8A1-62E5321C674E}"/>
              </a:ext>
            </a:extLst>
          </p:cNvPr>
          <p:cNvGrpSpPr>
            <a:grpSpLocks/>
          </p:cNvGrpSpPr>
          <p:nvPr/>
        </p:nvGrpSpPr>
        <p:grpSpPr bwMode="auto">
          <a:xfrm>
            <a:off x="7933992" y="1431292"/>
            <a:ext cx="2537884" cy="2255679"/>
            <a:chOff x="4767047" y="1818499"/>
            <a:chExt cx="2537749" cy="2255825"/>
          </a:xfrm>
        </p:grpSpPr>
        <p:sp>
          <p:nvSpPr>
            <p:cNvPr id="3" name="TextBox 15">
              <a:extLst>
                <a:ext uri="{FF2B5EF4-FFF2-40B4-BE49-F238E27FC236}">
                  <a16:creationId xmlns:a16="http://schemas.microsoft.com/office/drawing/2014/main" id="{D28AE7EE-2F02-56F0-3EC0-E3FC9A4ED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7047" y="1818499"/>
              <a:ext cx="25377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How organized?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5B38B39-16C7-07FE-9057-945B6DCA034D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5047414" y="2341719"/>
              <a:ext cx="988507" cy="173260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53938F9-4832-F36D-79B7-A661B0D32D38}"/>
              </a:ext>
            </a:extLst>
          </p:cNvPr>
          <p:cNvGrpSpPr>
            <a:grpSpLocks/>
          </p:cNvGrpSpPr>
          <p:nvPr/>
        </p:nvGrpSpPr>
        <p:grpSpPr bwMode="auto">
          <a:xfrm>
            <a:off x="5251331" y="957567"/>
            <a:ext cx="2832955" cy="3144752"/>
            <a:chOff x="3727155" y="955961"/>
            <a:chExt cx="2833090" cy="3145829"/>
          </a:xfrm>
        </p:grpSpPr>
        <p:sp>
          <p:nvSpPr>
            <p:cNvPr id="7" name="TextBox 37">
              <a:extLst>
                <a:ext uri="{FF2B5EF4-FFF2-40B4-BE49-F238E27FC236}">
                  <a16:creationId xmlns:a16="http://schemas.microsoft.com/office/drawing/2014/main" id="{7B2B7359-57A1-4694-34D0-C309FA9AA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7155" y="955961"/>
              <a:ext cx="2833090" cy="52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What commands?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DD841A1-4115-342D-4DEE-B06D755A63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30970" y="1455423"/>
              <a:ext cx="398661" cy="2646367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36">
            <a:extLst>
              <a:ext uri="{FF2B5EF4-FFF2-40B4-BE49-F238E27FC236}">
                <a16:creationId xmlns:a16="http://schemas.microsoft.com/office/drawing/2014/main" id="{195271F0-7977-9FFA-ACA2-191B75FAD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597" y="1517807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3242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778826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D4DD48-F067-390C-3B5C-4A931BB3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 Organization</a:t>
            </a:r>
          </a:p>
        </p:txBody>
      </p:sp>
    </p:spTree>
    <p:extLst>
      <p:ext uri="{BB962C8B-B14F-4D97-AF65-F5344CB8AC3E}">
        <p14:creationId xmlns:p14="http://schemas.microsoft.com/office/powerpoint/2010/main" val="362634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778826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B89E707-748B-D068-A9C3-491D93AC4C3C}"/>
              </a:ext>
            </a:extLst>
          </p:cNvPr>
          <p:cNvSpPr/>
          <p:nvPr/>
        </p:nvSpPr>
        <p:spPr>
          <a:xfrm>
            <a:off x="2675906" y="2624447"/>
            <a:ext cx="2315689" cy="2066306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EBDED5-1643-16EA-222C-6A7D4C000EFE}"/>
              </a:ext>
            </a:extLst>
          </p:cNvPr>
          <p:cNvSpPr txBox="1"/>
          <p:nvPr/>
        </p:nvSpPr>
        <p:spPr>
          <a:xfrm>
            <a:off x="5805878" y="4535329"/>
            <a:ext cx="44378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Commits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FF"/>
                </a:solidFill>
              </a:rPr>
              <a:t>Each represents a revision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FF"/>
                </a:solidFill>
              </a:rPr>
              <a:t>Each has snapshot of files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FF"/>
                </a:solidFill>
              </a:rPr>
              <a:t>Cryptographic hash for ID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866330-F51D-C19D-52C6-EEFCA3D95BA5}"/>
              </a:ext>
            </a:extLst>
          </p:cNvPr>
          <p:cNvCxnSpPr>
            <a:cxnSpLocks/>
          </p:cNvCxnSpPr>
          <p:nvPr/>
        </p:nvCxnSpPr>
        <p:spPr>
          <a:xfrm>
            <a:off x="4991594" y="4061361"/>
            <a:ext cx="861784" cy="629392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85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778826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EBDED5-1643-16EA-222C-6A7D4C000EFE}"/>
              </a:ext>
            </a:extLst>
          </p:cNvPr>
          <p:cNvSpPr txBox="1"/>
          <p:nvPr/>
        </p:nvSpPr>
        <p:spPr>
          <a:xfrm>
            <a:off x="1736323" y="4309348"/>
            <a:ext cx="1128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Oldest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866330-F51D-C19D-52C6-EEFCA3D95BA5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V="1">
            <a:off x="2300323" y="2838206"/>
            <a:ext cx="0" cy="1471143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E5391D0-BE70-EB7A-8451-F38EBCD8D7E0}"/>
              </a:ext>
            </a:extLst>
          </p:cNvPr>
          <p:cNvSpPr txBox="1"/>
          <p:nvPr/>
        </p:nvSpPr>
        <p:spPr>
          <a:xfrm>
            <a:off x="1659410" y="2314985"/>
            <a:ext cx="1281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Newest</a:t>
            </a:r>
          </a:p>
        </p:txBody>
      </p:sp>
    </p:spTree>
    <p:extLst>
      <p:ext uri="{BB962C8B-B14F-4D97-AF65-F5344CB8AC3E}">
        <p14:creationId xmlns:p14="http://schemas.microsoft.com/office/powerpoint/2010/main" val="279049084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11335</TotalTime>
  <Words>473</Words>
  <Application>Microsoft Macintosh PowerPoint</Application>
  <PresentationFormat>Widescreen</PresentationFormat>
  <Paragraphs>134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Black</vt:lpstr>
      <vt:lpstr>PowerPoint Presentation</vt:lpstr>
      <vt:lpstr>Version Control  Why track/manage different versions of code?</vt:lpstr>
      <vt:lpstr>Version Control  Why track/manage different versions of code?</vt:lpstr>
      <vt:lpstr>Version Control Systems (VCSs)</vt:lpstr>
      <vt:lpstr>PowerPoint Presentation</vt:lpstr>
      <vt:lpstr>PowerPoint Presentation</vt:lpstr>
      <vt:lpstr>Repo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Git Commands</vt:lpstr>
      <vt:lpstr>How the Commit Command Works</vt:lpstr>
      <vt:lpstr>Before Commit</vt:lpstr>
      <vt:lpstr>After Commit</vt:lpstr>
      <vt:lpstr>After Commit</vt:lpstr>
      <vt:lpstr>After Commit</vt:lpstr>
      <vt:lpstr>After Commit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340</cp:revision>
  <dcterms:created xsi:type="dcterms:W3CDTF">2011-01-26T19:04:03Z</dcterms:created>
  <dcterms:modified xsi:type="dcterms:W3CDTF">2023-10-12T13:02:09Z</dcterms:modified>
</cp:coreProperties>
</file>