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7" r:id="rId2"/>
    <p:sldId id="259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5" r:id="rId16"/>
    <p:sldId id="274" r:id="rId17"/>
    <p:sldId id="277" r:id="rId18"/>
    <p:sldId id="276" r:id="rId19"/>
    <p:sldId id="29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8" r:id="rId33"/>
    <p:sldId id="290" r:id="rId34"/>
    <p:sldId id="296" r:id="rId35"/>
    <p:sldId id="291" r:id="rId36"/>
    <p:sldId id="292" r:id="rId37"/>
    <p:sldId id="293" r:id="rId38"/>
    <p:sldId id="294" r:id="rId39"/>
    <p:sldId id="297" r:id="rId40"/>
    <p:sldId id="53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2600"/>
    <a:srgbClr val="00FDFF"/>
    <a:srgbClr val="FF40FF"/>
    <a:srgbClr val="FF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9"/>
    <p:restoredTop sz="89859"/>
  </p:normalViewPr>
  <p:slideViewPr>
    <p:cSldViewPr snapToGrid="0">
      <p:cViewPr varScale="1">
        <p:scale>
          <a:sx n="76" d="100"/>
          <a:sy n="76" d="100"/>
        </p:scale>
        <p:origin x="20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500CF-981C-F04A-B089-ADBFB784B16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73E7-0F1C-9947-AC4A-E01DB88E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“Merge ahead” by Oregon Department of Transportation is licensed under CC BY 2.0 DEED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/p/2g6gwVE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73E7-0F1C-9947-AC4A-E01DB88E2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3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C3AA-BB62-C945-A04E-26B036097DE5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9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AFC3-106F-D55F-EAE1-481DA28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01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C00"/>
                </a:solidFill>
              </a:rPr>
              <a:t>Merging Branches in Git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6DA4D-115B-A99F-7693-85919D860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1" b="25798"/>
          <a:stretch/>
        </p:blipFill>
        <p:spPr>
          <a:xfrm>
            <a:off x="0" y="0"/>
            <a:ext cx="12192000" cy="5210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E776D-2E22-38C6-0DE1-E29D5006E56A}"/>
              </a:ext>
            </a:extLst>
          </p:cNvPr>
          <p:cNvSpPr txBox="1"/>
          <p:nvPr/>
        </p:nvSpPr>
        <p:spPr>
          <a:xfrm>
            <a:off x="4882242" y="6535740"/>
            <a:ext cx="730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“Merge ahead” by Oregon Department of Transportation is licensed under CC BY 2.0 DEED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49925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28BA-90FD-5303-C39B-1A36A3B30CF4}"/>
              </a:ext>
            </a:extLst>
          </p:cNvPr>
          <p:cNvSpPr/>
          <p:nvPr/>
        </p:nvSpPr>
        <p:spPr>
          <a:xfrm>
            <a:off x="1101600" y="4670587"/>
            <a:ext cx="6271658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85542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another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3769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8F9659-58FC-6D21-AA00-AA7CC9CF891E}"/>
              </a:ext>
            </a:extLst>
          </p:cNvPr>
          <p:cNvSpPr/>
          <p:nvPr/>
        </p:nvSpPr>
        <p:spPr>
          <a:xfrm>
            <a:off x="1101599" y="4229627"/>
            <a:ext cx="609800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another commit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142848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</p:txBody>
      </p:sp>
    </p:spTree>
    <p:extLst>
      <p:ext uri="{BB962C8B-B14F-4D97-AF65-F5344CB8AC3E}">
        <p14:creationId xmlns:p14="http://schemas.microsoft.com/office/powerpoint/2010/main" val="17657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00A030-3019-D0F3-9476-88CEA54A18EE}"/>
              </a:ext>
            </a:extLst>
          </p:cNvPr>
          <p:cNvSpPr/>
          <p:nvPr/>
        </p:nvSpPr>
        <p:spPr>
          <a:xfrm>
            <a:off x="3598056" y="5100040"/>
            <a:ext cx="265760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</p:txBody>
      </p:sp>
    </p:spTree>
    <p:extLst>
      <p:ext uri="{BB962C8B-B14F-4D97-AF65-F5344CB8AC3E}">
        <p14:creationId xmlns:p14="http://schemas.microsoft.com/office/powerpoint/2010/main" val="83531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2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Fast-Forward Merge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95CD2-0A1F-45D5-12E3-F3E08B45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6940"/>
          </a:xfrm>
        </p:spPr>
        <p:txBody>
          <a:bodyPr/>
          <a:lstStyle/>
          <a:p>
            <a:r>
              <a:rPr lang="en-US" dirty="0"/>
              <a:t>Happens when current branch is ancestor of named branch</a:t>
            </a:r>
          </a:p>
          <a:p>
            <a:r>
              <a:rPr lang="en-US" dirty="0"/>
              <a:t>Only moves current branch pointer (no new commit)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27854F-226D-A27E-B109-EB9E6F07AF21}"/>
              </a:ext>
            </a:extLst>
          </p:cNvPr>
          <p:cNvGrpSpPr/>
          <p:nvPr/>
        </p:nvGrpSpPr>
        <p:grpSpPr>
          <a:xfrm>
            <a:off x="5395763" y="4374060"/>
            <a:ext cx="6364115" cy="1077218"/>
            <a:chOff x="5395763" y="4374060"/>
            <a:chExt cx="6364115" cy="10772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795075-FA1A-082B-BC39-4729E0884E8C}"/>
                </a:ext>
              </a:extLst>
            </p:cNvPr>
            <p:cNvSpPr txBox="1"/>
            <p:nvPr/>
          </p:nvSpPr>
          <p:spPr>
            <a:xfrm>
              <a:off x="7535120" y="4374060"/>
              <a:ext cx="42247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</a:rPr>
                <a:t>Current branch (</a:t>
              </a:r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sz="3200" dirty="0">
                  <a:solidFill>
                    <a:srgbClr val="FF40FF"/>
                  </a:solidFill>
                </a:rPr>
                <a:t>) is ancestor of </a:t>
              </a:r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fix-bug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3B97AF5-8954-2B41-21A6-111714723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5524" y="4682359"/>
              <a:ext cx="1099596" cy="54939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866D00-0D14-0111-0AF8-D3FFB3833F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5763" y="4483821"/>
              <a:ext cx="2139357" cy="19853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51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20517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15E22A2-7015-92B1-010B-9E404C80171C}"/>
              </a:ext>
            </a:extLst>
          </p:cNvPr>
          <p:cNvSpPr/>
          <p:nvPr/>
        </p:nvSpPr>
        <p:spPr>
          <a:xfrm>
            <a:off x="3599544" y="4244141"/>
            <a:ext cx="2656114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AB171-ADC9-C314-D591-9F790F1D5E75}"/>
              </a:ext>
            </a:extLst>
          </p:cNvPr>
          <p:cNvGrpSpPr/>
          <p:nvPr/>
        </p:nvGrpSpPr>
        <p:grpSpPr>
          <a:xfrm>
            <a:off x="3279228" y="4698120"/>
            <a:ext cx="7697501" cy="1568726"/>
            <a:chOff x="4062377" y="3882552"/>
            <a:chExt cx="7697501" cy="15687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3D562-3593-2A36-BDB4-E45BC9403363}"/>
                </a:ext>
              </a:extLst>
            </p:cNvPr>
            <p:cNvSpPr txBox="1"/>
            <p:nvPr/>
          </p:nvSpPr>
          <p:spPr>
            <a:xfrm>
              <a:off x="7535120" y="4374060"/>
              <a:ext cx="42247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sz="3200" dirty="0">
                  <a:solidFill>
                    <a:srgbClr val="FF40FF"/>
                  </a:solidFill>
                </a:rPr>
                <a:t> branch moved</a:t>
              </a:r>
            </a:p>
            <a:p>
              <a:r>
                <a:rPr lang="en-US" sz="3200" dirty="0">
                  <a:solidFill>
                    <a:srgbClr val="FF40FF"/>
                  </a:solidFill>
                  <a:cs typeface="Courier New" panose="02070309020205020404" pitchFamily="49" charset="0"/>
                </a:rPr>
                <a:t>No new commit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6AABDF-45A5-E592-1C3D-54D70963FD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62377" y="3882552"/>
              <a:ext cx="3472743" cy="1171852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9ED933-0409-7559-13D6-DB2DD714E6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3179" y="4013160"/>
              <a:ext cx="1311941" cy="669199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5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05E75-5E9E-812F-7CFC-25AFAB5D416B}"/>
              </a:ext>
            </a:extLst>
          </p:cNvPr>
          <p:cNvSpPr txBox="1"/>
          <p:nvPr/>
        </p:nvSpPr>
        <p:spPr>
          <a:xfrm>
            <a:off x="1642018" y="299442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8FEC5-E5E0-C3DA-ABD5-E4634E61EE79}"/>
              </a:ext>
            </a:extLst>
          </p:cNvPr>
          <p:cNvSpPr txBox="1"/>
          <p:nvPr/>
        </p:nvSpPr>
        <p:spPr>
          <a:xfrm>
            <a:off x="2039341" y="3136612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➀</a:t>
            </a:r>
            <a:r>
              <a:rPr lang="en-US" sz="3200" dirty="0">
                <a:solidFill>
                  <a:srgbClr val="FFFF00"/>
                </a:solidFill>
              </a:rPr>
              <a:t> Fast-Forward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FF72D-CF9D-C1D2-A13A-3DBCB0157AD8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D01B1-A762-7806-E5C4-C56F58BBFD4B}"/>
              </a:ext>
            </a:extLst>
          </p:cNvPr>
          <p:cNvSpPr txBox="1"/>
          <p:nvPr/>
        </p:nvSpPr>
        <p:spPr>
          <a:xfrm>
            <a:off x="5486400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➁</a:t>
            </a:r>
            <a:r>
              <a:rPr lang="en-US" sz="3200" dirty="0">
                <a:solidFill>
                  <a:srgbClr val="FFFF00"/>
                </a:solidFill>
              </a:rPr>
              <a:t> Auto-Merge Successful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58F7A-0F2C-737A-47AA-E59A823F131B}"/>
              </a:ext>
            </a:extLst>
          </p:cNvPr>
          <p:cNvSpPr txBox="1"/>
          <p:nvPr/>
        </p:nvSpPr>
        <p:spPr>
          <a:xfrm>
            <a:off x="8934579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➂</a:t>
            </a:r>
            <a:r>
              <a:rPr lang="en-US" sz="3200" dirty="0">
                <a:solidFill>
                  <a:srgbClr val="FFFF00"/>
                </a:solidFill>
              </a:rPr>
              <a:t> Auto-Merge Conflict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19174-A0EE-789B-1436-CF57E6888DAD}"/>
              </a:ext>
            </a:extLst>
          </p:cNvPr>
          <p:cNvGrpSpPr/>
          <p:nvPr/>
        </p:nvGrpSpPr>
        <p:grpSpPr>
          <a:xfrm>
            <a:off x="3428344" y="2090056"/>
            <a:ext cx="4957715" cy="1046556"/>
            <a:chOff x="3428344" y="2090056"/>
            <a:chExt cx="4957715" cy="10465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95672A-4E3D-3F0E-9058-4C19BF35CA70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3428344" y="2090057"/>
              <a:ext cx="2471713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9216A2-8851-183F-8E4C-F47543504CB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23D57-29F9-9D95-EE4B-1C532BD236C3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D0FD3B-CE11-C305-1ECE-CC770A441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7411F0-1F9B-FA7B-14DD-ED165EF3339B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3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CC07-B300-D962-A25E-5F637FBF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88"/>
            <a:ext cx="10515600" cy="6389224"/>
          </a:xfrm>
        </p:spPr>
        <p:txBody>
          <a:bodyPr>
            <a:normAutofit/>
          </a:bodyPr>
          <a:lstStyle/>
          <a:p>
            <a:r>
              <a:rPr lang="en-US" sz="3200" dirty="0"/>
              <a:t>We always…</a:t>
            </a:r>
            <a:br>
              <a:rPr lang="en-US" sz="3200" dirty="0"/>
            </a:br>
            <a:r>
              <a:rPr lang="en-US" dirty="0">
                <a:solidFill>
                  <a:srgbClr val="FFFF00"/>
                </a:solidFill>
              </a:rPr>
              <a:t>Merge one branch </a:t>
            </a:r>
            <a:r>
              <a:rPr lang="en-US" u="sng" dirty="0">
                <a:solidFill>
                  <a:srgbClr val="FFFF00"/>
                </a:solidFill>
              </a:rPr>
              <a:t>into</a:t>
            </a:r>
            <a:r>
              <a:rPr lang="en-US" dirty="0">
                <a:solidFill>
                  <a:srgbClr val="FFFF00"/>
                </a:solidFill>
              </a:rPr>
              <a:t> another branch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/>
            </a:b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Example:</a:t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Merge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bug-fix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>
                <a:solidFill>
                  <a:srgbClr val="FFFF00"/>
                </a:solidFill>
              </a:rPr>
              <a:t>into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/>
            </a:br>
            <a:r>
              <a:rPr lang="en-US" dirty="0"/>
              <a:t>Only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 will change,</a:t>
            </a:r>
            <a:br>
              <a:rPr lang="en-US" dirty="0"/>
            </a:br>
            <a:r>
              <a:rPr lang="en-US" dirty="0"/>
              <a:t>not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bug-fix</a:t>
            </a:r>
            <a:r>
              <a:rPr lang="en-US" dirty="0"/>
              <a:t> branch</a:t>
            </a:r>
          </a:p>
        </p:txBody>
      </p:sp>
    </p:spTree>
    <p:extLst>
      <p:ext uri="{BB962C8B-B14F-4D97-AF65-F5344CB8AC3E}">
        <p14:creationId xmlns:p14="http://schemas.microsoft.com/office/powerpoint/2010/main" val="107013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368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Let’s back up to this configuration…</a:t>
            </a:r>
          </a:p>
        </p:txBody>
      </p:sp>
    </p:spTree>
    <p:extLst>
      <p:ext uri="{BB962C8B-B14F-4D97-AF65-F5344CB8AC3E}">
        <p14:creationId xmlns:p14="http://schemas.microsoft.com/office/powerpoint/2010/main" val="202288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1020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See what happens if we work on multiple topic branches in parallel…</a:t>
            </a:r>
          </a:p>
        </p:txBody>
      </p:sp>
    </p:spTree>
    <p:extLst>
      <p:ext uri="{BB962C8B-B14F-4D97-AF65-F5344CB8AC3E}">
        <p14:creationId xmlns:p14="http://schemas.microsoft.com/office/powerpoint/2010/main" val="222675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topic branch and switch to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–c new-feature</a:t>
            </a:r>
          </a:p>
        </p:txBody>
      </p:sp>
    </p:spTree>
    <p:extLst>
      <p:ext uri="{BB962C8B-B14F-4D97-AF65-F5344CB8AC3E}">
        <p14:creationId xmlns:p14="http://schemas.microsoft.com/office/powerpoint/2010/main" val="626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53A397-8E84-496A-DFCF-85A1D187758D}"/>
              </a:ext>
            </a:extLst>
          </p:cNvPr>
          <p:cNvSpPr/>
          <p:nvPr/>
        </p:nvSpPr>
        <p:spPr>
          <a:xfrm>
            <a:off x="4730172" y="5935545"/>
            <a:ext cx="4297714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topic branch and switch to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–c new-feature</a:t>
            </a:r>
          </a:p>
        </p:txBody>
      </p:sp>
    </p:spTree>
    <p:extLst>
      <p:ext uri="{BB962C8B-B14F-4D97-AF65-F5344CB8AC3E}">
        <p14:creationId xmlns:p14="http://schemas.microsoft.com/office/powerpoint/2010/main" val="280104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12692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E559D7-FA4C-6603-34F8-F408139698C4}"/>
              </a:ext>
            </a:extLst>
          </p:cNvPr>
          <p:cNvSpPr/>
          <p:nvPr/>
        </p:nvSpPr>
        <p:spPr>
          <a:xfrm>
            <a:off x="1582057" y="5054849"/>
            <a:ext cx="47897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984AA-733E-7D3E-0D3F-722E2261354C}"/>
              </a:ext>
            </a:extLst>
          </p:cNvPr>
          <p:cNvSpPr/>
          <p:nvPr/>
        </p:nvSpPr>
        <p:spPr>
          <a:xfrm>
            <a:off x="1582057" y="4644566"/>
            <a:ext cx="478970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49F6C4-A3E8-761C-EF97-7684ED10746E}"/>
              </a:ext>
            </a:extLst>
          </p:cNvPr>
          <p:cNvSpPr/>
          <p:nvPr/>
        </p:nvSpPr>
        <p:spPr>
          <a:xfrm>
            <a:off x="1101598" y="5481082"/>
            <a:ext cx="95943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AD94A-D068-DD45-8866-C3E90B694AE0}"/>
              </a:ext>
            </a:extLst>
          </p:cNvPr>
          <p:cNvSpPr/>
          <p:nvPr/>
        </p:nvSpPr>
        <p:spPr>
          <a:xfrm>
            <a:off x="1101599" y="4215113"/>
            <a:ext cx="7490857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7273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391966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/>
          <a:lstStyle/>
          <a:p>
            <a:r>
              <a:rPr lang="en-US" dirty="0"/>
              <a:t>Fast-forward 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7273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901308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new-feature</a:t>
            </a:r>
          </a:p>
        </p:txBody>
      </p:sp>
    </p:spTree>
    <p:extLst>
      <p:ext uri="{BB962C8B-B14F-4D97-AF65-F5344CB8AC3E}">
        <p14:creationId xmlns:p14="http://schemas.microsoft.com/office/powerpoint/2010/main" val="3995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C2D4A-BAEA-2206-FD15-978EE4458E09}"/>
              </a:ext>
            </a:extLst>
          </p:cNvPr>
          <p:cNvSpPr/>
          <p:nvPr/>
        </p:nvSpPr>
        <p:spPr>
          <a:xfrm>
            <a:off x="4018968" y="4223886"/>
            <a:ext cx="2672117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6429" cy="1325563"/>
          </a:xfrm>
        </p:spPr>
        <p:txBody>
          <a:bodyPr/>
          <a:lstStyle/>
          <a:p>
            <a:r>
              <a:rPr lang="en-US" dirty="0"/>
              <a:t>Fast-forward 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901308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new-feature</a:t>
            </a:r>
          </a:p>
        </p:txBody>
      </p:sp>
    </p:spTree>
    <p:extLst>
      <p:ext uri="{BB962C8B-B14F-4D97-AF65-F5344CB8AC3E}">
        <p14:creationId xmlns:p14="http://schemas.microsoft.com/office/powerpoint/2010/main" val="2425416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4022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39F0B-F67A-209B-802C-F633F1A8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3474"/>
          </a:xfrm>
        </p:spPr>
        <p:txBody>
          <a:bodyPr/>
          <a:lstStyle/>
          <a:p>
            <a:r>
              <a:rPr lang="en-US" dirty="0"/>
              <a:t>Note: main is not an ancestor of fix-bug</a:t>
            </a:r>
          </a:p>
          <a:p>
            <a:r>
              <a:rPr lang="en-US" dirty="0"/>
              <a:t>Will ultimately result in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3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28782-B28F-4DF8-9323-1CBECFA4E917}"/>
              </a:ext>
            </a:extLst>
          </p:cNvPr>
          <p:cNvSpPr txBox="1"/>
          <p:nvPr/>
        </p:nvSpPr>
        <p:spPr>
          <a:xfrm>
            <a:off x="2039341" y="3136612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➀</a:t>
            </a:r>
            <a:r>
              <a:rPr lang="en-US" sz="3200" dirty="0">
                <a:solidFill>
                  <a:srgbClr val="FFFF00"/>
                </a:solidFill>
              </a:rPr>
              <a:t> Fast-Forward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5E879-FCEF-8BE4-5E68-48FD9C64ACD0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EE355-E7E4-1C28-8D39-987635B8A669}"/>
              </a:ext>
            </a:extLst>
          </p:cNvPr>
          <p:cNvSpPr txBox="1"/>
          <p:nvPr/>
        </p:nvSpPr>
        <p:spPr>
          <a:xfrm>
            <a:off x="5486400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➁</a:t>
            </a:r>
            <a:r>
              <a:rPr lang="en-US" sz="3200" dirty="0">
                <a:solidFill>
                  <a:srgbClr val="FFFF00"/>
                </a:solidFill>
              </a:rPr>
              <a:t> Auto-Merge Successful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A5EF5-BF59-41B5-6A1F-31A1B6D5CA8C}"/>
              </a:ext>
            </a:extLst>
          </p:cNvPr>
          <p:cNvSpPr txBox="1"/>
          <p:nvPr/>
        </p:nvSpPr>
        <p:spPr>
          <a:xfrm>
            <a:off x="8934579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➂</a:t>
            </a:r>
            <a:r>
              <a:rPr lang="en-US" sz="3200" dirty="0">
                <a:solidFill>
                  <a:srgbClr val="FFFF00"/>
                </a:solidFill>
              </a:rPr>
              <a:t> Auto-Merge Conflict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E88DB3-F19F-C7BB-3E97-EC598471D6C2}"/>
              </a:ext>
            </a:extLst>
          </p:cNvPr>
          <p:cNvGrpSpPr/>
          <p:nvPr/>
        </p:nvGrpSpPr>
        <p:grpSpPr>
          <a:xfrm>
            <a:off x="3428344" y="2090056"/>
            <a:ext cx="4957715" cy="1046556"/>
            <a:chOff x="3428344" y="2090056"/>
            <a:chExt cx="4957715" cy="10465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635363-A924-66BB-DDE6-3DA96F89B99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3428344" y="2090057"/>
              <a:ext cx="2471713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B1A5F6-FB0B-DBB0-DFFE-386C9DA45D2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FB9BB-5F59-2AA4-8499-BB818C2F5165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5BE031-0C34-853D-CE27-38BC0B7EC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D8252-D492-A1F1-44ED-A4BC4C9E477D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127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True Merge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39F0B-F67A-209B-802C-F633F1A8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1803536"/>
          </a:xfrm>
        </p:spPr>
        <p:txBody>
          <a:bodyPr>
            <a:normAutofit/>
          </a:bodyPr>
          <a:lstStyle/>
          <a:p>
            <a:r>
              <a:rPr lang="en-US" dirty="0"/>
              <a:t>git merge will attempt to auto-merge files</a:t>
            </a:r>
          </a:p>
          <a:p>
            <a:r>
              <a:rPr lang="en-US" dirty="0"/>
              <a:t>Possible outcomes: success or merge conflict</a:t>
            </a:r>
          </a:p>
          <a:p>
            <a:r>
              <a:rPr lang="en-US" dirty="0"/>
              <a:t>Merge conflicts must be resolved by developer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00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A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3490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A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643A7-890D-2679-D91E-A7BCAB58087D}"/>
              </a:ext>
            </a:extLst>
          </p:cNvPr>
          <p:cNvSpPr txBox="1"/>
          <p:nvPr/>
        </p:nvSpPr>
        <p:spPr>
          <a:xfrm>
            <a:off x="5544457" y="2447918"/>
            <a:ext cx="6603998" cy="135421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3200" b="1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Auto-merging …</a:t>
            </a:r>
          </a:p>
          <a:p>
            <a:r>
              <a:rPr lang="en-US" sz="3200" b="1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Merge made …</a:t>
            </a:r>
          </a:p>
        </p:txBody>
      </p:sp>
    </p:spTree>
    <p:extLst>
      <p:ext uri="{BB962C8B-B14F-4D97-AF65-F5344CB8AC3E}">
        <p14:creationId xmlns:p14="http://schemas.microsoft.com/office/powerpoint/2010/main" val="41907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4DF09A-2568-5FA7-3A87-DC26130EDA07}"/>
              </a:ext>
            </a:extLst>
          </p:cNvPr>
          <p:cNvSpPr/>
          <p:nvPr/>
        </p:nvSpPr>
        <p:spPr>
          <a:xfrm>
            <a:off x="1058055" y="4209892"/>
            <a:ext cx="6401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CDD7A6-DD4C-865E-DADA-37D59EEE90AD}"/>
              </a:ext>
            </a:extLst>
          </p:cNvPr>
          <p:cNvSpPr/>
          <p:nvPr/>
        </p:nvSpPr>
        <p:spPr>
          <a:xfrm>
            <a:off x="1058055" y="3780439"/>
            <a:ext cx="10465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4C479-8F8B-C281-B921-3D05264EB6B2}"/>
              </a:ext>
            </a:extLst>
          </p:cNvPr>
          <p:cNvSpPr/>
          <p:nvPr/>
        </p:nvSpPr>
        <p:spPr>
          <a:xfrm>
            <a:off x="1058055" y="3357504"/>
            <a:ext cx="555472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D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3328476"/>
            <a:ext cx="55547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19fe66b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48851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89759-04C8-41FE-1423-E7B0F7B3F090}"/>
              </a:ext>
            </a:extLst>
          </p:cNvPr>
          <p:cNvSpPr txBox="1"/>
          <p:nvPr/>
        </p:nvSpPr>
        <p:spPr>
          <a:xfrm>
            <a:off x="5092909" y="4774133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74AC4-28A8-DBE0-9C99-EE3313D505BA}"/>
              </a:ext>
            </a:extLst>
          </p:cNvPr>
          <p:cNvSpPr txBox="1"/>
          <p:nvPr/>
        </p:nvSpPr>
        <p:spPr>
          <a:xfrm>
            <a:off x="1642018" y="299442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CFEED-4B75-67B4-9F24-3222A152D2AF}"/>
              </a:ext>
            </a:extLst>
          </p:cNvPr>
          <p:cNvSpPr txBox="1"/>
          <p:nvPr/>
        </p:nvSpPr>
        <p:spPr>
          <a:xfrm>
            <a:off x="2039341" y="3136612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➀</a:t>
            </a:r>
            <a:r>
              <a:rPr lang="en-US" sz="3200" dirty="0">
                <a:solidFill>
                  <a:srgbClr val="FFFF00"/>
                </a:solidFill>
              </a:rPr>
              <a:t> Fast-Forward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9129C-F9A5-9286-792A-3E80831FFDDC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C6F2D-DF42-8F37-0490-50C885A1A5DE}"/>
              </a:ext>
            </a:extLst>
          </p:cNvPr>
          <p:cNvSpPr txBox="1"/>
          <p:nvPr/>
        </p:nvSpPr>
        <p:spPr>
          <a:xfrm>
            <a:off x="5486400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➁</a:t>
            </a:r>
            <a:r>
              <a:rPr lang="en-US" sz="3200" dirty="0">
                <a:solidFill>
                  <a:srgbClr val="FFFF00"/>
                </a:solidFill>
              </a:rPr>
              <a:t> Auto-Merge Successful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C2198-B081-795F-4FDF-2183FD956BE9}"/>
              </a:ext>
            </a:extLst>
          </p:cNvPr>
          <p:cNvSpPr txBox="1"/>
          <p:nvPr/>
        </p:nvSpPr>
        <p:spPr>
          <a:xfrm>
            <a:off x="8934579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➂</a:t>
            </a:r>
            <a:r>
              <a:rPr lang="en-US" sz="3200" dirty="0">
                <a:solidFill>
                  <a:srgbClr val="FFFF00"/>
                </a:solidFill>
              </a:rPr>
              <a:t> Auto-Merge Conflict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F23B52-8493-7070-7021-CAB01FD1FD51}"/>
              </a:ext>
            </a:extLst>
          </p:cNvPr>
          <p:cNvGrpSpPr/>
          <p:nvPr/>
        </p:nvGrpSpPr>
        <p:grpSpPr>
          <a:xfrm>
            <a:off x="3428344" y="2090056"/>
            <a:ext cx="4957715" cy="1046556"/>
            <a:chOff x="3428344" y="2090056"/>
            <a:chExt cx="4957715" cy="104655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D84FF6-B189-C284-0FF1-2AC1B2EB47CD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>
              <a:off x="3428344" y="2090057"/>
              <a:ext cx="2471713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F2D89B-E8F3-8BB7-90FF-467A13FA3108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21A3DA-E5C7-8EDB-9B80-41F15BF11889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D0C997-9ABC-9396-56F8-1E5643749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2798633-E639-20F2-3468-02BAC9D70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7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2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358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B30A4-DF1B-86EA-2E15-3199B7A028B1}"/>
              </a:ext>
            </a:extLst>
          </p:cNvPr>
          <p:cNvSpPr txBox="1"/>
          <p:nvPr/>
        </p:nvSpPr>
        <p:spPr>
          <a:xfrm>
            <a:off x="5211233" y="2012493"/>
            <a:ext cx="6937222" cy="184665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Auto-merging …</a:t>
            </a:r>
          </a:p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CONFLICT: Merge conflict …</a:t>
            </a:r>
          </a:p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Automatic merge failed …</a:t>
            </a:r>
          </a:p>
        </p:txBody>
      </p:sp>
    </p:spTree>
    <p:extLst>
      <p:ext uri="{BB962C8B-B14F-4D97-AF65-F5344CB8AC3E}">
        <p14:creationId xmlns:p14="http://schemas.microsoft.com/office/powerpoint/2010/main" val="5969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Fix conflicts and commit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90BF30-1D21-5C0D-CC9C-CEC4C4EC8604}"/>
              </a:ext>
            </a:extLst>
          </p:cNvPr>
          <p:cNvSpPr txBox="1"/>
          <p:nvPr/>
        </p:nvSpPr>
        <p:spPr>
          <a:xfrm>
            <a:off x="1215271" y="1690688"/>
            <a:ext cx="7559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 to resolve conflicts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30987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Fix conflicts and commit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90BF30-1D21-5C0D-CC9C-CEC4C4EC8604}"/>
              </a:ext>
            </a:extLst>
          </p:cNvPr>
          <p:cNvSpPr txBox="1"/>
          <p:nvPr/>
        </p:nvSpPr>
        <p:spPr>
          <a:xfrm>
            <a:off x="1215271" y="1690688"/>
            <a:ext cx="7559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 to resolve conflicts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75295-8E57-9A3E-BCE9-36C8534BB1E7}"/>
              </a:ext>
            </a:extLst>
          </p:cNvPr>
          <p:cNvSpPr/>
          <p:nvPr/>
        </p:nvSpPr>
        <p:spPr>
          <a:xfrm>
            <a:off x="1058055" y="4209892"/>
            <a:ext cx="6401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4C14EA-A485-9BB0-6707-2E07C8810BC9}"/>
              </a:ext>
            </a:extLst>
          </p:cNvPr>
          <p:cNvSpPr/>
          <p:nvPr/>
        </p:nvSpPr>
        <p:spPr>
          <a:xfrm>
            <a:off x="1058055" y="3780439"/>
            <a:ext cx="10465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24159E-FBBE-70EB-B513-0AECE9DC27AB}"/>
              </a:ext>
            </a:extLst>
          </p:cNvPr>
          <p:cNvSpPr/>
          <p:nvPr/>
        </p:nvSpPr>
        <p:spPr>
          <a:xfrm>
            <a:off x="1058055" y="3357504"/>
            <a:ext cx="555472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B97E28-F6B9-FE03-B518-616608F73D9B}"/>
              </a:ext>
            </a:extLst>
          </p:cNvPr>
          <p:cNvSpPr txBox="1"/>
          <p:nvPr/>
        </p:nvSpPr>
        <p:spPr>
          <a:xfrm>
            <a:off x="1215271" y="3328476"/>
            <a:ext cx="55547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19fe66b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</p:spTree>
    <p:extLst>
      <p:ext uri="{BB962C8B-B14F-4D97-AF65-F5344CB8AC3E}">
        <p14:creationId xmlns:p14="http://schemas.microsoft.com/office/powerpoint/2010/main" val="2887665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1EFFB-0967-8C25-5871-CBEA8DBC1E1D}"/>
              </a:ext>
            </a:extLst>
          </p:cNvPr>
          <p:cNvSpPr txBox="1"/>
          <p:nvPr/>
        </p:nvSpPr>
        <p:spPr>
          <a:xfrm>
            <a:off x="8554312" y="476794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42932-F36A-4757-A891-BAA52097A944}"/>
              </a:ext>
            </a:extLst>
          </p:cNvPr>
          <p:cNvSpPr txBox="1"/>
          <p:nvPr/>
        </p:nvSpPr>
        <p:spPr>
          <a:xfrm>
            <a:off x="5092909" y="4774133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66924-2E39-CD09-374F-FEDB0F774EDB}"/>
              </a:ext>
            </a:extLst>
          </p:cNvPr>
          <p:cNvSpPr txBox="1"/>
          <p:nvPr/>
        </p:nvSpPr>
        <p:spPr>
          <a:xfrm>
            <a:off x="1642018" y="299442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A26DA-AAAA-56E7-EB64-09261E2365A3}"/>
              </a:ext>
            </a:extLst>
          </p:cNvPr>
          <p:cNvSpPr txBox="1"/>
          <p:nvPr/>
        </p:nvSpPr>
        <p:spPr>
          <a:xfrm>
            <a:off x="2039341" y="3136612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➀</a:t>
            </a:r>
            <a:r>
              <a:rPr lang="en-US" sz="3200" dirty="0">
                <a:solidFill>
                  <a:srgbClr val="FFFF00"/>
                </a:solidFill>
              </a:rPr>
              <a:t> Fast-Forward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36D54-8948-10C5-8523-F77452523049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D5223-81D3-B885-7EC6-33FF18F6749E}"/>
              </a:ext>
            </a:extLst>
          </p:cNvPr>
          <p:cNvSpPr txBox="1"/>
          <p:nvPr/>
        </p:nvSpPr>
        <p:spPr>
          <a:xfrm>
            <a:off x="5486400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➁</a:t>
            </a:r>
            <a:r>
              <a:rPr lang="en-US" sz="3200" dirty="0">
                <a:solidFill>
                  <a:srgbClr val="FFFF00"/>
                </a:solidFill>
              </a:rPr>
              <a:t> Auto-Merge Successful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CE7E3-AACA-57C9-4F2A-98D69EB2DA57}"/>
              </a:ext>
            </a:extLst>
          </p:cNvPr>
          <p:cNvSpPr txBox="1"/>
          <p:nvPr/>
        </p:nvSpPr>
        <p:spPr>
          <a:xfrm>
            <a:off x="8934579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➂</a:t>
            </a:r>
            <a:r>
              <a:rPr lang="en-US" sz="3200" dirty="0">
                <a:solidFill>
                  <a:srgbClr val="FFFF00"/>
                </a:solidFill>
              </a:rPr>
              <a:t> Auto-Merge Conflict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366BA4-F16D-686C-0246-3C52094D10BD}"/>
              </a:ext>
            </a:extLst>
          </p:cNvPr>
          <p:cNvGrpSpPr/>
          <p:nvPr/>
        </p:nvGrpSpPr>
        <p:grpSpPr>
          <a:xfrm>
            <a:off x="3428344" y="2090056"/>
            <a:ext cx="4957715" cy="1046556"/>
            <a:chOff x="3428344" y="2090056"/>
            <a:chExt cx="4957715" cy="104655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A74129-0C8E-9986-1B5A-76220377A8D9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3428344" y="2090057"/>
              <a:ext cx="2471713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4EB06A-C17D-84FA-BCCA-017568CD8465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6131ED-396A-0BA2-67E6-2F1810CFAD74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CB5D19-B934-2363-9D9C-DCBAB3F553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E1C3B8-1638-B674-5672-4B54CB7A948E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Fast-Forward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58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  <a:p>
            <a:r>
              <a:rPr lang="en-US" dirty="0"/>
              <a:t>Fast-forward merge</a:t>
            </a:r>
          </a:p>
          <a:p>
            <a:r>
              <a:rPr lang="en-US" dirty="0"/>
              <a:t>True merge</a:t>
            </a:r>
          </a:p>
          <a:p>
            <a:pPr lvl="1"/>
            <a:r>
              <a:rPr lang="en-US" dirty="0"/>
              <a:t>Auto-merge successful</a:t>
            </a:r>
          </a:p>
          <a:p>
            <a:pPr lvl="1"/>
            <a:r>
              <a:rPr lang="en-US" dirty="0"/>
              <a:t>Merge conflict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1E58E72-DE6D-5642-89AF-34926130E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5" b="14813"/>
          <a:stretch/>
        </p:blipFill>
        <p:spPr bwMode="auto">
          <a:xfrm>
            <a:off x="0" y="4432852"/>
            <a:ext cx="12198348" cy="24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526F5-C9E0-9441-8D97-183B0F9A3208}"/>
              </a:ext>
            </a:extLst>
          </p:cNvPr>
          <p:cNvSpPr txBox="1"/>
          <p:nvPr/>
        </p:nvSpPr>
        <p:spPr bwMode="auto">
          <a:xfrm>
            <a:off x="10614260" y="6581001"/>
            <a:ext cx="15777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http://flic.kr/p/aCLor3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1E1D5-E956-D5A5-6073-97A6C3EB0904}"/>
              </a:ext>
            </a:extLst>
          </p:cNvPr>
          <p:cNvSpPr txBox="1"/>
          <p:nvPr/>
        </p:nvSpPr>
        <p:spPr>
          <a:xfrm>
            <a:off x="7668696" y="1982450"/>
            <a:ext cx="2814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Let’s do an activity!</a:t>
            </a:r>
          </a:p>
        </p:txBody>
      </p: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branch fix-bug</a:t>
            </a:r>
          </a:p>
        </p:txBody>
      </p:sp>
    </p:spTree>
    <p:extLst>
      <p:ext uri="{BB962C8B-B14F-4D97-AF65-F5344CB8AC3E}">
        <p14:creationId xmlns:p14="http://schemas.microsoft.com/office/powerpoint/2010/main" val="17757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AFAEDC-5273-91A9-59AC-0C8E3B1A02FB}"/>
              </a:ext>
            </a:extLst>
          </p:cNvPr>
          <p:cNvSpPr/>
          <p:nvPr/>
        </p:nvSpPr>
        <p:spPr>
          <a:xfrm>
            <a:off x="6574970" y="5100040"/>
            <a:ext cx="159657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branch fix-bug</a:t>
            </a:r>
          </a:p>
        </p:txBody>
      </p:sp>
    </p:spTree>
    <p:extLst>
      <p:ext uri="{BB962C8B-B14F-4D97-AF65-F5344CB8AC3E}">
        <p14:creationId xmlns:p14="http://schemas.microsoft.com/office/powerpoint/2010/main" val="389674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the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fix-bug</a:t>
            </a:r>
          </a:p>
        </p:txBody>
      </p:sp>
    </p:spTree>
    <p:extLst>
      <p:ext uri="{BB962C8B-B14F-4D97-AF65-F5344CB8AC3E}">
        <p14:creationId xmlns:p14="http://schemas.microsoft.com/office/powerpoint/2010/main" val="18274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074A5F-9ACD-CBF0-5C71-BAA06F9823C2}"/>
              </a:ext>
            </a:extLst>
          </p:cNvPr>
          <p:cNvSpPr/>
          <p:nvPr/>
        </p:nvSpPr>
        <p:spPr>
          <a:xfrm>
            <a:off x="4742987" y="5085526"/>
            <a:ext cx="3428555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the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fix-bug</a:t>
            </a:r>
          </a:p>
        </p:txBody>
      </p:sp>
    </p:spTree>
    <p:extLst>
      <p:ext uri="{BB962C8B-B14F-4D97-AF65-F5344CB8AC3E}">
        <p14:creationId xmlns:p14="http://schemas.microsoft.com/office/powerpoint/2010/main" val="62865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4358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3335</TotalTime>
  <Words>1222</Words>
  <Application>Microsoft Macintosh PowerPoint</Application>
  <PresentationFormat>Widescreen</PresentationFormat>
  <Paragraphs>297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Office Theme</vt:lpstr>
      <vt:lpstr>Merging Branches in Git</vt:lpstr>
      <vt:lpstr>We always… Merge one branch into another branch  Example: Merge bug-fix into main  Only the main branch will change, not the bug-fix branch</vt:lpstr>
      <vt:lpstr>Three Merge Scenarios</vt:lpstr>
      <vt:lpstr>Fast-Forward Example</vt:lpstr>
      <vt:lpstr>Create a new branch</vt:lpstr>
      <vt:lpstr>Create a new branch</vt:lpstr>
      <vt:lpstr>Switch to the new branch</vt:lpstr>
      <vt:lpstr>Switch to the new branch</vt:lpstr>
      <vt:lpstr>Add a new commit</vt:lpstr>
      <vt:lpstr>Add a new commit</vt:lpstr>
      <vt:lpstr>Add another commit</vt:lpstr>
      <vt:lpstr>Add another commit</vt:lpstr>
      <vt:lpstr>Switch to main branch</vt:lpstr>
      <vt:lpstr>Switch to main branch</vt:lpstr>
      <vt:lpstr>Merge fix-bug branch into main branch</vt:lpstr>
      <vt:lpstr>Fast-Forward Merge</vt:lpstr>
      <vt:lpstr>Merge fix-bug branch into main branch</vt:lpstr>
      <vt:lpstr>Merge fix-bug branch into main branch</vt:lpstr>
      <vt:lpstr>Three Merge Scenarios</vt:lpstr>
      <vt:lpstr>True Merge Examples</vt:lpstr>
      <vt:lpstr>True Merge Examples</vt:lpstr>
      <vt:lpstr>Create a new topic branch and switch to it</vt:lpstr>
      <vt:lpstr>Create a new topic branch and switch to it</vt:lpstr>
      <vt:lpstr>Add a new commit</vt:lpstr>
      <vt:lpstr>Add a new commit</vt:lpstr>
      <vt:lpstr>Fast-forward merge new-feature into main</vt:lpstr>
      <vt:lpstr>Fast-forward merge new-feature into main</vt:lpstr>
      <vt:lpstr>Merge fix-bug into main</vt:lpstr>
      <vt:lpstr>True Merge</vt:lpstr>
      <vt:lpstr>True Merge</vt:lpstr>
      <vt:lpstr>Auto-Merge Successful Scenario Merge fix-bug into main</vt:lpstr>
      <vt:lpstr>Auto-Merge Successful Scenario Merge fix-bug into main</vt:lpstr>
      <vt:lpstr>Auto-Merge Successful Scenario Merge fix-bug into main</vt:lpstr>
      <vt:lpstr>Three Merge Scenarios</vt:lpstr>
      <vt:lpstr>Merge Conflict Scenario Merge fix-bug into main</vt:lpstr>
      <vt:lpstr>Merge Conflict Scenario Merge fix-bug into main</vt:lpstr>
      <vt:lpstr>Merge Conflict Scenario Fix conflicts and commit</vt:lpstr>
      <vt:lpstr>Merge Conflict Scenario Fix conflicts and commit</vt:lpstr>
      <vt:lpstr>Three Merge Scenarios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Merge Scenarios</dc:title>
  <dc:creator>Scott Fleming (sdflming)</dc:creator>
  <cp:lastModifiedBy>Scott Fleming (sdflming)</cp:lastModifiedBy>
  <cp:revision>21</cp:revision>
  <dcterms:created xsi:type="dcterms:W3CDTF">2023-10-17T15:40:32Z</dcterms:created>
  <dcterms:modified xsi:type="dcterms:W3CDTF">2024-02-27T16:26:11Z</dcterms:modified>
</cp:coreProperties>
</file>