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0" r:id="rId2"/>
    <p:sldId id="261" r:id="rId3"/>
    <p:sldId id="404" r:id="rId4"/>
    <p:sldId id="405" r:id="rId5"/>
    <p:sldId id="406" r:id="rId6"/>
    <p:sldId id="357" r:id="rId7"/>
    <p:sldId id="379" r:id="rId8"/>
    <p:sldId id="381" r:id="rId9"/>
    <p:sldId id="407" r:id="rId10"/>
    <p:sldId id="380" r:id="rId11"/>
    <p:sldId id="267" r:id="rId12"/>
    <p:sldId id="410" r:id="rId13"/>
    <p:sldId id="401" r:id="rId14"/>
    <p:sldId id="402" r:id="rId15"/>
    <p:sldId id="403" r:id="rId16"/>
    <p:sldId id="409" r:id="rId17"/>
    <p:sldId id="3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DFF"/>
    <a:srgbClr val="FFD441"/>
    <a:srgbClr val="FF4C41"/>
    <a:srgbClr val="FF40FF"/>
    <a:srgbClr val="FF7E79"/>
    <a:srgbClr val="AB4642"/>
    <a:srgbClr val="00FBAA"/>
    <a:srgbClr val="73FDD6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906" autoAdjust="0"/>
  </p:normalViewPr>
  <p:slideViewPr>
    <p:cSldViewPr>
      <p:cViewPr varScale="1">
        <p:scale>
          <a:sx n="109" d="100"/>
          <a:sy n="109" d="100"/>
        </p:scale>
        <p:origin x="20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12/5/23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5" b="22634"/>
          <a:stretch/>
        </p:blipFill>
        <p:spPr bwMode="auto">
          <a:xfrm flipH="1">
            <a:off x="-5166" y="0"/>
            <a:ext cx="12192000" cy="51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23562" y="6549265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8D1FF-E118-892A-5691-65E0BC6C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53865"/>
            <a:ext cx="104394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6000" dirty="0">
                <a:solidFill>
                  <a:srgbClr val="FFD4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Software Testing</a:t>
            </a:r>
            <a:endParaRPr lang="en-US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White-Box</a:t>
            </a:r>
            <a:r>
              <a:rPr lang="en-US" dirty="0"/>
              <a:t>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FC00"/>
                </a:solidFill>
              </a:rPr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dirty="0">
                <a:solidFill>
                  <a:srgbClr val="FFFC00"/>
                </a:solidFill>
              </a:rPr>
              <a:t>code coverage</a:t>
            </a:r>
          </a:p>
          <a:p>
            <a:pPr lvl="1"/>
            <a:r>
              <a:rPr lang="en-US" dirty="0"/>
              <a:t>Degree to which code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860" r="24825" b="53866"/>
          <a:stretch/>
        </p:blipFill>
        <p:spPr>
          <a:xfrm>
            <a:off x="2362200" y="2895600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981200" y="-1"/>
            <a:ext cx="8229600" cy="8581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Branch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981200" y="858163"/>
            <a:ext cx="8229600" cy="52680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Set of test cases such that each </a:t>
            </a:r>
            <a:r>
              <a:rPr lang="en-US" dirty="0" err="1">
                <a:latin typeface="Calibri" charset="0"/>
              </a:rPr>
              <a:t>boolean</a:t>
            </a:r>
            <a:r>
              <a:rPr lang="en-US" dirty="0">
                <a:latin typeface="Calibri" charset="0"/>
              </a:rPr>
              <a:t> expression (in control structures) evaluates to true at least once and to false at least once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3939B-5868-EF1E-1BF2-D5545F020124}"/>
              </a:ext>
            </a:extLst>
          </p:cNvPr>
          <p:cNvSpPr/>
          <p:nvPr/>
        </p:nvSpPr>
        <p:spPr>
          <a:xfrm>
            <a:off x="1712435" y="2448541"/>
            <a:ext cx="4927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def </a:t>
            </a:r>
            <a:r>
              <a:rPr lang="en-US" b="1" dirty="0" err="1">
                <a:solidFill>
                  <a:schemeClr val="bg1"/>
                </a:solidFill>
                <a:latin typeface="Courier New"/>
                <a:cs typeface="Courier New"/>
              </a:rPr>
              <a:t>is_it_xmas</a:t>
            </a:r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?(month, day)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if month == 12 &amp;&amp; day == 25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true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    return false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    end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/>
                <a:cs typeface="Courier New"/>
              </a:rPr>
              <a:t>end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BFA0C6-504B-C59C-99CB-F964A84E7247}"/>
              </a:ext>
            </a:extLst>
          </p:cNvPr>
          <p:cNvGrpSpPr/>
          <p:nvPr/>
        </p:nvGrpSpPr>
        <p:grpSpPr>
          <a:xfrm>
            <a:off x="5843902" y="2286000"/>
            <a:ext cx="4633592" cy="4415810"/>
            <a:chOff x="4319902" y="2286000"/>
            <a:chExt cx="4633592" cy="44158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EEB6E4-CD11-BB16-2867-47075141F890}"/>
                </a:ext>
              </a:extLst>
            </p:cNvPr>
            <p:cNvSpPr/>
            <p:nvPr/>
          </p:nvSpPr>
          <p:spPr>
            <a:xfrm>
              <a:off x="4887906" y="3044210"/>
              <a:ext cx="406558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if month == 12 &amp;&amp; day == 25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true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else</a:t>
              </a: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endParaRPr lang="en-US" b="1" dirty="0">
                <a:solidFill>
                  <a:srgbClr val="FFFFFF"/>
                </a:solidFill>
                <a:latin typeface="Courier New"/>
                <a:cs typeface="Courier New"/>
              </a:endParaRPr>
            </a:p>
            <a:p>
              <a:r>
                <a:rPr lang="en-US" b="1" dirty="0">
                  <a:solidFill>
                    <a:srgbClr val="FFFFFF"/>
                  </a:solidFill>
                  <a:latin typeface="Courier New"/>
                  <a:cs typeface="Courier New"/>
                </a:rPr>
                <a:t>    return false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83D8CF-6296-FE70-D0D6-19601DC855F9}"/>
                </a:ext>
              </a:extLst>
            </p:cNvPr>
            <p:cNvSpPr/>
            <p:nvPr/>
          </p:nvSpPr>
          <p:spPr>
            <a:xfrm>
              <a:off x="4887906" y="3037544"/>
              <a:ext cx="3949697" cy="390584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35438-A73E-CAB3-2600-6578F1742934}"/>
                </a:ext>
              </a:extLst>
            </p:cNvPr>
            <p:cNvSpPr/>
            <p:nvPr/>
          </p:nvSpPr>
          <p:spPr>
            <a:xfrm>
              <a:off x="5429247" y="3866726"/>
              <a:ext cx="179070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E8283-CD6A-5B7F-9718-B69C3752AA0E}"/>
                </a:ext>
              </a:extLst>
            </p:cNvPr>
            <p:cNvSpPr/>
            <p:nvPr/>
          </p:nvSpPr>
          <p:spPr>
            <a:xfrm>
              <a:off x="4887906" y="4688640"/>
              <a:ext cx="769941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308F1F4-A564-983C-8AFD-5CC7DABC1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8102" y="3434794"/>
              <a:ext cx="1" cy="12163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4BA531-ED15-C698-4D0C-7E337E7960F2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324598" y="3432934"/>
              <a:ext cx="0" cy="43379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B9422D-9933-2468-F3E6-A537E78EE4CF}"/>
                </a:ext>
              </a:extLst>
            </p:cNvPr>
            <p:cNvSpPr txBox="1"/>
            <p:nvPr/>
          </p:nvSpPr>
          <p:spPr>
            <a:xfrm>
              <a:off x="6324597" y="3431541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true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C2409-2249-30B1-2153-36E577D38478}"/>
                </a:ext>
              </a:extLst>
            </p:cNvPr>
            <p:cNvSpPr txBox="1"/>
            <p:nvPr/>
          </p:nvSpPr>
          <p:spPr>
            <a:xfrm>
              <a:off x="4319902" y="378027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F40FF"/>
                  </a:solidFill>
                  <a:latin typeface="Arial"/>
                  <a:cs typeface="Arial"/>
                </a:rPr>
                <a:t>false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2F3C9B-2FED-5724-60CE-B7891688DD63}"/>
                </a:ext>
              </a:extLst>
            </p:cNvPr>
            <p:cNvGrpSpPr/>
            <p:nvPr/>
          </p:nvGrpSpPr>
          <p:grpSpPr>
            <a:xfrm>
              <a:off x="5010782" y="2286000"/>
              <a:ext cx="320040" cy="751544"/>
              <a:chOff x="2164322" y="2393389"/>
              <a:chExt cx="320040" cy="75154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AC4E09-6928-C85A-E4A6-8F9E681DB703}"/>
                  </a:ext>
                </a:extLst>
              </p:cNvPr>
              <p:cNvSpPr/>
              <p:nvPr/>
            </p:nvSpPr>
            <p:spPr>
              <a:xfrm>
                <a:off x="2164322" y="2393389"/>
                <a:ext cx="320040" cy="320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C17F77C-06AE-E4C1-4121-76C1135E0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642" y="2678002"/>
                <a:ext cx="0" cy="46693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782E46-277A-2BAC-056C-854F8FF5775D}"/>
                </a:ext>
              </a:extLst>
            </p:cNvPr>
            <p:cNvGrpSpPr/>
            <p:nvPr/>
          </p:nvGrpSpPr>
          <p:grpSpPr>
            <a:xfrm>
              <a:off x="8337547" y="6244610"/>
              <a:ext cx="457200" cy="457200"/>
              <a:chOff x="5715000" y="5117277"/>
              <a:chExt cx="457200" cy="457200"/>
            </a:xfrm>
            <a:solidFill>
              <a:schemeClr val="bg1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8687447-13EC-95AB-0ED1-DF657C4D2795}"/>
                  </a:ext>
                </a:extLst>
              </p:cNvPr>
              <p:cNvSpPr/>
              <p:nvPr/>
            </p:nvSpPr>
            <p:spPr>
              <a:xfrm>
                <a:off x="5715000" y="5117277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CBC29AD-6541-0C53-4354-0C250ABC8ACD}"/>
                  </a:ext>
                </a:extLst>
              </p:cNvPr>
              <p:cNvSpPr/>
              <p:nvPr/>
            </p:nvSpPr>
            <p:spPr>
              <a:xfrm>
                <a:off x="5791989" y="5187428"/>
                <a:ext cx="303222" cy="303222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A0B757-C1CF-8789-75F9-7422A0CECB01}"/>
                </a:ext>
              </a:extLst>
            </p:cNvPr>
            <p:cNvSpPr/>
            <p:nvPr/>
          </p:nvSpPr>
          <p:spPr>
            <a:xfrm>
              <a:off x="5429247" y="5504754"/>
              <a:ext cx="1879600" cy="377516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C0099"/>
                  </a:solidFill>
                </a:ln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901BB0B3-FF48-E13D-C3D1-430DE08D6D40}"/>
                </a:ext>
              </a:extLst>
            </p:cNvPr>
            <p:cNvCxnSpPr>
              <a:endCxn id="16" idx="0"/>
            </p:cNvCxnSpPr>
            <p:nvPr/>
          </p:nvCxnSpPr>
          <p:spPr>
            <a:xfrm rot="16200000" flipH="1">
              <a:off x="6798484" y="4476947"/>
              <a:ext cx="2189126" cy="1346199"/>
            </a:xfrm>
            <a:prstGeom prst="bentConnector3">
              <a:avLst>
                <a:gd name="adj1" fmla="val -184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7826456-8A14-D2E4-8649-DFFB02211B00}"/>
                </a:ext>
              </a:extLst>
            </p:cNvPr>
            <p:cNvCxnSpPr>
              <a:cxnSpLocks/>
              <a:stCxn id="7" idx="3"/>
              <a:endCxn id="18" idx="0"/>
            </p:cNvCxnSpPr>
            <p:nvPr/>
          </p:nvCxnSpPr>
          <p:spPr>
            <a:xfrm>
              <a:off x="5657847" y="4877398"/>
              <a:ext cx="711200" cy="627356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1A3F4668-C195-A384-73D7-67D31C31B5B7}"/>
                </a:ext>
              </a:extLst>
            </p:cNvPr>
            <p:cNvCxnSpPr>
              <a:cxnSpLocks/>
              <a:stCxn id="18" idx="2"/>
              <a:endCxn id="16" idx="2"/>
            </p:cNvCxnSpPr>
            <p:nvPr/>
          </p:nvCxnSpPr>
          <p:spPr>
            <a:xfrm rot="16200000" flipH="1">
              <a:off x="7057827" y="5193490"/>
              <a:ext cx="590940" cy="1968500"/>
            </a:xfrm>
            <a:prstGeom prst="bentConnector2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DD767C-F6A1-B555-DDF1-8F958DED3DD3}"/>
                </a:ext>
              </a:extLst>
            </p:cNvPr>
            <p:cNvSpPr/>
            <p:nvPr/>
          </p:nvSpPr>
          <p:spPr>
            <a:xfrm>
              <a:off x="4972047" y="3653810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900E71-2EFB-3174-4B3C-F2C9B915183E}"/>
                </a:ext>
              </a:extLst>
            </p:cNvPr>
            <p:cNvSpPr/>
            <p:nvPr/>
          </p:nvSpPr>
          <p:spPr>
            <a:xfrm>
              <a:off x="6788944" y="3305895"/>
              <a:ext cx="4889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FA79"/>
                  </a:solidFill>
                </a:rPr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7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152400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1524000" y="2133600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28"/>
            <a:ext cx="8229600" cy="748972"/>
          </a:xfrm>
        </p:spPr>
        <p:txBody>
          <a:bodyPr>
            <a:normAutofit fontScale="90000"/>
          </a:bodyPr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1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999015" y="4810228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46194-5F40-3EC1-C643-F9EAFAF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66875"/>
            <a:ext cx="8229600" cy="3524250"/>
          </a:xfrm>
        </p:spPr>
        <p:txBody>
          <a:bodyPr>
            <a:normAutofit fontScale="90000"/>
          </a:bodyPr>
          <a:lstStyle/>
          <a:p>
            <a:r>
              <a:rPr lang="en-US" dirty="0"/>
              <a:t>Demo Time!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White-Box </a:t>
            </a:r>
            <a:r>
              <a:rPr lang="en-US" dirty="0">
                <a:solidFill>
                  <a:srgbClr val="FFFC00"/>
                </a:solidFill>
              </a:rPr>
              <a:t>Statement Coverage</a:t>
            </a:r>
            <a:r>
              <a:rPr lang="en-US" dirty="0"/>
              <a:t> in Rails</a:t>
            </a:r>
            <a:br>
              <a:rPr lang="en-US" dirty="0"/>
            </a:br>
            <a:r>
              <a:rPr lang="en-US" dirty="0"/>
              <a:t>White-Box </a:t>
            </a:r>
            <a:r>
              <a:rPr lang="en-US" dirty="0">
                <a:solidFill>
                  <a:srgbClr val="FFFC00"/>
                </a:solidFill>
              </a:rPr>
              <a:t>Branch Coverage</a:t>
            </a:r>
            <a:r>
              <a:rPr lang="en-US" dirty="0"/>
              <a:t> in Rails</a:t>
            </a:r>
            <a:br>
              <a:rPr lang="en-US" dirty="0"/>
            </a:br>
            <a:r>
              <a:rPr lang="en-US" dirty="0"/>
              <a:t>Using the </a:t>
            </a:r>
            <a:r>
              <a:rPr lang="en-US" dirty="0" err="1">
                <a:solidFill>
                  <a:srgbClr val="FFFC00"/>
                </a:solidFill>
              </a:rPr>
              <a:t>SimpleCov</a:t>
            </a:r>
            <a:r>
              <a:rPr lang="en-US" dirty="0"/>
              <a:t> Gem</a:t>
            </a:r>
          </a:p>
        </p:txBody>
      </p:sp>
    </p:spTree>
    <p:extLst>
      <p:ext uri="{BB962C8B-B14F-4D97-AF65-F5344CB8AC3E}">
        <p14:creationId xmlns:p14="http://schemas.microsoft.com/office/powerpoint/2010/main" val="153426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Impracticality of exhaustive testing</a:t>
            </a:r>
          </a:p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Terminology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00FDFF"/>
                </a:solidFill>
              </a:rPr>
              <a:t>Test/Test Case</a:t>
            </a:r>
            <a:r>
              <a:rPr lang="en-US" dirty="0"/>
              <a:t>:</a:t>
            </a:r>
            <a:r>
              <a:rPr lang="en-US" dirty="0">
                <a:solidFill>
                  <a:srgbClr val="FF6D77"/>
                </a:solidFill>
              </a:rPr>
              <a:t> </a:t>
            </a:r>
            <a:r>
              <a:rPr lang="en-US" dirty="0"/>
              <a:t>One execution of code that may expose bug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FDFF"/>
                </a:solidFill>
              </a:rPr>
              <a:t>Test Suite</a:t>
            </a:r>
            <a:r>
              <a:rPr lang="en-US" dirty="0"/>
              <a:t>:</a:t>
            </a:r>
            <a:r>
              <a:rPr lang="en-US" dirty="0">
                <a:solidFill>
                  <a:srgbClr val="FF6D77"/>
                </a:solidFill>
              </a:rPr>
              <a:t> </a:t>
            </a:r>
            <a:r>
              <a:rPr lang="en-US" dirty="0"/>
              <a:t>Set of test cases</a:t>
            </a:r>
          </a:p>
          <a:p>
            <a:pPr lvl="1" eaLnBrk="1" hangingPunct="1"/>
            <a:r>
              <a:rPr lang="en-US" dirty="0"/>
              <a:t>Often used to group related tests</a:t>
            </a:r>
          </a:p>
          <a:p>
            <a:pPr lvl="1" eaLnBrk="1" hangingPunct="1"/>
            <a:r>
              <a:rPr lang="en-US" dirty="0"/>
              <a:t>Pronounced like </a:t>
            </a:r>
            <a:r>
              <a:rPr lang="en-US" i="1" dirty="0"/>
              <a:t>sweet</a:t>
            </a:r>
            <a:r>
              <a:rPr lang="en-US" dirty="0"/>
              <a:t> and NOT like </a:t>
            </a:r>
            <a:r>
              <a:rPr lang="en-US" i="1" dirty="0"/>
              <a:t>suit</a:t>
            </a:r>
          </a:p>
        </p:txBody>
      </p:sp>
    </p:spTree>
    <p:extLst>
      <p:ext uri="{BB962C8B-B14F-4D97-AF65-F5344CB8AC3E}">
        <p14:creationId xmlns:p14="http://schemas.microsoft.com/office/powerpoint/2010/main" val="308251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52800"/>
            <a:ext cx="10972800" cy="27733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52800"/>
            <a:ext cx="10972800" cy="27733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FDFF"/>
                </a:solidFill>
              </a:rPr>
              <a:t>Answer:</a:t>
            </a:r>
          </a:p>
          <a:p>
            <a:r>
              <a:rPr lang="en-US" dirty="0"/>
              <a:t>Make a test for every possible input</a:t>
            </a:r>
          </a:p>
          <a:p>
            <a:r>
              <a:rPr lang="en-US" dirty="0"/>
              <a:t>If all tests pass, program is 100% error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01998"/>
            <a:ext cx="10972800" cy="30988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many tests would that be?</a:t>
            </a:r>
          </a:p>
          <a:p>
            <a:r>
              <a:rPr lang="en-US" dirty="0"/>
              <a:t>Simplifying Assumption: ≤ 10-character argument</a:t>
            </a:r>
          </a:p>
          <a:p>
            <a:r>
              <a:rPr lang="en-US" dirty="0"/>
              <a:t>Each character an 8-bit byte</a:t>
            </a:r>
          </a:p>
          <a:p>
            <a:r>
              <a:rPr lang="en-US" dirty="0"/>
              <a:t>8-bit byte has 2</a:t>
            </a:r>
            <a:r>
              <a:rPr lang="en-US" baseline="30000" dirty="0"/>
              <a:t>8</a:t>
            </a:r>
            <a:r>
              <a:rPr lang="en-US" dirty="0"/>
              <a:t> = 256 possible values</a:t>
            </a:r>
          </a:p>
          <a:p>
            <a:r>
              <a:rPr lang="en-US" dirty="0"/>
              <a:t>256</a:t>
            </a:r>
            <a:r>
              <a:rPr lang="en-US" baseline="30000" dirty="0"/>
              <a:t>10</a:t>
            </a:r>
            <a:r>
              <a:rPr lang="en-US" dirty="0"/>
              <a:t> + 256</a:t>
            </a:r>
            <a:r>
              <a:rPr lang="en-US" baseline="30000" dirty="0"/>
              <a:t>9</a:t>
            </a:r>
            <a:r>
              <a:rPr lang="en-US" dirty="0"/>
              <a:t> + 256</a:t>
            </a:r>
            <a:r>
              <a:rPr lang="en-US" baseline="30000" dirty="0"/>
              <a:t>8</a:t>
            </a:r>
            <a:r>
              <a:rPr lang="en-US" dirty="0"/>
              <a:t> + … + 256</a:t>
            </a:r>
            <a:r>
              <a:rPr lang="en-US" baseline="30000" dirty="0"/>
              <a:t>1</a:t>
            </a:r>
            <a:r>
              <a:rPr lang="en-US" dirty="0"/>
              <a:t>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</a:p>
          <a:p>
            <a:r>
              <a:rPr lang="en-US" dirty="0"/>
              <a:t>At 1,000 tests per second, takes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13</a:t>
            </a:r>
            <a:r>
              <a:rPr lang="en-US" dirty="0">
                <a:solidFill>
                  <a:srgbClr val="FFFC00"/>
                </a:solidFill>
              </a:rPr>
              <a:t> years!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😱</a:t>
            </a:r>
            <a:endParaRPr lang="en-US" sz="3600" dirty="0">
              <a:solidFill>
                <a:srgbClr val="FFF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752600"/>
            <a:ext cx="4191000" cy="93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91940-9DBB-7BDF-676B-2FEF342D712D}"/>
              </a:ext>
            </a:extLst>
          </p:cNvPr>
          <p:cNvSpPr txBox="1"/>
          <p:nvPr/>
        </p:nvSpPr>
        <p:spPr>
          <a:xfrm>
            <a:off x="8839200" y="4343400"/>
            <a:ext cx="2825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Clearly exhaustive testing isn’t practical</a:t>
            </a:r>
          </a:p>
        </p:txBody>
      </p:sp>
    </p:spTree>
    <p:extLst>
      <p:ext uri="{BB962C8B-B14F-4D97-AF65-F5344CB8AC3E}">
        <p14:creationId xmlns:p14="http://schemas.microsoft.com/office/powerpoint/2010/main" val="1576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</a:t>
            </a:r>
            <a:r>
              <a:rPr lang="en-US" dirty="0">
                <a:solidFill>
                  <a:srgbClr val="FFFC00"/>
                </a:solidFill>
              </a:rPr>
              <a:t>test cases</a:t>
            </a:r>
            <a:r>
              <a:rPr lang="en-US" dirty="0">
                <a:solidFill>
                  <a:srgbClr val="FFFFFF"/>
                </a:solidFill>
              </a:rPr>
              <a:t> that reveals </a:t>
            </a:r>
            <a:r>
              <a:rPr lang="en-US" dirty="0">
                <a:solidFill>
                  <a:srgbClr val="FFFC00"/>
                </a:solidFill>
              </a:rPr>
              <a:t>all errors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Fundamental research problem</a:t>
            </a:r>
          </a:p>
          <a:p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Black-Box</a:t>
            </a:r>
            <a:r>
              <a:rPr lang="en-US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tests based on module’s possible inputs and outputs — its </a:t>
            </a:r>
            <a:r>
              <a:rPr lang="en-US" dirty="0">
                <a:solidFill>
                  <a:srgbClr val="FFFC00"/>
                </a:solidFill>
              </a:rPr>
              <a:t>interface</a:t>
            </a:r>
            <a:endParaRPr lang="en-US" dirty="0"/>
          </a:p>
          <a:p>
            <a:pPr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happy path</a:t>
            </a:r>
            <a:r>
              <a:rPr lang="en-US" dirty="0"/>
              <a:t> cases</a:t>
            </a:r>
          </a:p>
          <a:p>
            <a:pPr lvl="1"/>
            <a:r>
              <a:rPr lang="en-US" dirty="0"/>
              <a:t>“Typical” use case with no errors or weirdness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boundary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edge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corner cases</a:t>
            </a:r>
            <a:endParaRPr lang="en-US" dirty="0"/>
          </a:p>
          <a:p>
            <a:pPr lvl="1"/>
            <a:r>
              <a:rPr lang="en-US" dirty="0"/>
              <a:t>Input values around min/max of allowable range, including error values just beyond min/max</a:t>
            </a:r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ACD8-7B13-7F73-0E85-47553BBC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Boundary Case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E156-DE90-F1CF-C00E-BDA45F4F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Date cannot be after today</a:t>
            </a:r>
          </a:p>
          <a:p>
            <a:pPr lvl="1"/>
            <a:r>
              <a:rPr lang="en-US" dirty="0"/>
              <a:t>Test date for yesterday, today, and tomorrow</a:t>
            </a:r>
          </a:p>
          <a:p>
            <a:pPr lvl="1"/>
            <a:endParaRPr lang="en-US" dirty="0"/>
          </a:p>
          <a:p>
            <a:r>
              <a:rPr lang="en-US" dirty="0"/>
              <a:t>String cannot be longer than 32 characters</a:t>
            </a:r>
          </a:p>
          <a:p>
            <a:pPr lvl="1"/>
            <a:r>
              <a:rPr lang="en-US" dirty="0"/>
              <a:t>Test strings with 31, 32, and 33 characters</a:t>
            </a:r>
          </a:p>
          <a:p>
            <a:pPr lvl="1"/>
            <a:endParaRPr lang="en-US" dirty="0"/>
          </a:p>
          <a:p>
            <a:r>
              <a:rPr lang="en-US" dirty="0"/>
              <a:t>String cannot be “blank”</a:t>
            </a:r>
          </a:p>
          <a:p>
            <a:pPr lvl="1"/>
            <a:r>
              <a:rPr lang="en-US" dirty="0"/>
              <a:t>Test strings that are nil, empty (“”), and 1 character long</a:t>
            </a:r>
          </a:p>
          <a:p>
            <a:pPr lvl="1"/>
            <a:endParaRPr lang="en-US" dirty="0"/>
          </a:p>
          <a:p>
            <a:r>
              <a:rPr lang="en-US" dirty="0"/>
              <a:t>Monetary value (stored as integer)</a:t>
            </a:r>
          </a:p>
          <a:p>
            <a:pPr lvl="1"/>
            <a:r>
              <a:rPr lang="en-US" dirty="0"/>
              <a:t>Test -1, 0, and +1</a:t>
            </a:r>
          </a:p>
        </p:txBody>
      </p:sp>
    </p:spTree>
    <p:extLst>
      <p:ext uri="{BB962C8B-B14F-4D97-AF65-F5344CB8AC3E}">
        <p14:creationId xmlns:p14="http://schemas.microsoft.com/office/powerpoint/2010/main" val="217547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8435</TotalTime>
  <Words>521</Words>
  <Application>Microsoft Macintosh PowerPoint</Application>
  <PresentationFormat>Widescreen</PresentationFormat>
  <Paragraphs>98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Software Testing</vt:lpstr>
      <vt:lpstr>Testing Terminology</vt:lpstr>
      <vt:lpstr>How to Exhaustively Test the echo Command?</vt:lpstr>
      <vt:lpstr>How to Exhaustively Test the echo Command?</vt:lpstr>
      <vt:lpstr>How to Exhaustively Test the echo Command?</vt:lpstr>
      <vt:lpstr>The Testing Problem</vt:lpstr>
      <vt:lpstr>Two common ways to choose test cases</vt:lpstr>
      <vt:lpstr>Black-Box Testing</vt:lpstr>
      <vt:lpstr>Boundary Case Examples</vt:lpstr>
      <vt:lpstr>White-Box Testing (aka glass box testing, clear box testing)</vt:lpstr>
      <vt:lpstr>Statement Coverage</vt:lpstr>
      <vt:lpstr>Branch Coverage</vt:lpstr>
      <vt:lpstr>Coverage Support Tools</vt:lpstr>
      <vt:lpstr>Coverage Support Tools</vt:lpstr>
      <vt:lpstr>Coverage Support Tools</vt:lpstr>
      <vt:lpstr>Demo Time!  White-Box Statement Coverage in Rails White-Box Branch Coverage in Rails Using the SimpleCov Gem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303</cp:revision>
  <dcterms:created xsi:type="dcterms:W3CDTF">2015-09-15T16:42:42Z</dcterms:created>
  <dcterms:modified xsi:type="dcterms:W3CDTF">2023-12-05T23:38:10Z</dcterms:modified>
</cp:coreProperties>
</file>