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377" r:id="rId3"/>
    <p:sldId id="537" r:id="rId4"/>
    <p:sldId id="536" r:id="rId5"/>
    <p:sldId id="278" r:id="rId6"/>
    <p:sldId id="348" r:id="rId7"/>
    <p:sldId id="375" r:id="rId8"/>
    <p:sldId id="307" r:id="rId9"/>
    <p:sldId id="260" r:id="rId10"/>
    <p:sldId id="346" r:id="rId11"/>
    <p:sldId id="349" r:id="rId12"/>
    <p:sldId id="270" r:id="rId13"/>
    <p:sldId id="309" r:id="rId14"/>
    <p:sldId id="350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7" r:id="rId25"/>
    <p:sldId id="361" r:id="rId26"/>
    <p:sldId id="368" r:id="rId27"/>
    <p:sldId id="362" r:id="rId28"/>
    <p:sldId id="369" r:id="rId29"/>
    <p:sldId id="363" r:id="rId30"/>
    <p:sldId id="370" r:id="rId31"/>
    <p:sldId id="371" r:id="rId32"/>
    <p:sldId id="372" r:id="rId33"/>
    <p:sldId id="343" r:id="rId34"/>
    <p:sldId id="373" r:id="rId35"/>
    <p:sldId id="374" r:id="rId36"/>
    <p:sldId id="280" r:id="rId37"/>
    <p:sldId id="376" r:id="rId38"/>
    <p:sldId id="351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FD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77"/>
    <p:restoredTop sz="94756"/>
  </p:normalViewPr>
  <p:slideViewPr>
    <p:cSldViewPr snapToGrid="0" snapToObjects="1">
      <p:cViewPr>
        <p:scale>
          <a:sx n="135" d="100"/>
          <a:sy n="135" d="100"/>
        </p:scale>
        <p:origin x="2816" y="1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07751-1609-B14D-8430-BC6899E6AB7A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15929-C7BF-C441-BF36-5D89C4ED6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0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15929-C7BF-C441-BF36-5D89C4ED6D4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07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15929-C7BF-C441-BF36-5D89C4ED6D4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76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15F92-F099-C246-99E7-55D654C52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13DC3C-2EF1-0540-941D-637E78568D52}" type="datetimeFigureOut">
              <a:rPr lang="en-US" altLang="en-US"/>
              <a:pPr/>
              <a:t>10/27/21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A0789-BB85-7A4D-9589-253ACBC0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2C3BB-7823-9A46-8AA1-4388E089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3D0B0-42B6-7548-8462-CF6253F441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15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C1150-6AFE-D844-80A0-EF4BD88F8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EBB7E1-D6FA-5A41-B61E-1DB069422A07}" type="datetimeFigureOut">
              <a:rPr lang="en-US" altLang="en-US"/>
              <a:pPr/>
              <a:t>10/27/21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FC73B-8594-5743-8009-2E19AB0A9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5E3E7-CB27-0C42-981D-6E165A22A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40DE5-FD97-864A-99AF-56F07916C8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770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F993A-8627-3140-870C-38F525EB3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281DD0-F90D-F247-BA6D-0A8E94677628}" type="datetimeFigureOut">
              <a:rPr lang="en-US" altLang="en-US"/>
              <a:pPr/>
              <a:t>10/27/21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E3005-53F9-3D49-9000-A281BAFAC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0A3E4-92E0-F142-A5EA-FF8B5136E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E076F-C526-C64F-A3ED-2A74D68893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816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6E048-441F-4349-911B-52C06EC69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60FEAA-5A44-B843-BA3C-B97BEC304166}" type="datetimeFigureOut">
              <a:rPr lang="en-US" altLang="en-US"/>
              <a:pPr/>
              <a:t>10/27/21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D3836-D079-E94A-97CA-18FFAE07E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2058E-0BCA-DE42-8884-73653321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119D0-D737-4E47-93AB-F4C1703F8B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42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FEA77-C247-ED47-9F10-2AAD9734E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AA5987-ABEC-4349-8E00-A169DE9F749D}" type="datetimeFigureOut">
              <a:rPr lang="en-US" altLang="en-US"/>
              <a:pPr/>
              <a:t>10/27/21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16456-7927-C24C-AC29-874A0089D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A0996-34E0-AB4E-9865-FA1A20B7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BC7E2-CD71-E143-A758-E27E9ACFE2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18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D58827F-181E-2741-BA45-C5C81AAFF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CA38CC-949D-AB4B-8778-79DDD6B3F080}" type="datetimeFigureOut">
              <a:rPr lang="en-US" altLang="en-US"/>
              <a:pPr/>
              <a:t>10/27/21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3B8327-2DC5-9948-A403-209884333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9625F7-AA1D-B943-B11A-9C2E0E115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2F34E-F84D-D14C-9482-2D73038594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98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A9C84A2-0A47-DF41-A47F-FD720ED51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18527C-1AE0-3D43-8215-4100DC1260E7}" type="datetimeFigureOut">
              <a:rPr lang="en-US" altLang="en-US"/>
              <a:pPr/>
              <a:t>10/27/21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A1FFE74-B958-F549-9B89-060D18AE6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333C94B-0938-594B-B3CD-88A7AF6F8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E5120-BED2-CB4D-B6DF-CFBDDDF173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553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E09E412-DB63-C34F-83F8-A452A348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ECEB48-D89D-3B4C-A581-2D87C60C1468}" type="datetimeFigureOut">
              <a:rPr lang="en-US" altLang="en-US"/>
              <a:pPr/>
              <a:t>10/27/21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7145922-86AB-F248-8BB1-33FB61468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0B378C-EB43-F946-A47C-FBD05D7D3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B193A-495A-EE40-A9F2-9B3571F026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57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18FC482-E7BE-2F4C-97AA-1EA4EA00C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770A58-2AD3-FB4E-8D9D-BDE2FA88F41C}" type="datetimeFigureOut">
              <a:rPr lang="en-US" altLang="en-US"/>
              <a:pPr/>
              <a:t>10/27/21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AD66760-1EA8-AA4B-AEC9-891FDBD1C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A33BFB2-BA92-D14D-8886-9016310E3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288C6-9F6A-AA4D-9FF2-0DC91C91AD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925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F719BD-25A9-C949-94F1-76BE66E80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200EA9-96DD-E94A-9D1A-D014BB5F04ED}" type="datetimeFigureOut">
              <a:rPr lang="en-US" altLang="en-US"/>
              <a:pPr/>
              <a:t>10/27/21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BDB052-B087-584F-91EB-D9B235337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25B40D-4057-AE44-BB43-39139FB9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DFD02-179D-B240-8734-4A90DA9A61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15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A13422-A4A2-144A-91B1-730F58C0D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1F51CF-4357-8B43-906B-EF11E40CCDA6}" type="datetimeFigureOut">
              <a:rPr lang="en-US" altLang="en-US"/>
              <a:pPr/>
              <a:t>10/27/21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79A7D2-4F71-154E-BCDC-F6A552D5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082941-926D-8F48-AFF5-9B25D2A3A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8C528-4BC8-F548-8A00-070D32E9D7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0737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6E4437-FE29-4848-8658-BCBDBA28291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72CCC00-0618-5D44-87ED-6078E28492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1CE07-2469-1F45-AE2D-54E11D7B4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3ACFE156-73D5-1B4F-83A7-78DA9BF982C3}" type="datetimeFigureOut">
              <a:rPr lang="en-US" altLang="en-US"/>
              <a:pPr/>
              <a:t>10/27/21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FAFBF-C4F6-9449-9971-07DC5E4A58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7D805-8FE9-C844-95C4-DB9F7A4557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E1675821-C0DF-844F-BBF6-48D543E647D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rubyonrails.org/association_basics.html#polymorphic-associations" TargetMode="External"/><Relationship Id="rId2" Type="http://schemas.openxmlformats.org/officeDocument/2006/relationships/hyperlink" Target="https://guides.rubyonrails.org/association_basics.html#single-table-inheritance-st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2">
            <a:extLst>
              <a:ext uri="{FF2B5EF4-FFF2-40B4-BE49-F238E27FC236}">
                <a16:creationId xmlns:a16="http://schemas.microsoft.com/office/drawing/2014/main" id="{0DA90365-EF33-3C44-B0C6-DCA782739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14" y="5701168"/>
            <a:ext cx="8521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66CCFF"/>
                </a:solidFill>
              </a:rPr>
              <a:t>Object-Oriented Database Design</a:t>
            </a:r>
          </a:p>
        </p:txBody>
      </p:sp>
      <p:pic>
        <p:nvPicPr>
          <p:cNvPr id="13314" name="Picture 1">
            <a:extLst>
              <a:ext uri="{FF2B5EF4-FFF2-40B4-BE49-F238E27FC236}">
                <a16:creationId xmlns:a16="http://schemas.microsoft.com/office/drawing/2014/main" id="{239E898D-74E1-C04A-87CE-8BB1F6C79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2"/>
          <a:stretch>
            <a:fillRect/>
          </a:stretch>
        </p:blipFill>
        <p:spPr bwMode="auto">
          <a:xfrm>
            <a:off x="0" y="0"/>
            <a:ext cx="9144000" cy="555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C83947-EA4A-1B40-9772-F12915A97EC1}"/>
              </a:ext>
            </a:extLst>
          </p:cNvPr>
          <p:cNvSpPr txBox="1"/>
          <p:nvPr/>
        </p:nvSpPr>
        <p:spPr>
          <a:xfrm rot="16200000">
            <a:off x="8231188" y="4629150"/>
            <a:ext cx="1620837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6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http://flic.kr/p/9RR1BL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BDFA1-999A-914D-9C3D-617020E79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Object-Oriented Data Modeling</a:t>
            </a:r>
            <a:br>
              <a:rPr lang="en-US" dirty="0"/>
            </a:br>
            <a:r>
              <a:rPr lang="en-US" sz="2400" dirty="0"/>
              <a:t>(a key type of analysis)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674A8-34C6-C047-813E-38B4B8E30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Identify data that the system will need to manage</a:t>
            </a:r>
          </a:p>
          <a:p>
            <a:pPr>
              <a:spcAft>
                <a:spcPts val="1800"/>
              </a:spcAft>
            </a:pPr>
            <a:r>
              <a:rPr lang="en-US" dirty="0"/>
              <a:t>Structure data using object-oriented design</a:t>
            </a:r>
          </a:p>
          <a:p>
            <a:pPr>
              <a:spcAft>
                <a:spcPts val="1800"/>
              </a:spcAft>
            </a:pPr>
            <a:r>
              <a:rPr lang="en-US" dirty="0"/>
              <a:t>Represent with UML class diagram</a:t>
            </a:r>
          </a:p>
          <a:p>
            <a:r>
              <a:rPr lang="en-US" dirty="0"/>
              <a:t>Use class diagram as basis for software classes</a:t>
            </a:r>
          </a:p>
          <a:p>
            <a:pPr lvl="1"/>
            <a:r>
              <a:rPr lang="en-US" dirty="0"/>
              <a:t>Our focus: Rails model classes</a:t>
            </a:r>
          </a:p>
        </p:txBody>
      </p:sp>
    </p:spTree>
    <p:extLst>
      <p:ext uri="{BB962C8B-B14F-4D97-AF65-F5344CB8AC3E}">
        <p14:creationId xmlns:p14="http://schemas.microsoft.com/office/powerpoint/2010/main" val="2485777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0C913-CC49-6344-8D29-A8C6CC754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8B33E-DFA5-6D49-8554-41E9277F2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dirty="0"/>
              <a:t>How to get 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en-US" dirty="0">
                <a:solidFill>
                  <a:srgbClr val="00FDFF"/>
                </a:solidFill>
              </a:rPr>
              <a:t>OO design elements</a:t>
            </a:r>
            <a:br>
              <a:rPr lang="en-US" dirty="0">
                <a:solidFill>
                  <a:srgbClr val="00FDFF"/>
                </a:solidFill>
              </a:rPr>
            </a:br>
            <a:r>
              <a:rPr lang="en-US" dirty="0"/>
              <a:t>(classes, attributes, associations, etc.)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en-US" dirty="0"/>
              <a:t>from 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en-US" dirty="0">
                <a:solidFill>
                  <a:srgbClr val="00FDFF"/>
                </a:solidFill>
              </a:rPr>
              <a:t>textual requirements specifications</a:t>
            </a:r>
            <a:br>
              <a:rPr lang="en-US" dirty="0">
                <a:solidFill>
                  <a:srgbClr val="00FDFF"/>
                </a:solidFill>
              </a:rPr>
            </a:br>
            <a:r>
              <a:rPr lang="en-US" dirty="0"/>
              <a:t>(e.g., user stories)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en-US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855460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50D9FD65-D8DF-884F-819F-6E65C834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513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Noun Phrase Identification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Finds Classes and Attributes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3319C88A-AE57-534D-B304-D9281E8D5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08544"/>
            <a:ext cx="8229600" cy="452596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Identify nouns and noun phrases in descriptions of a domain (e.g., USs)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Nouns suggest possible classes or attributes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54848C-1C59-BA40-94F9-37A1D3F238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1" b="38204"/>
          <a:stretch/>
        </p:blipFill>
        <p:spPr>
          <a:xfrm>
            <a:off x="683882" y="3581468"/>
            <a:ext cx="8188867" cy="3276532"/>
          </a:xfrm>
          <a:prstGeom prst="rect">
            <a:avLst/>
          </a:prstGeom>
          <a:ln w="1270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53166168-9403-6840-9EB1-8FF424A48FA9}"/>
              </a:ext>
            </a:extLst>
          </p:cNvPr>
          <p:cNvGrpSpPr>
            <a:grpSpLocks/>
          </p:cNvGrpSpPr>
          <p:nvPr/>
        </p:nvGrpSpPr>
        <p:grpSpPr bwMode="auto">
          <a:xfrm>
            <a:off x="986064" y="4126691"/>
            <a:ext cx="6648450" cy="2601912"/>
            <a:chOff x="997415" y="4144536"/>
            <a:chExt cx="6647365" cy="2601943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4A63064C-8F83-8345-A22A-864E13C0D166}"/>
                </a:ext>
              </a:extLst>
            </p:cNvPr>
            <p:cNvCxnSpPr/>
            <p:nvPr/>
          </p:nvCxnSpPr>
          <p:spPr>
            <a:xfrm>
              <a:off x="1022811" y="4144536"/>
              <a:ext cx="1022183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AF851BD-01AF-B447-936A-AA5C1E192C17}"/>
                </a:ext>
              </a:extLst>
            </p:cNvPr>
            <p:cNvCxnSpPr/>
            <p:nvPr/>
          </p:nvCxnSpPr>
          <p:spPr>
            <a:xfrm>
              <a:off x="3119557" y="4154061"/>
              <a:ext cx="1501530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2BAE2DA-1C12-FE4B-A919-B770236AAD2F}"/>
                </a:ext>
              </a:extLst>
            </p:cNvPr>
            <p:cNvCxnSpPr/>
            <p:nvPr/>
          </p:nvCxnSpPr>
          <p:spPr>
            <a:xfrm>
              <a:off x="5089322" y="4154061"/>
              <a:ext cx="647594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DC77003-4C5F-1F43-9BEC-1787F56AAC29}"/>
                </a:ext>
              </a:extLst>
            </p:cNvPr>
            <p:cNvCxnSpPr/>
            <p:nvPr/>
          </p:nvCxnSpPr>
          <p:spPr>
            <a:xfrm>
              <a:off x="6444826" y="4154061"/>
              <a:ext cx="852349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139122A-90DF-D447-BEA8-270BD9A1ECF2}"/>
                </a:ext>
              </a:extLst>
            </p:cNvPr>
            <p:cNvCxnSpPr/>
            <p:nvPr/>
          </p:nvCxnSpPr>
          <p:spPr>
            <a:xfrm>
              <a:off x="1033922" y="4400126"/>
              <a:ext cx="768225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E4091B8-8BC1-C240-A0A3-1CB743F52CBC}"/>
                </a:ext>
              </a:extLst>
            </p:cNvPr>
            <p:cNvCxnSpPr/>
            <p:nvPr/>
          </p:nvCxnSpPr>
          <p:spPr>
            <a:xfrm>
              <a:off x="3057654" y="4404889"/>
              <a:ext cx="442841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7C4A932-0136-3B4F-8B5E-3A0A8AE28094}"/>
                </a:ext>
              </a:extLst>
            </p:cNvPr>
            <p:cNvCxnSpPr/>
            <p:nvPr/>
          </p:nvCxnSpPr>
          <p:spPr>
            <a:xfrm>
              <a:off x="2491009" y="4655717"/>
              <a:ext cx="1380900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900B741-D588-DA41-9B3C-E5605189C601}"/>
                </a:ext>
              </a:extLst>
            </p:cNvPr>
            <p:cNvCxnSpPr/>
            <p:nvPr/>
          </p:nvCxnSpPr>
          <p:spPr>
            <a:xfrm>
              <a:off x="2494184" y="4920832"/>
              <a:ext cx="1380900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30B8F2A-535D-9F4A-B2CC-F501ADD99C71}"/>
                </a:ext>
              </a:extLst>
            </p:cNvPr>
            <p:cNvCxnSpPr/>
            <p:nvPr/>
          </p:nvCxnSpPr>
          <p:spPr>
            <a:xfrm>
              <a:off x="5155986" y="4931945"/>
              <a:ext cx="1615811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9FD9D05-E7C7-3446-95CD-CAFC2F58A1C6}"/>
                </a:ext>
              </a:extLst>
            </p:cNvPr>
            <p:cNvCxnSpPr/>
            <p:nvPr/>
          </p:nvCxnSpPr>
          <p:spPr>
            <a:xfrm>
              <a:off x="6874969" y="4931945"/>
              <a:ext cx="496806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32E2F84-B8C9-CA46-B666-7E0845B4F4FF}"/>
                </a:ext>
              </a:extLst>
            </p:cNvPr>
            <p:cNvCxnSpPr/>
            <p:nvPr/>
          </p:nvCxnSpPr>
          <p:spPr>
            <a:xfrm>
              <a:off x="997415" y="5182773"/>
              <a:ext cx="496807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6716679-AB0A-A74F-B9E4-AADD3295881D}"/>
                </a:ext>
              </a:extLst>
            </p:cNvPr>
            <p:cNvCxnSpPr/>
            <p:nvPr/>
          </p:nvCxnSpPr>
          <p:spPr>
            <a:xfrm>
              <a:off x="3529065" y="5706655"/>
              <a:ext cx="541249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597739C-C4FB-C54D-B1C5-6F8776B3354C}"/>
                </a:ext>
              </a:extLst>
            </p:cNvPr>
            <p:cNvCxnSpPr/>
            <p:nvPr/>
          </p:nvCxnSpPr>
          <p:spPr>
            <a:xfrm>
              <a:off x="5298838" y="5970183"/>
              <a:ext cx="884094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33EA90-F597-7C43-96E2-17180269EC0D}"/>
                </a:ext>
              </a:extLst>
            </p:cNvPr>
            <p:cNvCxnSpPr/>
            <p:nvPr/>
          </p:nvCxnSpPr>
          <p:spPr>
            <a:xfrm>
              <a:off x="3598903" y="6476601"/>
              <a:ext cx="422206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273465-D477-FA4E-8DA0-67EBC4DE945F}"/>
                </a:ext>
              </a:extLst>
            </p:cNvPr>
            <p:cNvCxnSpPr/>
            <p:nvPr/>
          </p:nvCxnSpPr>
          <p:spPr>
            <a:xfrm>
              <a:off x="1808496" y="6746479"/>
              <a:ext cx="1134877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3F407C9-BF47-D94D-A666-51376A43D69D}"/>
                </a:ext>
              </a:extLst>
            </p:cNvPr>
            <p:cNvCxnSpPr/>
            <p:nvPr/>
          </p:nvCxnSpPr>
          <p:spPr>
            <a:xfrm>
              <a:off x="4835364" y="6746479"/>
              <a:ext cx="1347568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EBE33B4-4569-004D-B1BE-6DD9979A4F93}"/>
                </a:ext>
              </a:extLst>
            </p:cNvPr>
            <p:cNvCxnSpPr/>
            <p:nvPr/>
          </p:nvCxnSpPr>
          <p:spPr>
            <a:xfrm>
              <a:off x="6698784" y="6746479"/>
              <a:ext cx="945996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3C101-8022-B447-A8B5-B9EB192B3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Verb Phrases?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CF362-B303-5D49-926B-8D8571807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Less clear than noun phrases, but...</a:t>
            </a:r>
          </a:p>
          <a:p>
            <a:endParaRPr lang="en-US" dirty="0"/>
          </a:p>
          <a:p>
            <a:r>
              <a:rPr lang="en-US" i="1" dirty="0">
                <a:solidFill>
                  <a:srgbClr val="00FDFF"/>
                </a:solidFill>
              </a:rPr>
              <a:t>has-a</a:t>
            </a:r>
            <a:r>
              <a:rPr lang="en-US" dirty="0"/>
              <a:t> type phrases suggest associations or attributes</a:t>
            </a:r>
          </a:p>
          <a:p>
            <a:pPr lvl="1"/>
            <a:r>
              <a:rPr lang="en-US" dirty="0"/>
              <a:t>"An album has one or more tracks." (association)</a:t>
            </a:r>
          </a:p>
          <a:p>
            <a:pPr lvl="1"/>
            <a:r>
              <a:rPr lang="en-US" dirty="0"/>
              <a:t>"A person has a name." (attribute)</a:t>
            </a:r>
          </a:p>
          <a:p>
            <a:endParaRPr lang="en-US" dirty="0"/>
          </a:p>
          <a:p>
            <a:r>
              <a:rPr lang="en-US" i="1" dirty="0">
                <a:solidFill>
                  <a:srgbClr val="00FDFF"/>
                </a:solidFill>
              </a:rPr>
              <a:t>is-a</a:t>
            </a:r>
            <a:r>
              <a:rPr lang="en-US" dirty="0"/>
              <a:t> type phrases suggest generalization relationships</a:t>
            </a:r>
          </a:p>
          <a:p>
            <a:pPr lvl="1"/>
            <a:r>
              <a:rPr lang="en-US" dirty="0"/>
              <a:t>"A credit card payment is one type of payment."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781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A6EDF-6E6F-134A-B93F-78E3ED052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Flight Booking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B3350C1-8B81-E042-A41D-7803E434A4DE}"/>
              </a:ext>
            </a:extLst>
          </p:cNvPr>
          <p:cNvGrpSpPr/>
          <p:nvPr/>
        </p:nvGrpSpPr>
        <p:grpSpPr>
          <a:xfrm>
            <a:off x="0" y="1565508"/>
            <a:ext cx="9144000" cy="5292725"/>
            <a:chOff x="0" y="814388"/>
            <a:chExt cx="9144000" cy="529272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F256DE6-60BA-DD47-ADC2-E1AF0836217C}"/>
                </a:ext>
              </a:extLst>
            </p:cNvPr>
            <p:cNvSpPr/>
            <p:nvPr/>
          </p:nvSpPr>
          <p:spPr>
            <a:xfrm>
              <a:off x="0" y="814388"/>
              <a:ext cx="9144000" cy="52927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37D425B0-B505-7742-9845-76DCDAE8B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814388"/>
              <a:ext cx="4365625" cy="266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149CDA25-D625-0C41-9ED3-302428DA9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2813" y="935038"/>
              <a:ext cx="4184650" cy="241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9E016217-90C5-4646-B1B6-556CDC070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3478213"/>
              <a:ext cx="4332288" cy="262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6729FB26-69EE-3449-9360-76AFC2A98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478213"/>
              <a:ext cx="4159250" cy="2446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4163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A6EDF-6E6F-134A-B93F-78E3ED052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Noun-Phrase Identification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B3350C1-8B81-E042-A41D-7803E434A4DE}"/>
              </a:ext>
            </a:extLst>
          </p:cNvPr>
          <p:cNvGrpSpPr/>
          <p:nvPr/>
        </p:nvGrpSpPr>
        <p:grpSpPr>
          <a:xfrm>
            <a:off x="0" y="1565508"/>
            <a:ext cx="9144000" cy="5292725"/>
            <a:chOff x="0" y="814388"/>
            <a:chExt cx="9144000" cy="529272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F256DE6-60BA-DD47-ADC2-E1AF0836217C}"/>
                </a:ext>
              </a:extLst>
            </p:cNvPr>
            <p:cNvSpPr/>
            <p:nvPr/>
          </p:nvSpPr>
          <p:spPr>
            <a:xfrm>
              <a:off x="0" y="814388"/>
              <a:ext cx="9144000" cy="52927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37D425B0-B505-7742-9845-76DCDAE8B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814388"/>
              <a:ext cx="4365625" cy="266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149CDA25-D625-0C41-9ED3-302428DA9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2813" y="935038"/>
              <a:ext cx="4184650" cy="241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9E016217-90C5-4646-B1B6-556CDC070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3478213"/>
              <a:ext cx="4332288" cy="262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6729FB26-69EE-3449-9360-76AFC2A98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478213"/>
              <a:ext cx="4159250" cy="2446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32E0A92-EE0E-2241-9EFF-7F1CC70A284B}"/>
              </a:ext>
            </a:extLst>
          </p:cNvPr>
          <p:cNvGrpSpPr/>
          <p:nvPr/>
        </p:nvGrpSpPr>
        <p:grpSpPr>
          <a:xfrm>
            <a:off x="621029" y="2058706"/>
            <a:ext cx="3611337" cy="1252627"/>
            <a:chOff x="621029" y="2058706"/>
            <a:chExt cx="3611337" cy="1252627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169D11CA-6999-7945-9D52-535C5A2BD0EF}"/>
                </a:ext>
              </a:extLst>
            </p:cNvPr>
            <p:cNvSpPr/>
            <p:nvPr/>
          </p:nvSpPr>
          <p:spPr>
            <a:xfrm>
              <a:off x="2534194" y="2058706"/>
              <a:ext cx="1698172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7A9E42D2-4F4A-A64D-AA36-A9E97C22C091}"/>
                </a:ext>
              </a:extLst>
            </p:cNvPr>
            <p:cNvSpPr/>
            <p:nvPr/>
          </p:nvSpPr>
          <p:spPr>
            <a:xfrm>
              <a:off x="1782644" y="2426032"/>
              <a:ext cx="573895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B9732139-A3ED-8548-9B75-3C1BBFDE7E60}"/>
                </a:ext>
              </a:extLst>
            </p:cNvPr>
            <p:cNvSpPr/>
            <p:nvPr/>
          </p:nvSpPr>
          <p:spPr>
            <a:xfrm>
              <a:off x="1908048" y="2709746"/>
              <a:ext cx="908304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440A5919-DC42-3949-86C1-C06A43AAAAAF}"/>
                </a:ext>
              </a:extLst>
            </p:cNvPr>
            <p:cNvSpPr/>
            <p:nvPr/>
          </p:nvSpPr>
          <p:spPr>
            <a:xfrm>
              <a:off x="3112552" y="2682532"/>
              <a:ext cx="612975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0510E40E-0066-9346-BEAF-DFFDE1C3EA83}"/>
                </a:ext>
              </a:extLst>
            </p:cNvPr>
            <p:cNvSpPr/>
            <p:nvPr/>
          </p:nvSpPr>
          <p:spPr>
            <a:xfrm>
              <a:off x="621029" y="3050076"/>
              <a:ext cx="465801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E493EEE4-14EA-6342-8EDC-65506F1F1DC9}"/>
                </a:ext>
              </a:extLst>
            </p:cNvPr>
            <p:cNvSpPr/>
            <p:nvPr/>
          </p:nvSpPr>
          <p:spPr>
            <a:xfrm>
              <a:off x="1365641" y="3013391"/>
              <a:ext cx="661714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2502C49-68B1-B24C-B3D2-AF8233EE7A0D}"/>
              </a:ext>
            </a:extLst>
          </p:cNvPr>
          <p:cNvGrpSpPr/>
          <p:nvPr/>
        </p:nvGrpSpPr>
        <p:grpSpPr>
          <a:xfrm>
            <a:off x="5733145" y="2118700"/>
            <a:ext cx="1963490" cy="860650"/>
            <a:chOff x="5733145" y="2118700"/>
            <a:chExt cx="1963490" cy="860650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90D974F6-3839-604D-BABF-943498078223}"/>
                </a:ext>
              </a:extLst>
            </p:cNvPr>
            <p:cNvSpPr/>
            <p:nvPr/>
          </p:nvSpPr>
          <p:spPr>
            <a:xfrm>
              <a:off x="6710244" y="2118700"/>
              <a:ext cx="986391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2F6BC696-260F-BD4C-8372-2310A6335DDC}"/>
                </a:ext>
              </a:extLst>
            </p:cNvPr>
            <p:cNvSpPr/>
            <p:nvPr/>
          </p:nvSpPr>
          <p:spPr>
            <a:xfrm>
              <a:off x="6374966" y="2448489"/>
              <a:ext cx="433396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B3B5C040-E60C-6B4E-A506-B9C2D5522575}"/>
                </a:ext>
              </a:extLst>
            </p:cNvPr>
            <p:cNvSpPr/>
            <p:nvPr/>
          </p:nvSpPr>
          <p:spPr>
            <a:xfrm>
              <a:off x="5733145" y="2718093"/>
              <a:ext cx="1420076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82B207D-5390-8B43-BD95-76DD9C62D25D}"/>
              </a:ext>
            </a:extLst>
          </p:cNvPr>
          <p:cNvGrpSpPr/>
          <p:nvPr/>
        </p:nvGrpSpPr>
        <p:grpSpPr>
          <a:xfrm>
            <a:off x="6108126" y="4648704"/>
            <a:ext cx="1933368" cy="1157902"/>
            <a:chOff x="6108126" y="4648704"/>
            <a:chExt cx="1933368" cy="1157902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DFA3D80A-8B79-9640-8BB2-151F108F77E4}"/>
                </a:ext>
              </a:extLst>
            </p:cNvPr>
            <p:cNvSpPr/>
            <p:nvPr/>
          </p:nvSpPr>
          <p:spPr>
            <a:xfrm>
              <a:off x="6608889" y="4648704"/>
              <a:ext cx="1432605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4EEC5882-451B-AD47-B867-8767B30E8F8A}"/>
                </a:ext>
              </a:extLst>
            </p:cNvPr>
            <p:cNvSpPr/>
            <p:nvPr/>
          </p:nvSpPr>
          <p:spPr>
            <a:xfrm>
              <a:off x="6317153" y="4998876"/>
              <a:ext cx="438958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06A92833-7D7F-E34D-B155-441239362E41}"/>
                </a:ext>
              </a:extLst>
            </p:cNvPr>
            <p:cNvSpPr/>
            <p:nvPr/>
          </p:nvSpPr>
          <p:spPr>
            <a:xfrm>
              <a:off x="6108126" y="5282526"/>
              <a:ext cx="548706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4656D9DE-CB7E-FB4B-B563-B7027F81630B}"/>
                </a:ext>
              </a:extLst>
            </p:cNvPr>
            <p:cNvSpPr/>
            <p:nvPr/>
          </p:nvSpPr>
          <p:spPr>
            <a:xfrm>
              <a:off x="7054621" y="5239233"/>
              <a:ext cx="642013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64DCB5D2-BBB7-E54D-9861-F9FF32163D1C}"/>
                </a:ext>
              </a:extLst>
            </p:cNvPr>
            <p:cNvSpPr/>
            <p:nvPr/>
          </p:nvSpPr>
          <p:spPr>
            <a:xfrm>
              <a:off x="6374966" y="5545349"/>
              <a:ext cx="548707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19A1D3E-6A37-2649-AE5B-C6FD7AC62C20}"/>
              </a:ext>
            </a:extLst>
          </p:cNvPr>
          <p:cNvGrpSpPr/>
          <p:nvPr/>
        </p:nvGrpSpPr>
        <p:grpSpPr>
          <a:xfrm>
            <a:off x="1248328" y="4706856"/>
            <a:ext cx="2289056" cy="873512"/>
            <a:chOff x="1248328" y="4706856"/>
            <a:chExt cx="2289056" cy="873512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EAAB4845-53C9-2543-9D1D-CCF65440C978}"/>
                </a:ext>
              </a:extLst>
            </p:cNvPr>
            <p:cNvSpPr/>
            <p:nvPr/>
          </p:nvSpPr>
          <p:spPr>
            <a:xfrm>
              <a:off x="2351636" y="4706856"/>
              <a:ext cx="755691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62DD5F74-DD93-2F43-B9EE-A590A0F18248}"/>
                </a:ext>
              </a:extLst>
            </p:cNvPr>
            <p:cNvSpPr/>
            <p:nvPr/>
          </p:nvSpPr>
          <p:spPr>
            <a:xfrm>
              <a:off x="1897597" y="5043764"/>
              <a:ext cx="427591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A6444D76-D273-174C-82AA-3A1FAEF207A1}"/>
                </a:ext>
              </a:extLst>
            </p:cNvPr>
            <p:cNvSpPr/>
            <p:nvPr/>
          </p:nvSpPr>
          <p:spPr>
            <a:xfrm>
              <a:off x="1248328" y="5319111"/>
              <a:ext cx="2289056" cy="261257"/>
            </a:xfrm>
            <a:prstGeom prst="roundRect">
              <a:avLst/>
            </a:prstGeom>
            <a:solidFill>
              <a:srgbClr val="FF00FF">
                <a:alpha val="32000"/>
              </a:srgbClr>
            </a:solidFill>
            <a:ln>
              <a:solidFill>
                <a:srgbClr val="FF00FF">
                  <a:alpha val="6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5979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906D77-34E5-C049-9D98-CCB86973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Noun-Phrase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DB732-1553-9C4B-BDD0-5E19586EA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VISA/MC/PayPal</a:t>
            </a:r>
          </a:p>
          <a:p>
            <a:r>
              <a:rPr lang="en-US" dirty="0"/>
              <a:t>User</a:t>
            </a:r>
          </a:p>
          <a:p>
            <a:r>
              <a:rPr lang="en-US" dirty="0"/>
              <a:t>Booking</a:t>
            </a:r>
          </a:p>
          <a:p>
            <a:r>
              <a:rPr lang="en-US" dirty="0"/>
              <a:t>Flight DVD</a:t>
            </a:r>
          </a:p>
          <a:p>
            <a:r>
              <a:rPr lang="en-US" dirty="0"/>
              <a:t>Seating (aisle or window)</a:t>
            </a:r>
          </a:p>
          <a:p>
            <a:r>
              <a:rPr lang="en-US" dirty="0"/>
              <a:t>In-Flight Meal/Drink</a:t>
            </a:r>
          </a:p>
          <a:p>
            <a:r>
              <a:rPr lang="en-US" dirty="0"/>
              <a:t>Flight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743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906D77-34E5-C049-9D98-CCB86973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Noun-Phrase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DB732-1553-9C4B-BDD0-5E19586EA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VISA/MC/PayPal</a:t>
            </a:r>
          </a:p>
          <a:p>
            <a:r>
              <a:rPr lang="en-US" dirty="0"/>
              <a:t>User</a:t>
            </a:r>
          </a:p>
          <a:p>
            <a:r>
              <a:rPr lang="en-US" dirty="0"/>
              <a:t>Booking</a:t>
            </a:r>
          </a:p>
          <a:p>
            <a:r>
              <a:rPr lang="en-US" dirty="0"/>
              <a:t>Flight DVD</a:t>
            </a:r>
          </a:p>
          <a:p>
            <a:r>
              <a:rPr lang="en-US" dirty="0"/>
              <a:t>Seating (aisle or window)</a:t>
            </a:r>
          </a:p>
          <a:p>
            <a:r>
              <a:rPr lang="en-US" dirty="0"/>
              <a:t>In-Flight Meal/Drink</a:t>
            </a:r>
          </a:p>
          <a:p>
            <a:r>
              <a:rPr lang="en-US" dirty="0"/>
              <a:t>Flight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522B0B-C025-CE42-AD04-C36189C99FD1}"/>
              </a:ext>
            </a:extLst>
          </p:cNvPr>
          <p:cNvSpPr txBox="1"/>
          <p:nvPr/>
        </p:nvSpPr>
        <p:spPr>
          <a:xfrm>
            <a:off x="5170713" y="1600200"/>
            <a:ext cx="37664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</a:rPr>
              <a:t>What sense can we make here?</a:t>
            </a:r>
          </a:p>
          <a:p>
            <a:pPr algn="ctr"/>
            <a:endParaRPr lang="en-US" sz="2800" b="1" dirty="0">
              <a:solidFill>
                <a:srgbClr val="FF00FF"/>
              </a:solidFill>
            </a:endParaRPr>
          </a:p>
          <a:p>
            <a:pPr algn="ctr"/>
            <a:r>
              <a:rPr lang="en-US" sz="2800" b="1" dirty="0">
                <a:solidFill>
                  <a:srgbClr val="FF00FF"/>
                </a:solidFill>
              </a:rPr>
              <a:t>Which seem like model classes?</a:t>
            </a:r>
          </a:p>
          <a:p>
            <a:pPr algn="ctr"/>
            <a:endParaRPr lang="en-US" sz="2800" b="1" dirty="0">
              <a:solidFill>
                <a:srgbClr val="FF00FF"/>
              </a:solidFill>
            </a:endParaRPr>
          </a:p>
          <a:p>
            <a:pPr algn="ctr"/>
            <a:r>
              <a:rPr lang="en-US" sz="2800" b="1" dirty="0">
                <a:solidFill>
                  <a:srgbClr val="FF00FF"/>
                </a:solidFill>
              </a:rPr>
              <a:t>(Not being domain experts, we might need to ask follow-up questions)</a:t>
            </a:r>
          </a:p>
        </p:txBody>
      </p:sp>
    </p:spTree>
    <p:extLst>
      <p:ext uri="{BB962C8B-B14F-4D97-AF65-F5344CB8AC3E}">
        <p14:creationId xmlns:p14="http://schemas.microsoft.com/office/powerpoint/2010/main" val="154407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906D77-34E5-C049-9D98-CCB86973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Noun-Phrase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DB732-1553-9C4B-BDD0-5E19586EA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VISA/MC/PayPal</a:t>
            </a:r>
          </a:p>
          <a:p>
            <a:r>
              <a:rPr lang="en-US" dirty="0"/>
              <a:t>User</a:t>
            </a:r>
          </a:p>
          <a:p>
            <a:r>
              <a:rPr lang="en-US" dirty="0"/>
              <a:t>Booking</a:t>
            </a:r>
          </a:p>
          <a:p>
            <a:r>
              <a:rPr lang="en-US" dirty="0"/>
              <a:t>Flight DVD</a:t>
            </a:r>
          </a:p>
          <a:p>
            <a:r>
              <a:rPr lang="en-US" dirty="0"/>
              <a:t>Seating (aisle or window)</a:t>
            </a:r>
          </a:p>
          <a:p>
            <a:r>
              <a:rPr lang="en-US" dirty="0"/>
              <a:t>In-Flight Meal/Drink</a:t>
            </a:r>
          </a:p>
          <a:p>
            <a:r>
              <a:rPr lang="en-US" dirty="0"/>
              <a:t>Flight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5FD807-A722-BD46-8CEF-1F7C0A768023}"/>
              </a:ext>
            </a:extLst>
          </p:cNvPr>
          <p:cNvGrpSpPr/>
          <p:nvPr/>
        </p:nvGrpSpPr>
        <p:grpSpPr>
          <a:xfrm>
            <a:off x="2264229" y="2488349"/>
            <a:ext cx="6422571" cy="1195563"/>
            <a:chOff x="3418115" y="1802549"/>
            <a:chExt cx="6422571" cy="11955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EB864D-A0C1-3448-BDFB-370D1403DA24}"/>
                </a:ext>
              </a:extLst>
            </p:cNvPr>
            <p:cNvSpPr txBox="1"/>
            <p:nvPr/>
          </p:nvSpPr>
          <p:spPr>
            <a:xfrm>
              <a:off x="4343402" y="2044005"/>
              <a:ext cx="549728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FF"/>
                  </a:solidFill>
                </a:rPr>
                <a:t>Seems likely that the system will need to save "bookings" in the DB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BB5D15-0B56-BE43-8C6B-29C82F8D24F3}"/>
                </a:ext>
              </a:extLst>
            </p:cNvPr>
            <p:cNvSpPr txBox="1"/>
            <p:nvPr/>
          </p:nvSpPr>
          <p:spPr>
            <a:xfrm>
              <a:off x="3418115" y="1802549"/>
              <a:ext cx="95731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FF00FF"/>
                  </a:solidFill>
                </a:rPr>
                <a:t>☜</a:t>
              </a:r>
              <a:endParaRPr lang="en-US" sz="6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4647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694F3F-E499-A849-A462-630EB53E7A61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3573D15-8A4F-CA45-ABD2-097C40A4A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90900" y="2095500"/>
            <a:ext cx="2362200" cy="2667000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6943C11-A864-2549-8595-4FB6AEF1FBF9}"/>
              </a:ext>
            </a:extLst>
          </p:cNvPr>
          <p:cNvSpPr/>
          <p:nvPr/>
        </p:nvSpPr>
        <p:spPr>
          <a:xfrm>
            <a:off x="3966983" y="2633196"/>
            <a:ext cx="1216909" cy="1560669"/>
          </a:xfrm>
          <a:prstGeom prst="roundRect">
            <a:avLst>
              <a:gd name="adj" fmla="val 6937"/>
            </a:avLst>
          </a:prstGeom>
          <a:noFill/>
          <a:ln w="101600">
            <a:solidFill>
              <a:srgbClr val="FFCC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04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89D7AA-6F75-674C-919B-7CCBBEF68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/>
              <a:t>Prologue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Generalization Class Relationship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25683DB-294C-9146-AEBC-3640BF02E3C7}"/>
              </a:ext>
            </a:extLst>
          </p:cNvPr>
          <p:cNvCxnSpPr>
            <a:cxnSpLocks/>
          </p:cNvCxnSpPr>
          <p:nvPr/>
        </p:nvCxnSpPr>
        <p:spPr>
          <a:xfrm>
            <a:off x="1817914" y="3429000"/>
            <a:ext cx="550817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80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906D77-34E5-C049-9D98-CCB86973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Noun-Phrase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DB732-1553-9C4B-BDD0-5E19586EA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VISA/MC/PayPal</a:t>
            </a:r>
          </a:p>
          <a:p>
            <a:r>
              <a:rPr lang="en-US" dirty="0"/>
              <a:t>User</a:t>
            </a:r>
          </a:p>
          <a:p>
            <a:r>
              <a:rPr lang="en-US" dirty="0"/>
              <a:t>Booking</a:t>
            </a:r>
          </a:p>
          <a:p>
            <a:r>
              <a:rPr lang="en-US" dirty="0"/>
              <a:t>Flight DVD</a:t>
            </a:r>
          </a:p>
          <a:p>
            <a:r>
              <a:rPr lang="en-US" dirty="0"/>
              <a:t>Seating (aisle or window)</a:t>
            </a:r>
          </a:p>
          <a:p>
            <a:r>
              <a:rPr lang="en-US" dirty="0"/>
              <a:t>In-Flight Meal/Drink</a:t>
            </a:r>
          </a:p>
          <a:p>
            <a:r>
              <a:rPr lang="en-US" dirty="0"/>
              <a:t>Flight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5FD807-A722-BD46-8CEF-1F7C0A768023}"/>
              </a:ext>
            </a:extLst>
          </p:cNvPr>
          <p:cNvGrpSpPr/>
          <p:nvPr/>
        </p:nvGrpSpPr>
        <p:grpSpPr>
          <a:xfrm>
            <a:off x="1784726" y="4544453"/>
            <a:ext cx="6422571" cy="1626451"/>
            <a:chOff x="3418115" y="1802549"/>
            <a:chExt cx="6422571" cy="162645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EB864D-A0C1-3448-BDFB-370D1403DA24}"/>
                </a:ext>
              </a:extLst>
            </p:cNvPr>
            <p:cNvSpPr txBox="1"/>
            <p:nvPr/>
          </p:nvSpPr>
          <p:spPr>
            <a:xfrm>
              <a:off x="4343402" y="2044005"/>
              <a:ext cx="549728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FF"/>
                  </a:solidFill>
                </a:rPr>
                <a:t>Seems likely that a booking will be for one or more flights (a description of a particular flight)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BB5D15-0B56-BE43-8C6B-29C82F8D24F3}"/>
                </a:ext>
              </a:extLst>
            </p:cNvPr>
            <p:cNvSpPr txBox="1"/>
            <p:nvPr/>
          </p:nvSpPr>
          <p:spPr>
            <a:xfrm>
              <a:off x="3418115" y="1802549"/>
              <a:ext cx="95731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FF00FF"/>
                  </a:solidFill>
                </a:rPr>
                <a:t>☜</a:t>
              </a:r>
              <a:endParaRPr lang="en-US" sz="6000" dirty="0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CD8FDA-29A4-1545-99E9-BFFE672FD483}"/>
              </a:ext>
            </a:extLst>
          </p:cNvPr>
          <p:cNvCxnSpPr>
            <a:cxnSpLocks/>
          </p:cNvCxnSpPr>
          <p:nvPr/>
        </p:nvCxnSpPr>
        <p:spPr>
          <a:xfrm>
            <a:off x="791737" y="2899317"/>
            <a:ext cx="1338146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77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694F3F-E499-A849-A462-630EB53E7A61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15142D4-D553-744C-96AC-53DDAAC59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5900" y="2095500"/>
            <a:ext cx="6172200" cy="26670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60A45C9-6E88-F643-B156-DA8563A78141}"/>
              </a:ext>
            </a:extLst>
          </p:cNvPr>
          <p:cNvSpPr/>
          <p:nvPr/>
        </p:nvSpPr>
        <p:spPr>
          <a:xfrm>
            <a:off x="5905786" y="2648665"/>
            <a:ext cx="1216909" cy="1560669"/>
          </a:xfrm>
          <a:prstGeom prst="roundRect">
            <a:avLst>
              <a:gd name="adj" fmla="val 6937"/>
            </a:avLst>
          </a:prstGeom>
          <a:noFill/>
          <a:ln w="101600">
            <a:solidFill>
              <a:srgbClr val="FFCC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E3D294-FFA0-8941-BB80-251FF9BECE2B}"/>
              </a:ext>
            </a:extLst>
          </p:cNvPr>
          <p:cNvCxnSpPr>
            <a:cxnSpLocks/>
          </p:cNvCxnSpPr>
          <p:nvPr/>
        </p:nvCxnSpPr>
        <p:spPr>
          <a:xfrm>
            <a:off x="3245090" y="3428999"/>
            <a:ext cx="2612570" cy="0"/>
          </a:xfrm>
          <a:prstGeom prst="line">
            <a:avLst/>
          </a:prstGeom>
          <a:ln w="101600">
            <a:solidFill>
              <a:srgbClr val="FFCC00">
                <a:alpha val="5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45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906D77-34E5-C049-9D98-CCB86973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Noun-Phrase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DB732-1553-9C4B-BDD0-5E19586EA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VISA/MC/PayPal</a:t>
            </a:r>
          </a:p>
          <a:p>
            <a:r>
              <a:rPr lang="en-US" dirty="0"/>
              <a:t>User</a:t>
            </a:r>
          </a:p>
          <a:p>
            <a:r>
              <a:rPr lang="en-US" dirty="0"/>
              <a:t>Booking</a:t>
            </a:r>
          </a:p>
          <a:p>
            <a:r>
              <a:rPr lang="en-US" dirty="0"/>
              <a:t>Flight DVD</a:t>
            </a:r>
          </a:p>
          <a:p>
            <a:r>
              <a:rPr lang="en-US" dirty="0"/>
              <a:t>Seating (aisle or window)</a:t>
            </a:r>
          </a:p>
          <a:p>
            <a:r>
              <a:rPr lang="en-US" dirty="0"/>
              <a:t>In-Flight Meal/Drink</a:t>
            </a:r>
          </a:p>
          <a:p>
            <a:r>
              <a:rPr lang="en-US" dirty="0"/>
              <a:t>Flight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5FD807-A722-BD46-8CEF-1F7C0A768023}"/>
              </a:ext>
            </a:extLst>
          </p:cNvPr>
          <p:cNvGrpSpPr/>
          <p:nvPr/>
        </p:nvGrpSpPr>
        <p:grpSpPr>
          <a:xfrm>
            <a:off x="3301292" y="1419071"/>
            <a:ext cx="5485869" cy="1626451"/>
            <a:chOff x="3418115" y="1802549"/>
            <a:chExt cx="5485869" cy="162645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EB864D-A0C1-3448-BDFB-370D1403DA24}"/>
                </a:ext>
              </a:extLst>
            </p:cNvPr>
            <p:cNvSpPr txBox="1"/>
            <p:nvPr/>
          </p:nvSpPr>
          <p:spPr>
            <a:xfrm>
              <a:off x="4343402" y="2044005"/>
              <a:ext cx="456058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FF"/>
                  </a:solidFill>
                </a:rPr>
                <a:t>Seems like this is really referring to a "payment" for the booking...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BB5D15-0B56-BE43-8C6B-29C82F8D24F3}"/>
                </a:ext>
              </a:extLst>
            </p:cNvPr>
            <p:cNvSpPr txBox="1"/>
            <p:nvPr/>
          </p:nvSpPr>
          <p:spPr>
            <a:xfrm>
              <a:off x="3418115" y="1802549"/>
              <a:ext cx="95731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FF00FF"/>
                  </a:solidFill>
                </a:rPr>
                <a:t>☜</a:t>
              </a:r>
              <a:endParaRPr lang="en-US" sz="6000" dirty="0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CD8FDA-29A4-1545-99E9-BFFE672FD483}"/>
              </a:ext>
            </a:extLst>
          </p:cNvPr>
          <p:cNvCxnSpPr>
            <a:cxnSpLocks/>
          </p:cNvCxnSpPr>
          <p:nvPr/>
        </p:nvCxnSpPr>
        <p:spPr>
          <a:xfrm>
            <a:off x="791737" y="2877015"/>
            <a:ext cx="1338146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CC151F-709F-8E44-BB28-32F15BE12718}"/>
              </a:ext>
            </a:extLst>
          </p:cNvPr>
          <p:cNvCxnSpPr>
            <a:cxnSpLocks/>
          </p:cNvCxnSpPr>
          <p:nvPr/>
        </p:nvCxnSpPr>
        <p:spPr>
          <a:xfrm>
            <a:off x="791737" y="4913972"/>
            <a:ext cx="992989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14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694F3F-E499-A849-A462-630EB53E7A61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F9B15CF-C66C-5E4D-ADD7-1FD7A5C18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41144" y="2007108"/>
            <a:ext cx="9826289" cy="2843784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3029355-4F46-B748-8B11-576356C6B286}"/>
              </a:ext>
            </a:extLst>
          </p:cNvPr>
          <p:cNvSpPr/>
          <p:nvPr/>
        </p:nvSpPr>
        <p:spPr>
          <a:xfrm>
            <a:off x="220006" y="2717417"/>
            <a:ext cx="1265035" cy="1560669"/>
          </a:xfrm>
          <a:prstGeom prst="roundRect">
            <a:avLst>
              <a:gd name="adj" fmla="val 6937"/>
            </a:avLst>
          </a:prstGeom>
          <a:noFill/>
          <a:ln w="101600">
            <a:solidFill>
              <a:srgbClr val="FFCC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F03DEB-281F-E442-9911-4F5E6C2E9BF5}"/>
              </a:ext>
            </a:extLst>
          </p:cNvPr>
          <p:cNvCxnSpPr>
            <a:cxnSpLocks/>
          </p:cNvCxnSpPr>
          <p:nvPr/>
        </p:nvCxnSpPr>
        <p:spPr>
          <a:xfrm>
            <a:off x="1533168" y="3429000"/>
            <a:ext cx="2358188" cy="0"/>
          </a:xfrm>
          <a:prstGeom prst="line">
            <a:avLst/>
          </a:prstGeom>
          <a:ln w="101600">
            <a:solidFill>
              <a:srgbClr val="FFCC00">
                <a:alpha val="5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94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906D77-34E5-C049-9D98-CCB86973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Noun-Phrase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DB732-1553-9C4B-BDD0-5E19586EA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VISA/MC/PayPal</a:t>
            </a:r>
          </a:p>
          <a:p>
            <a:r>
              <a:rPr lang="en-US" dirty="0"/>
              <a:t>User</a:t>
            </a:r>
          </a:p>
          <a:p>
            <a:r>
              <a:rPr lang="en-US" dirty="0"/>
              <a:t>Booking</a:t>
            </a:r>
          </a:p>
          <a:p>
            <a:r>
              <a:rPr lang="en-US" dirty="0"/>
              <a:t>Flight DVD</a:t>
            </a:r>
          </a:p>
          <a:p>
            <a:r>
              <a:rPr lang="en-US" dirty="0"/>
              <a:t>Seating (aisle or window)</a:t>
            </a:r>
          </a:p>
          <a:p>
            <a:r>
              <a:rPr lang="en-US" dirty="0"/>
              <a:t>In-Flight Meal/Drink</a:t>
            </a:r>
          </a:p>
          <a:p>
            <a:r>
              <a:rPr lang="en-US" dirty="0"/>
              <a:t>Flight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5FD807-A722-BD46-8CEF-1F7C0A768023}"/>
              </a:ext>
            </a:extLst>
          </p:cNvPr>
          <p:cNvGrpSpPr/>
          <p:nvPr/>
        </p:nvGrpSpPr>
        <p:grpSpPr>
          <a:xfrm>
            <a:off x="3301292" y="1419071"/>
            <a:ext cx="5485869" cy="1195563"/>
            <a:chOff x="3418115" y="1802549"/>
            <a:chExt cx="5485869" cy="11955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EB864D-A0C1-3448-BDFB-370D1403DA24}"/>
                </a:ext>
              </a:extLst>
            </p:cNvPr>
            <p:cNvSpPr txBox="1"/>
            <p:nvPr/>
          </p:nvSpPr>
          <p:spPr>
            <a:xfrm>
              <a:off x="4343402" y="2044005"/>
              <a:ext cx="456058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FF"/>
                  </a:solidFill>
                </a:rPr>
                <a:t>... and each of these is a type of payment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BB5D15-0B56-BE43-8C6B-29C82F8D24F3}"/>
                </a:ext>
              </a:extLst>
            </p:cNvPr>
            <p:cNvSpPr txBox="1"/>
            <p:nvPr/>
          </p:nvSpPr>
          <p:spPr>
            <a:xfrm>
              <a:off x="3418115" y="1802549"/>
              <a:ext cx="95731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FF00FF"/>
                  </a:solidFill>
                </a:rPr>
                <a:t>☜</a:t>
              </a:r>
              <a:endParaRPr lang="en-US" sz="6000" dirty="0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CD8FDA-29A4-1545-99E9-BFFE672FD483}"/>
              </a:ext>
            </a:extLst>
          </p:cNvPr>
          <p:cNvCxnSpPr>
            <a:cxnSpLocks/>
          </p:cNvCxnSpPr>
          <p:nvPr/>
        </p:nvCxnSpPr>
        <p:spPr>
          <a:xfrm>
            <a:off x="791737" y="2877015"/>
            <a:ext cx="1338146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CC151F-709F-8E44-BB28-32F15BE12718}"/>
              </a:ext>
            </a:extLst>
          </p:cNvPr>
          <p:cNvCxnSpPr>
            <a:cxnSpLocks/>
          </p:cNvCxnSpPr>
          <p:nvPr/>
        </p:nvCxnSpPr>
        <p:spPr>
          <a:xfrm>
            <a:off x="791737" y="4913972"/>
            <a:ext cx="992989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11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694F3F-E499-A849-A462-630EB53E7A61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21ED65B-3A94-804F-A5F2-CE15D6D88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06400" y="457200"/>
            <a:ext cx="9956800" cy="59436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8FD3D65-1CF2-314A-BF9C-5748396471E2}"/>
              </a:ext>
            </a:extLst>
          </p:cNvPr>
          <p:cNvSpPr/>
          <p:nvPr/>
        </p:nvSpPr>
        <p:spPr>
          <a:xfrm>
            <a:off x="3170225" y="4288396"/>
            <a:ext cx="2075543" cy="1560669"/>
          </a:xfrm>
          <a:prstGeom prst="roundRect">
            <a:avLst>
              <a:gd name="adj" fmla="val 6937"/>
            </a:avLst>
          </a:prstGeom>
          <a:noFill/>
          <a:ln w="101600">
            <a:solidFill>
              <a:srgbClr val="FFCC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94690E-5197-0E49-9ACD-8F12E9988403}"/>
              </a:ext>
            </a:extLst>
          </p:cNvPr>
          <p:cNvCxnSpPr>
            <a:cxnSpLocks/>
          </p:cNvCxnSpPr>
          <p:nvPr/>
        </p:nvCxnSpPr>
        <p:spPr>
          <a:xfrm flipV="1">
            <a:off x="907525" y="2750075"/>
            <a:ext cx="0" cy="1490196"/>
          </a:xfrm>
          <a:prstGeom prst="line">
            <a:avLst/>
          </a:prstGeom>
          <a:ln w="101600">
            <a:solidFill>
              <a:srgbClr val="FFCC00">
                <a:alpha val="5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23692FF-0A70-D449-B866-A5CA5AACC9FC}"/>
              </a:ext>
            </a:extLst>
          </p:cNvPr>
          <p:cNvSpPr/>
          <p:nvPr/>
        </p:nvSpPr>
        <p:spPr>
          <a:xfrm>
            <a:off x="152400" y="4288397"/>
            <a:ext cx="2549549" cy="1560669"/>
          </a:xfrm>
          <a:prstGeom prst="roundRect">
            <a:avLst>
              <a:gd name="adj" fmla="val 6937"/>
            </a:avLst>
          </a:prstGeom>
          <a:noFill/>
          <a:ln w="101600">
            <a:solidFill>
              <a:srgbClr val="FFCC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690AE8-90D9-834F-A647-406833917861}"/>
              </a:ext>
            </a:extLst>
          </p:cNvPr>
          <p:cNvCxnSpPr>
            <a:cxnSpLocks/>
          </p:cNvCxnSpPr>
          <p:nvPr/>
        </p:nvCxnSpPr>
        <p:spPr>
          <a:xfrm flipH="1" flipV="1">
            <a:off x="4207614" y="3470250"/>
            <a:ext cx="7258" cy="804397"/>
          </a:xfrm>
          <a:prstGeom prst="line">
            <a:avLst/>
          </a:prstGeom>
          <a:ln w="101600">
            <a:solidFill>
              <a:srgbClr val="FFCC00">
                <a:alpha val="5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2BE491-710F-0540-805C-11D68A917DE8}"/>
              </a:ext>
            </a:extLst>
          </p:cNvPr>
          <p:cNvCxnSpPr>
            <a:cxnSpLocks/>
          </p:cNvCxnSpPr>
          <p:nvPr/>
        </p:nvCxnSpPr>
        <p:spPr>
          <a:xfrm flipH="1">
            <a:off x="962527" y="3522673"/>
            <a:ext cx="3194132" cy="0"/>
          </a:xfrm>
          <a:prstGeom prst="line">
            <a:avLst/>
          </a:prstGeom>
          <a:ln w="101600">
            <a:solidFill>
              <a:srgbClr val="FFCC00">
                <a:alpha val="5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03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906D77-34E5-C049-9D98-CCB86973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Noun-Phrase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DB732-1553-9C4B-BDD0-5E19586EA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VISA/MC/PayPal</a:t>
            </a:r>
          </a:p>
          <a:p>
            <a:r>
              <a:rPr lang="en-US" dirty="0"/>
              <a:t>User</a:t>
            </a:r>
          </a:p>
          <a:p>
            <a:r>
              <a:rPr lang="en-US" dirty="0"/>
              <a:t>Booking</a:t>
            </a:r>
          </a:p>
          <a:p>
            <a:r>
              <a:rPr lang="en-US" dirty="0"/>
              <a:t>Flight DVD</a:t>
            </a:r>
          </a:p>
          <a:p>
            <a:r>
              <a:rPr lang="en-US" dirty="0"/>
              <a:t>Seating (aisle or window)</a:t>
            </a:r>
          </a:p>
          <a:p>
            <a:r>
              <a:rPr lang="en-US" dirty="0"/>
              <a:t>In-Flight Meal/Drink</a:t>
            </a:r>
          </a:p>
          <a:p>
            <a:r>
              <a:rPr lang="en-US" dirty="0"/>
              <a:t>Flight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5FD807-A722-BD46-8CEF-1F7C0A768023}"/>
              </a:ext>
            </a:extLst>
          </p:cNvPr>
          <p:cNvGrpSpPr/>
          <p:nvPr/>
        </p:nvGrpSpPr>
        <p:grpSpPr>
          <a:xfrm>
            <a:off x="1662063" y="1960330"/>
            <a:ext cx="7258913" cy="1626451"/>
            <a:chOff x="3418115" y="1802549"/>
            <a:chExt cx="7258913" cy="162645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EB864D-A0C1-3448-BDFB-370D1403DA24}"/>
                </a:ext>
              </a:extLst>
            </p:cNvPr>
            <p:cNvSpPr txBox="1"/>
            <p:nvPr/>
          </p:nvSpPr>
          <p:spPr>
            <a:xfrm>
              <a:off x="4343402" y="2044005"/>
              <a:ext cx="633362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FF"/>
                  </a:solidFill>
                </a:rPr>
                <a:t>The system should probably store some data about the user and keep track of which bookings are theirs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BB5D15-0B56-BE43-8C6B-29C82F8D24F3}"/>
                </a:ext>
              </a:extLst>
            </p:cNvPr>
            <p:cNvSpPr txBox="1"/>
            <p:nvPr/>
          </p:nvSpPr>
          <p:spPr>
            <a:xfrm>
              <a:off x="3418115" y="1802549"/>
              <a:ext cx="95731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FF00FF"/>
                  </a:solidFill>
                </a:rPr>
                <a:t>☜</a:t>
              </a:r>
              <a:endParaRPr lang="en-US" sz="6000" dirty="0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CD8FDA-29A4-1545-99E9-BFFE672FD483}"/>
              </a:ext>
            </a:extLst>
          </p:cNvPr>
          <p:cNvCxnSpPr>
            <a:cxnSpLocks/>
          </p:cNvCxnSpPr>
          <p:nvPr/>
        </p:nvCxnSpPr>
        <p:spPr>
          <a:xfrm>
            <a:off x="791737" y="2877015"/>
            <a:ext cx="1338146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CC151F-709F-8E44-BB28-32F15BE12718}"/>
              </a:ext>
            </a:extLst>
          </p:cNvPr>
          <p:cNvCxnSpPr>
            <a:cxnSpLocks/>
          </p:cNvCxnSpPr>
          <p:nvPr/>
        </p:nvCxnSpPr>
        <p:spPr>
          <a:xfrm>
            <a:off x="791737" y="4913972"/>
            <a:ext cx="992989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9106B3-98C7-F644-A403-5AFD44FC1B7E}"/>
              </a:ext>
            </a:extLst>
          </p:cNvPr>
          <p:cNvCxnSpPr>
            <a:cxnSpLocks/>
          </p:cNvCxnSpPr>
          <p:nvPr/>
        </p:nvCxnSpPr>
        <p:spPr>
          <a:xfrm>
            <a:off x="791737" y="1847385"/>
            <a:ext cx="2509555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9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694F3F-E499-A849-A462-630EB53E7A61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847A9AE-FF88-2F4B-885F-D3350605F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-66675"/>
            <a:ext cx="7467600" cy="699135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36126F9-9F8C-4E46-A84F-60792C125DC9}"/>
              </a:ext>
            </a:extLst>
          </p:cNvPr>
          <p:cNvSpPr/>
          <p:nvPr/>
        </p:nvSpPr>
        <p:spPr>
          <a:xfrm>
            <a:off x="4113276" y="332436"/>
            <a:ext cx="892357" cy="1175853"/>
          </a:xfrm>
          <a:prstGeom prst="roundRect">
            <a:avLst>
              <a:gd name="adj" fmla="val 6937"/>
            </a:avLst>
          </a:prstGeom>
          <a:noFill/>
          <a:ln w="101600">
            <a:solidFill>
              <a:srgbClr val="FFCC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B48C46-44FB-514E-8EA0-8CA7F333229B}"/>
              </a:ext>
            </a:extLst>
          </p:cNvPr>
          <p:cNvCxnSpPr>
            <a:cxnSpLocks/>
          </p:cNvCxnSpPr>
          <p:nvPr/>
        </p:nvCxnSpPr>
        <p:spPr>
          <a:xfrm>
            <a:off x="4562573" y="1555422"/>
            <a:ext cx="9427" cy="1338607"/>
          </a:xfrm>
          <a:prstGeom prst="line">
            <a:avLst/>
          </a:prstGeom>
          <a:ln w="101600">
            <a:solidFill>
              <a:srgbClr val="FFCC00">
                <a:alpha val="5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62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906D77-34E5-C049-9D98-CCB86973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Noun-Phrase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DB732-1553-9C4B-BDD0-5E19586EA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VISA/MC/PayPal</a:t>
            </a:r>
          </a:p>
          <a:p>
            <a:r>
              <a:rPr lang="en-US" dirty="0"/>
              <a:t>User</a:t>
            </a:r>
          </a:p>
          <a:p>
            <a:r>
              <a:rPr lang="en-US" dirty="0"/>
              <a:t>Booking</a:t>
            </a:r>
          </a:p>
          <a:p>
            <a:r>
              <a:rPr lang="en-US" dirty="0"/>
              <a:t>Flight DVD</a:t>
            </a:r>
          </a:p>
          <a:p>
            <a:r>
              <a:rPr lang="en-US" dirty="0"/>
              <a:t>Seating (aisle or window)</a:t>
            </a:r>
          </a:p>
          <a:p>
            <a:r>
              <a:rPr lang="en-US" dirty="0"/>
              <a:t>In-Flight Meal/Drink</a:t>
            </a:r>
          </a:p>
          <a:p>
            <a:r>
              <a:rPr lang="en-US" dirty="0"/>
              <a:t>Flight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5FD807-A722-BD46-8CEF-1F7C0A768023}"/>
              </a:ext>
            </a:extLst>
          </p:cNvPr>
          <p:cNvGrpSpPr/>
          <p:nvPr/>
        </p:nvGrpSpPr>
        <p:grpSpPr>
          <a:xfrm>
            <a:off x="2343979" y="2921168"/>
            <a:ext cx="6487787" cy="1980530"/>
            <a:chOff x="1306918" y="1846702"/>
            <a:chExt cx="6487787" cy="19805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EB864D-A0C1-3448-BDFB-370D1403DA24}"/>
                </a:ext>
              </a:extLst>
            </p:cNvPr>
            <p:cNvSpPr txBox="1"/>
            <p:nvPr/>
          </p:nvSpPr>
          <p:spPr>
            <a:xfrm>
              <a:off x="4488369" y="2011350"/>
              <a:ext cx="330633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FF"/>
                  </a:solidFill>
                </a:rPr>
                <a:t>These two seem like user preferences for a particular flight booking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BB5D15-0B56-BE43-8C6B-29C82F8D24F3}"/>
                </a:ext>
              </a:extLst>
            </p:cNvPr>
            <p:cNvSpPr txBox="1"/>
            <p:nvPr/>
          </p:nvSpPr>
          <p:spPr>
            <a:xfrm>
              <a:off x="1306918" y="1846702"/>
              <a:ext cx="95731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FF00FF"/>
                  </a:solidFill>
                </a:rPr>
                <a:t>☜</a:t>
              </a:r>
              <a:endParaRPr lang="en-US" sz="6000" dirty="0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CD8FDA-29A4-1545-99E9-BFFE672FD483}"/>
              </a:ext>
            </a:extLst>
          </p:cNvPr>
          <p:cNvCxnSpPr>
            <a:cxnSpLocks/>
          </p:cNvCxnSpPr>
          <p:nvPr/>
        </p:nvCxnSpPr>
        <p:spPr>
          <a:xfrm>
            <a:off x="791737" y="2877015"/>
            <a:ext cx="1338146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CC151F-709F-8E44-BB28-32F15BE12718}"/>
              </a:ext>
            </a:extLst>
          </p:cNvPr>
          <p:cNvCxnSpPr>
            <a:cxnSpLocks/>
          </p:cNvCxnSpPr>
          <p:nvPr/>
        </p:nvCxnSpPr>
        <p:spPr>
          <a:xfrm>
            <a:off x="791737" y="4913972"/>
            <a:ext cx="992989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9106B3-98C7-F644-A403-5AFD44FC1B7E}"/>
              </a:ext>
            </a:extLst>
          </p:cNvPr>
          <p:cNvCxnSpPr>
            <a:cxnSpLocks/>
          </p:cNvCxnSpPr>
          <p:nvPr/>
        </p:nvCxnSpPr>
        <p:spPr>
          <a:xfrm>
            <a:off x="791737" y="1847385"/>
            <a:ext cx="2509555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A9B1F4-090F-BC4D-82F9-B0EF1D8DBD48}"/>
              </a:ext>
            </a:extLst>
          </p:cNvPr>
          <p:cNvCxnSpPr>
            <a:cxnSpLocks/>
          </p:cNvCxnSpPr>
          <p:nvPr/>
        </p:nvCxnSpPr>
        <p:spPr>
          <a:xfrm>
            <a:off x="791737" y="2360343"/>
            <a:ext cx="870326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13D17C4-4433-C945-8952-A75B8B9A6164}"/>
              </a:ext>
            </a:extLst>
          </p:cNvPr>
          <p:cNvSpPr txBox="1"/>
          <p:nvPr/>
        </p:nvSpPr>
        <p:spPr>
          <a:xfrm>
            <a:off x="4455176" y="3485926"/>
            <a:ext cx="9573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FF"/>
                </a:solidFill>
              </a:rPr>
              <a:t>☜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5273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694F3F-E499-A849-A462-630EB53E7A61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C478717-343E-EF49-A51D-D5848820B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-66675"/>
            <a:ext cx="7467600" cy="699135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1843ADB-F3E3-E540-BC3A-53761C802135}"/>
              </a:ext>
            </a:extLst>
          </p:cNvPr>
          <p:cNvSpPr/>
          <p:nvPr/>
        </p:nvSpPr>
        <p:spPr>
          <a:xfrm>
            <a:off x="5235066" y="1727604"/>
            <a:ext cx="1571087" cy="1147572"/>
          </a:xfrm>
          <a:prstGeom prst="roundRect">
            <a:avLst>
              <a:gd name="adj" fmla="val 6937"/>
            </a:avLst>
          </a:prstGeom>
          <a:noFill/>
          <a:ln w="101600">
            <a:solidFill>
              <a:srgbClr val="FFCC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5DF5328-EF30-D346-B575-E23D71BDF143}"/>
              </a:ext>
            </a:extLst>
          </p:cNvPr>
          <p:cNvCxnSpPr>
            <a:cxnSpLocks/>
          </p:cNvCxnSpPr>
          <p:nvPr/>
        </p:nvCxnSpPr>
        <p:spPr>
          <a:xfrm flipV="1">
            <a:off x="6013558" y="2921129"/>
            <a:ext cx="0" cy="517298"/>
          </a:xfrm>
          <a:prstGeom prst="line">
            <a:avLst/>
          </a:prstGeom>
          <a:ln w="101600">
            <a:solidFill>
              <a:srgbClr val="FFCC00">
                <a:alpha val="5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69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C2C462AF-4733-1D46-BE66-DE724BD15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Consider a Payment class</a:t>
            </a:r>
          </a:p>
        </p:txBody>
      </p:sp>
      <p:sp>
        <p:nvSpPr>
          <p:cNvPr id="25603" name="TextBox 3">
            <a:extLst>
              <a:ext uri="{FF2B5EF4-FFF2-40B4-BE49-F238E27FC236}">
                <a16:creationId xmlns:a16="http://schemas.microsoft.com/office/drawing/2014/main" id="{DBF9F496-5B77-E54D-9037-EBBEF5DFC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41716"/>
            <a:ext cx="91440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dirty="0"/>
              <a:t>There are different types of payments,</a:t>
            </a:r>
            <a:br>
              <a:rPr lang="en-US" altLang="en-US" sz="3200" dirty="0"/>
            </a:br>
            <a:r>
              <a:rPr lang="en-US" altLang="en-US" sz="3200" dirty="0"/>
              <a:t>like </a:t>
            </a:r>
            <a:r>
              <a:rPr lang="en-US" altLang="en-US" sz="3200" i="1" dirty="0">
                <a:solidFill>
                  <a:srgbClr val="00FFFF"/>
                </a:solidFill>
              </a:rPr>
              <a:t>cash</a:t>
            </a:r>
            <a:r>
              <a:rPr lang="en-US" altLang="en-US" sz="3200" dirty="0"/>
              <a:t>, </a:t>
            </a:r>
            <a:r>
              <a:rPr lang="en-US" altLang="en-US" sz="3200" i="1" dirty="0">
                <a:solidFill>
                  <a:srgbClr val="00FFFF"/>
                </a:solidFill>
              </a:rPr>
              <a:t>credit</a:t>
            </a:r>
            <a:r>
              <a:rPr lang="en-US" altLang="en-US" sz="3200" dirty="0"/>
              <a:t>, and </a:t>
            </a:r>
            <a:r>
              <a:rPr lang="en-US" altLang="en-US" sz="3200" i="1" dirty="0">
                <a:solidFill>
                  <a:srgbClr val="00FFFF"/>
                </a:solidFill>
              </a:rPr>
              <a:t>check</a:t>
            </a:r>
            <a:r>
              <a:rPr lang="en-US" altLang="en-US" sz="3200" dirty="0">
                <a:solidFill>
                  <a:srgbClr val="00FFFF"/>
                </a:solidFill>
              </a:rPr>
              <a:t> </a:t>
            </a:r>
            <a:r>
              <a:rPr lang="en-US" altLang="en-US" sz="3200" dirty="0"/>
              <a:t>payments,</a:t>
            </a:r>
            <a:br>
              <a:rPr lang="en-US" altLang="en-US" sz="3200" dirty="0"/>
            </a:br>
            <a:r>
              <a:rPr lang="en-US" altLang="en-US" sz="3200" dirty="0"/>
              <a:t>and each type has some unique attributes</a:t>
            </a:r>
            <a:br>
              <a:rPr lang="en-US" altLang="en-US" sz="3200" dirty="0"/>
            </a:br>
            <a:endParaRPr lang="en-US" altLang="en-US" sz="3200" dirty="0"/>
          </a:p>
          <a:p>
            <a:pPr algn="ctr" eaLnBrk="1" hangingPunct="1"/>
            <a:r>
              <a:rPr lang="en-US" altLang="en-US" sz="2800" b="1" dirty="0">
                <a:solidFill>
                  <a:srgbClr val="FF00FF"/>
                </a:solidFill>
              </a:rPr>
              <a:t>How would you model</a:t>
            </a:r>
            <a:br>
              <a:rPr lang="en-US" altLang="en-US" sz="2800" b="1" dirty="0">
                <a:solidFill>
                  <a:srgbClr val="FF00FF"/>
                </a:solidFill>
              </a:rPr>
            </a:br>
            <a:r>
              <a:rPr lang="en-US" altLang="en-US" sz="2800" b="1" dirty="0">
                <a:solidFill>
                  <a:srgbClr val="FF00FF"/>
                </a:solidFill>
              </a:rPr>
              <a:t>the different payment types?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E6885B6-84E1-3F49-8C28-9AB0C0D31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4969" y="967084"/>
            <a:ext cx="2714063" cy="214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776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906D77-34E5-C049-9D98-CCB86973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Noun-Phrase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DB732-1553-9C4B-BDD0-5E19586EA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VISA/MC/PayPal</a:t>
            </a:r>
          </a:p>
          <a:p>
            <a:r>
              <a:rPr lang="en-US" dirty="0"/>
              <a:t>User</a:t>
            </a:r>
          </a:p>
          <a:p>
            <a:r>
              <a:rPr lang="en-US" dirty="0"/>
              <a:t>Booking</a:t>
            </a:r>
          </a:p>
          <a:p>
            <a:r>
              <a:rPr lang="en-US" dirty="0"/>
              <a:t>Flight DVD</a:t>
            </a:r>
          </a:p>
          <a:p>
            <a:r>
              <a:rPr lang="en-US" dirty="0"/>
              <a:t>Seating (aisle or window)</a:t>
            </a:r>
          </a:p>
          <a:p>
            <a:r>
              <a:rPr lang="en-US" dirty="0"/>
              <a:t>In-Flight Meal/Drink</a:t>
            </a:r>
          </a:p>
          <a:p>
            <a:r>
              <a:rPr lang="en-US" dirty="0"/>
              <a:t>Flight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CD8FDA-29A4-1545-99E9-BFFE672FD483}"/>
              </a:ext>
            </a:extLst>
          </p:cNvPr>
          <p:cNvCxnSpPr>
            <a:cxnSpLocks/>
          </p:cNvCxnSpPr>
          <p:nvPr/>
        </p:nvCxnSpPr>
        <p:spPr>
          <a:xfrm>
            <a:off x="791737" y="2877015"/>
            <a:ext cx="1338146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CC151F-709F-8E44-BB28-32F15BE12718}"/>
              </a:ext>
            </a:extLst>
          </p:cNvPr>
          <p:cNvCxnSpPr>
            <a:cxnSpLocks/>
          </p:cNvCxnSpPr>
          <p:nvPr/>
        </p:nvCxnSpPr>
        <p:spPr>
          <a:xfrm>
            <a:off x="791737" y="4913972"/>
            <a:ext cx="992989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9106B3-98C7-F644-A403-5AFD44FC1B7E}"/>
              </a:ext>
            </a:extLst>
          </p:cNvPr>
          <p:cNvCxnSpPr>
            <a:cxnSpLocks/>
          </p:cNvCxnSpPr>
          <p:nvPr/>
        </p:nvCxnSpPr>
        <p:spPr>
          <a:xfrm>
            <a:off x="791737" y="1847385"/>
            <a:ext cx="2509555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A9B1F4-090F-BC4D-82F9-B0EF1D8DBD48}"/>
              </a:ext>
            </a:extLst>
          </p:cNvPr>
          <p:cNvCxnSpPr>
            <a:cxnSpLocks/>
          </p:cNvCxnSpPr>
          <p:nvPr/>
        </p:nvCxnSpPr>
        <p:spPr>
          <a:xfrm>
            <a:off x="791737" y="2360343"/>
            <a:ext cx="870326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DC86A8-30F0-0549-8D50-ED84F3E98A08}"/>
              </a:ext>
            </a:extLst>
          </p:cNvPr>
          <p:cNvGrpSpPr/>
          <p:nvPr/>
        </p:nvGrpSpPr>
        <p:grpSpPr>
          <a:xfrm>
            <a:off x="3769642" y="3782922"/>
            <a:ext cx="5374358" cy="3108543"/>
            <a:chOff x="3418115" y="1609105"/>
            <a:chExt cx="5374358" cy="310854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20C2ED9-FF09-5E4E-8077-EC6C4177631E}"/>
                </a:ext>
              </a:extLst>
            </p:cNvPr>
            <p:cNvSpPr txBox="1"/>
            <p:nvPr/>
          </p:nvSpPr>
          <p:spPr>
            <a:xfrm>
              <a:off x="4343402" y="1609105"/>
              <a:ext cx="4449071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FF"/>
                  </a:solidFill>
                </a:rPr>
                <a:t>Skipping. Probably involves a class associated with </a:t>
              </a:r>
              <a:r>
                <a:rPr lang="en-US" sz="2800" b="1" dirty="0" err="1">
                  <a:solidFill>
                    <a:srgbClr val="FF00FF"/>
                  </a:solidFill>
                </a:rPr>
                <a:t>FlightBooking</a:t>
              </a:r>
              <a:r>
                <a:rPr lang="en-US" sz="2800" b="1" dirty="0">
                  <a:solidFill>
                    <a:srgbClr val="FF00FF"/>
                  </a:solidFill>
                </a:rPr>
                <a:t>, but not enough info to model right now. What are meal selections like? Do they vary by flight? Etc...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B38C3F-6BA8-7E41-B4E1-25B2DCA344CD}"/>
                </a:ext>
              </a:extLst>
            </p:cNvPr>
            <p:cNvSpPr txBox="1"/>
            <p:nvPr/>
          </p:nvSpPr>
          <p:spPr>
            <a:xfrm>
              <a:off x="3418115" y="1802549"/>
              <a:ext cx="95731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FF00FF"/>
                  </a:solidFill>
                </a:rPr>
                <a:t>☜</a:t>
              </a:r>
              <a:endParaRPr lang="en-US" sz="6000" dirty="0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B4FB15A-313C-3C47-BA42-A8633648BB7A}"/>
              </a:ext>
            </a:extLst>
          </p:cNvPr>
          <p:cNvCxnSpPr>
            <a:cxnSpLocks/>
          </p:cNvCxnSpPr>
          <p:nvPr/>
        </p:nvCxnSpPr>
        <p:spPr>
          <a:xfrm>
            <a:off x="791737" y="3910362"/>
            <a:ext cx="3780263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C00AC25-968D-574A-9937-25F1AB9EE4D3}"/>
              </a:ext>
            </a:extLst>
          </p:cNvPr>
          <p:cNvCxnSpPr>
            <a:cxnSpLocks/>
          </p:cNvCxnSpPr>
          <p:nvPr/>
        </p:nvCxnSpPr>
        <p:spPr>
          <a:xfrm>
            <a:off x="791737" y="3393690"/>
            <a:ext cx="1672683" cy="0"/>
          </a:xfrm>
          <a:prstGeom prst="line">
            <a:avLst/>
          </a:prstGeom>
          <a:ln w="50800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6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694F3F-E499-A849-A462-630EB53E7A6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C478717-343E-EF49-A51D-D5848820B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8337" y="-133350"/>
            <a:ext cx="7467600" cy="6991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C11420-AD8A-F542-8013-D16B745517A9}"/>
              </a:ext>
            </a:extLst>
          </p:cNvPr>
          <p:cNvSpPr txBox="1"/>
          <p:nvPr/>
        </p:nvSpPr>
        <p:spPr>
          <a:xfrm>
            <a:off x="5084956" y="4460931"/>
            <a:ext cx="3980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FF"/>
                </a:solidFill>
              </a:rPr>
              <a:t>Clearly, there are still missing attributes, etc., but this is a </a:t>
            </a:r>
            <a:r>
              <a:rPr lang="en-US" sz="3600" b="1" dirty="0">
                <a:solidFill>
                  <a:srgbClr val="FF00FF"/>
                </a:solidFill>
              </a:rPr>
              <a:t>good start!</a:t>
            </a:r>
          </a:p>
        </p:txBody>
      </p:sp>
    </p:spTree>
    <p:extLst>
      <p:ext uri="{BB962C8B-B14F-4D97-AF65-F5344CB8AC3E}">
        <p14:creationId xmlns:p14="http://schemas.microsoft.com/office/powerpoint/2010/main" val="119477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694F3F-E499-A849-A462-630EB53E7A6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C478717-343E-EF49-A51D-D5848820B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8337" y="-133350"/>
            <a:ext cx="7467600" cy="6991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C11420-AD8A-F542-8013-D16B745517A9}"/>
              </a:ext>
            </a:extLst>
          </p:cNvPr>
          <p:cNvSpPr txBox="1"/>
          <p:nvPr/>
        </p:nvSpPr>
        <p:spPr>
          <a:xfrm>
            <a:off x="5084956" y="4460931"/>
            <a:ext cx="3980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FF"/>
                </a:solidFill>
              </a:rPr>
              <a:t>Doing the analysis was not only useful for creating a design, but the exercise also revealed key missing details and things that need clarification</a:t>
            </a:r>
            <a:endParaRPr lang="en-US" sz="36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17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Summary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Generalization relationships</a:t>
            </a:r>
          </a:p>
          <a:p>
            <a:r>
              <a:rPr lang="en-US" altLang="en-US" dirty="0">
                <a:ea typeface="ＭＳ Ｐゴシック" charset="-128"/>
              </a:rPr>
              <a:t>Analysis (as related to design)</a:t>
            </a:r>
          </a:p>
          <a:p>
            <a:r>
              <a:rPr lang="en-US" altLang="en-US" dirty="0">
                <a:ea typeface="ＭＳ Ｐゴシック" charset="-128"/>
              </a:rPr>
              <a:t>OO Data Modeling</a:t>
            </a:r>
          </a:p>
          <a:p>
            <a:r>
              <a:rPr lang="en-US" altLang="en-US" dirty="0">
                <a:ea typeface="ＭＳ Ｐゴシック" charset="-128"/>
              </a:rPr>
              <a:t>Noun-phrase identification technique</a:t>
            </a:r>
          </a:p>
        </p:txBody>
      </p:sp>
      <p:grpSp>
        <p:nvGrpSpPr>
          <p:cNvPr id="37891" name="Group 1"/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3789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57011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6BBC9-E033-244B-BD6F-52F8D5BF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/>
              <a:t>Appendix: When to use generalization?</a:t>
            </a:r>
          </a:p>
        </p:txBody>
      </p:sp>
    </p:spTree>
    <p:extLst>
      <p:ext uri="{BB962C8B-B14F-4D97-AF65-F5344CB8AC3E}">
        <p14:creationId xmlns:p14="http://schemas.microsoft.com/office/powerpoint/2010/main" val="11206717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282777-A4BC-294C-92E8-BCB1BB3C6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When to use generalization?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FB897A4-441A-334A-93C8-96825C34191D}"/>
              </a:ext>
            </a:extLst>
          </p:cNvPr>
          <p:cNvGrpSpPr/>
          <p:nvPr/>
        </p:nvGrpSpPr>
        <p:grpSpPr>
          <a:xfrm>
            <a:off x="445625" y="1350976"/>
            <a:ext cx="7245752" cy="2850266"/>
            <a:chOff x="1898248" y="1143001"/>
            <a:chExt cx="7245752" cy="285026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EDBD382-9BD5-5D45-930A-7B407E831993}"/>
                </a:ext>
              </a:extLst>
            </p:cNvPr>
            <p:cNvSpPr/>
            <p:nvPr/>
          </p:nvSpPr>
          <p:spPr>
            <a:xfrm>
              <a:off x="1898248" y="1143001"/>
              <a:ext cx="7245752" cy="285026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7056120-F4B2-E149-A0E3-9C6D5BE61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31161" y="1306643"/>
              <a:ext cx="6779926" cy="2464833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7FEA31-7D12-444E-A40E-23A4444C486D}"/>
              </a:ext>
            </a:extLst>
          </p:cNvPr>
          <p:cNvGrpSpPr/>
          <p:nvPr/>
        </p:nvGrpSpPr>
        <p:grpSpPr>
          <a:xfrm>
            <a:off x="2442258" y="4746350"/>
            <a:ext cx="3495554" cy="1821551"/>
            <a:chOff x="3738623" y="4746348"/>
            <a:chExt cx="3495554" cy="182155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79CC657-5211-3249-AD30-C35EC33580D7}"/>
                </a:ext>
              </a:extLst>
            </p:cNvPr>
            <p:cNvSpPr/>
            <p:nvPr/>
          </p:nvSpPr>
          <p:spPr>
            <a:xfrm>
              <a:off x="3738623" y="4746348"/>
              <a:ext cx="3495554" cy="18215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6D80DE6-A91C-5B4A-B7F7-ED85CB6C4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9989" y="4954324"/>
              <a:ext cx="1522269" cy="1405598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CA75576-0ACB-7740-84DB-6D40E258AA97}"/>
              </a:ext>
            </a:extLst>
          </p:cNvPr>
          <p:cNvSpPr txBox="1"/>
          <p:nvPr/>
        </p:nvSpPr>
        <p:spPr>
          <a:xfrm>
            <a:off x="3981743" y="4174305"/>
            <a:ext cx="486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BDA320-0C98-A248-B76E-3487ED2A68E0}"/>
              </a:ext>
            </a:extLst>
          </p:cNvPr>
          <p:cNvSpPr txBox="1"/>
          <p:nvPr/>
        </p:nvSpPr>
        <p:spPr>
          <a:xfrm>
            <a:off x="6462579" y="5180071"/>
            <a:ext cx="24575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Which way?</a:t>
            </a:r>
          </a:p>
          <a:p>
            <a:r>
              <a:rPr lang="en-US" sz="2800" dirty="0"/>
              <a:t>How to decide?</a:t>
            </a:r>
          </a:p>
        </p:txBody>
      </p:sp>
    </p:spTree>
    <p:extLst>
      <p:ext uri="{BB962C8B-B14F-4D97-AF65-F5344CB8AC3E}">
        <p14:creationId xmlns:p14="http://schemas.microsoft.com/office/powerpoint/2010/main" val="27458607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2">
            <a:extLst>
              <a:ext uri="{FF2B5EF4-FFF2-40B4-BE49-F238E27FC236}">
                <a16:creationId xmlns:a16="http://schemas.microsoft.com/office/drawing/2014/main" id="{78B267E8-5AFE-3B49-B65F-2DCBF51EF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Guideline: Model a subclass when…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44A61-7F35-C640-8F15-A1D2A33BA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subclass has additional attributes of interest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b="1" dirty="0"/>
              <a:t>AND/OR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subclass has additional associations of interest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b="1" dirty="0"/>
              <a:t>AND/OR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subclass is operated on, handled, reacted to, or manipulated differently in ways that are of interest</a:t>
            </a:r>
          </a:p>
        </p:txBody>
      </p:sp>
    </p:spTree>
    <p:extLst>
      <p:ext uri="{BB962C8B-B14F-4D97-AF65-F5344CB8AC3E}">
        <p14:creationId xmlns:p14="http://schemas.microsoft.com/office/powerpoint/2010/main" val="21263804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474596-D636-FD4D-AC59-1016E2DFB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/>
              <a:t>Appendix: Classes vs Attributes</a:t>
            </a:r>
          </a:p>
        </p:txBody>
      </p:sp>
    </p:spTree>
    <p:extLst>
      <p:ext uri="{BB962C8B-B14F-4D97-AF65-F5344CB8AC3E}">
        <p14:creationId xmlns:p14="http://schemas.microsoft.com/office/powerpoint/2010/main" val="35903016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58D13-DBA0-6646-A653-B73E8473A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a Class or an Attribute?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D31D7-9BF1-5C40-AEE6-46C8561D3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Objects have </a:t>
            </a:r>
            <a:r>
              <a:rPr lang="en-US" i="1" dirty="0">
                <a:solidFill>
                  <a:srgbClr val="00FDFF"/>
                </a:solidFill>
              </a:rPr>
              <a:t>identity</a:t>
            </a:r>
          </a:p>
          <a:p>
            <a:pPr lvl="1"/>
            <a:r>
              <a:rPr lang="en-US" dirty="0"/>
              <a:t>Two objects w/ same attribute values are still distinct</a:t>
            </a:r>
          </a:p>
          <a:p>
            <a:pPr lvl="1"/>
            <a:r>
              <a:rPr lang="en-US" dirty="0"/>
              <a:t>Model as classes</a:t>
            </a:r>
          </a:p>
          <a:p>
            <a:endParaRPr lang="en-US" dirty="0"/>
          </a:p>
          <a:p>
            <a:r>
              <a:rPr lang="en-US" i="1" dirty="0">
                <a:solidFill>
                  <a:srgbClr val="00FDFF"/>
                </a:solidFill>
              </a:rPr>
              <a:t>Data values</a:t>
            </a:r>
            <a:r>
              <a:rPr lang="en-US" dirty="0"/>
              <a:t> do not have identity</a:t>
            </a:r>
          </a:p>
          <a:p>
            <a:pPr lvl="1"/>
            <a:r>
              <a:rPr lang="en-US" dirty="0"/>
              <a:t>Numbers, strings, dates, etc. with same value are same</a:t>
            </a:r>
          </a:p>
          <a:p>
            <a:pPr lvl="1"/>
            <a:r>
              <a:rPr lang="en-US" dirty="0"/>
              <a:t>Model as attributes</a:t>
            </a:r>
          </a:p>
        </p:txBody>
      </p:sp>
    </p:spTree>
    <p:extLst>
      <p:ext uri="{BB962C8B-B14F-4D97-AF65-F5344CB8AC3E}">
        <p14:creationId xmlns:p14="http://schemas.microsoft.com/office/powerpoint/2010/main" val="103226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49031213-FEEF-A140-BA52-FCF2D83D6004}"/>
              </a:ext>
            </a:extLst>
          </p:cNvPr>
          <p:cNvGrpSpPr>
            <a:grpSpLocks/>
          </p:cNvGrpSpPr>
          <p:nvPr/>
        </p:nvGrpSpPr>
        <p:grpSpPr bwMode="auto">
          <a:xfrm>
            <a:off x="206320" y="1594788"/>
            <a:ext cx="8596536" cy="5202541"/>
            <a:chOff x="206814" y="1594753"/>
            <a:chExt cx="8595968" cy="5201905"/>
          </a:xfrm>
        </p:grpSpPr>
        <p:sp>
          <p:nvSpPr>
            <p:cNvPr id="26628" name="TextBox 2">
              <a:extLst>
                <a:ext uri="{FF2B5EF4-FFF2-40B4-BE49-F238E27FC236}">
                  <a16:creationId xmlns:a16="http://schemas.microsoft.com/office/drawing/2014/main" id="{46E2BDBF-168C-3641-A66F-C0ADF604C2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814" y="1594753"/>
              <a:ext cx="247660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1" i="1" u="sng" dirty="0">
                  <a:solidFill>
                    <a:srgbClr val="FF00FF"/>
                  </a:solidFill>
                </a:rPr>
                <a:t>superclass</a:t>
              </a:r>
              <a:r>
                <a:rPr lang="en-US" altLang="en-US" b="1" dirty="0">
                  <a:solidFill>
                    <a:srgbClr val="FF00FF"/>
                  </a:solidFill>
                </a:rPr>
                <a:t> – more</a:t>
              </a:r>
              <a:br>
                <a:rPr lang="en-US" altLang="en-US" b="1" dirty="0">
                  <a:solidFill>
                    <a:srgbClr val="FF00FF"/>
                  </a:solidFill>
                </a:rPr>
              </a:br>
              <a:r>
                <a:rPr lang="en-US" altLang="en-US" b="1" dirty="0">
                  <a:solidFill>
                    <a:srgbClr val="FF00FF"/>
                  </a:solidFill>
                </a:rPr>
                <a:t>general concept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FB7C354-4198-8043-AD05-01CABFDAC8EE}"/>
                </a:ext>
              </a:extLst>
            </p:cNvPr>
            <p:cNvCxnSpPr>
              <a:cxnSpLocks/>
              <a:stCxn id="26628" idx="3"/>
            </p:cNvCxnSpPr>
            <p:nvPr/>
          </p:nvCxnSpPr>
          <p:spPr>
            <a:xfrm>
              <a:off x="2683423" y="2010252"/>
              <a:ext cx="921074" cy="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Left Brace 12">
              <a:extLst>
                <a:ext uri="{FF2B5EF4-FFF2-40B4-BE49-F238E27FC236}">
                  <a16:creationId xmlns:a16="http://schemas.microsoft.com/office/drawing/2014/main" id="{4F8327BA-2C29-C842-BA67-4FD1FD316A6F}"/>
                </a:ext>
              </a:extLst>
            </p:cNvPr>
            <p:cNvSpPr/>
            <p:nvPr/>
          </p:nvSpPr>
          <p:spPr>
            <a:xfrm rot="16200000">
              <a:off x="4231898" y="2043263"/>
              <a:ext cx="671430" cy="7378212"/>
            </a:xfrm>
            <a:prstGeom prst="leftBrac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631" name="TextBox 2">
              <a:extLst>
                <a:ext uri="{FF2B5EF4-FFF2-40B4-BE49-F238E27FC236}">
                  <a16:creationId xmlns:a16="http://schemas.microsoft.com/office/drawing/2014/main" id="{DCE3E3DB-968C-FE41-8BCD-6A133F3F53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4588" y="5965661"/>
              <a:ext cx="278483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1" i="1" u="sng">
                  <a:solidFill>
                    <a:srgbClr val="FF00FF"/>
                  </a:solidFill>
                </a:rPr>
                <a:t>subclasses</a:t>
              </a:r>
              <a:r>
                <a:rPr lang="en-US" altLang="en-US" b="1">
                  <a:solidFill>
                    <a:srgbClr val="FF00FF"/>
                  </a:solidFill>
                </a:rPr>
                <a:t> – more</a:t>
              </a:r>
              <a:br>
                <a:rPr lang="en-US" altLang="en-US" b="1">
                  <a:solidFill>
                    <a:srgbClr val="FF00FF"/>
                  </a:solidFill>
                </a:rPr>
              </a:br>
              <a:r>
                <a:rPr lang="en-US" altLang="en-US" b="1">
                  <a:solidFill>
                    <a:srgbClr val="FF00FF"/>
                  </a:solidFill>
                </a:rPr>
                <a:t>specialized concepts</a:t>
              </a:r>
            </a:p>
          </p:txBody>
        </p:sp>
        <p:sp>
          <p:nvSpPr>
            <p:cNvPr id="26632" name="TextBox 2">
              <a:extLst>
                <a:ext uri="{FF2B5EF4-FFF2-40B4-BE49-F238E27FC236}">
                  <a16:creationId xmlns:a16="http://schemas.microsoft.com/office/drawing/2014/main" id="{0F424264-118E-EC43-A2AB-D572EDF9F8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4450" y="1657119"/>
              <a:ext cx="2248332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1" i="1" u="sng" dirty="0">
                  <a:solidFill>
                    <a:srgbClr val="FF00FF"/>
                  </a:solidFill>
                </a:rPr>
                <a:t>generalization</a:t>
              </a:r>
              <a:br>
                <a:rPr lang="en-US" altLang="en-US" b="1" dirty="0">
                  <a:solidFill>
                    <a:srgbClr val="FF00FF"/>
                  </a:solidFill>
                </a:rPr>
              </a:br>
              <a:r>
                <a:rPr lang="en-US" altLang="en-US" b="1" dirty="0">
                  <a:solidFill>
                    <a:srgbClr val="FF00FF"/>
                  </a:solidFill>
                </a:rPr>
                <a:t>relationship</a:t>
              </a:r>
              <a:br>
                <a:rPr lang="en-US" altLang="en-US" b="1" dirty="0">
                  <a:solidFill>
                    <a:srgbClr val="FF00FF"/>
                  </a:solidFill>
                </a:rPr>
              </a:br>
              <a:r>
                <a:rPr lang="en-US" altLang="en-US" b="1" dirty="0">
                  <a:solidFill>
                    <a:srgbClr val="FF00FF"/>
                  </a:solidFill>
                </a:rPr>
                <a:t>(3 overlapping</a:t>
              </a:r>
              <a:br>
                <a:rPr lang="en-US" altLang="en-US" b="1" dirty="0">
                  <a:solidFill>
                    <a:srgbClr val="FF00FF"/>
                  </a:solidFill>
                </a:rPr>
              </a:br>
              <a:r>
                <a:rPr lang="en-US" altLang="en-US" b="1" dirty="0">
                  <a:solidFill>
                    <a:srgbClr val="FF00FF"/>
                  </a:solidFill>
                </a:rPr>
                <a:t>triangle-arrows)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3C0DF4D-2959-9A40-9D3E-44F61AB867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53223" y="2666314"/>
              <a:ext cx="2046261" cy="435482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0658774-5EC3-3440-B789-677C154BD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00" y="6905"/>
            <a:ext cx="8229600" cy="1046391"/>
          </a:xfrm>
        </p:spPr>
        <p:txBody>
          <a:bodyPr/>
          <a:lstStyle/>
          <a:p>
            <a:r>
              <a:rPr lang="en-US" dirty="0"/>
              <a:t>Generalization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BA0C28E-2D1A-D949-9374-1FA9C0754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867" y="750041"/>
            <a:ext cx="7617155" cy="524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4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DB4BE-688B-E54E-A433-90573DAD9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The Is-A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D365C-822F-404A-8C52-9DD842AFD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en-US" dirty="0"/>
              <a:t>For a generalization to be valid, the following statement must be true for all subclass objects: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A </a:t>
            </a:r>
            <a:r>
              <a:rPr lang="en-US" dirty="0">
                <a:solidFill>
                  <a:srgbClr val="FFFF00"/>
                </a:solidFill>
              </a:rPr>
              <a:t>&lt;</a:t>
            </a:r>
            <a:r>
              <a:rPr lang="en-US" i="1" dirty="0">
                <a:solidFill>
                  <a:srgbClr val="FFFF00"/>
                </a:solidFill>
              </a:rPr>
              <a:t>subclass object&gt;</a:t>
            </a:r>
            <a:r>
              <a:rPr lang="en-US" i="1" dirty="0"/>
              <a:t> is a </a:t>
            </a:r>
            <a:r>
              <a:rPr lang="en-US" i="1" dirty="0">
                <a:solidFill>
                  <a:srgbClr val="00FDFF"/>
                </a:solidFill>
              </a:rPr>
              <a:t>&lt;superclass object&gt;</a:t>
            </a:r>
            <a:r>
              <a:rPr lang="en-US" i="1" dirty="0"/>
              <a:t>.</a:t>
            </a:r>
            <a:br>
              <a:rPr lang="en-US" i="1" dirty="0"/>
            </a:br>
            <a:endParaRPr lang="en-US" i="1" dirty="0"/>
          </a:p>
          <a:p>
            <a:r>
              <a:rPr lang="en-US" dirty="0"/>
              <a:t>Examples:</a:t>
            </a:r>
            <a:br>
              <a:rPr lang="en-US" dirty="0"/>
            </a:br>
            <a:r>
              <a:rPr lang="en-US" dirty="0"/>
              <a:t>	A </a:t>
            </a:r>
            <a:r>
              <a:rPr lang="en-US" dirty="0">
                <a:solidFill>
                  <a:srgbClr val="FFFF00"/>
                </a:solidFill>
              </a:rPr>
              <a:t>cash payment</a:t>
            </a:r>
            <a:r>
              <a:rPr lang="en-US" dirty="0"/>
              <a:t> is a </a:t>
            </a:r>
            <a:r>
              <a:rPr lang="en-US" dirty="0">
                <a:solidFill>
                  <a:srgbClr val="00FDFF"/>
                </a:solidFill>
              </a:rPr>
              <a:t>payment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	A </a:t>
            </a:r>
            <a:r>
              <a:rPr lang="en-US" dirty="0">
                <a:solidFill>
                  <a:srgbClr val="FFFF00"/>
                </a:solidFill>
              </a:rPr>
              <a:t>credit payment</a:t>
            </a:r>
            <a:r>
              <a:rPr lang="en-US" dirty="0"/>
              <a:t> is a </a:t>
            </a:r>
            <a:r>
              <a:rPr lang="en-US" dirty="0">
                <a:solidFill>
                  <a:srgbClr val="00FDFF"/>
                </a:solidFill>
              </a:rPr>
              <a:t>payment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	A </a:t>
            </a:r>
            <a:r>
              <a:rPr lang="en-US" dirty="0">
                <a:solidFill>
                  <a:srgbClr val="FFFF00"/>
                </a:solidFill>
              </a:rPr>
              <a:t>check payment</a:t>
            </a:r>
            <a:r>
              <a:rPr lang="en-US" dirty="0"/>
              <a:t> is a </a:t>
            </a:r>
            <a:r>
              <a:rPr lang="en-US" dirty="0">
                <a:solidFill>
                  <a:srgbClr val="00FDFF"/>
                </a:solidFill>
              </a:rPr>
              <a:t>payment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r>
              <a:rPr lang="en-US" dirty="0"/>
              <a:t>Implication: All attributes/associations of superclass must be applicable to subclass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BA24A-CC7B-0546-96BD-B2AA789A1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Rails Caveat Regarding Generalization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B5077-6735-C84E-A834-D81256151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24018"/>
          </a:xfrm>
        </p:spPr>
        <p:txBody>
          <a:bodyPr/>
          <a:lstStyle/>
          <a:p>
            <a:r>
              <a:rPr lang="en-US" dirty="0"/>
              <a:t>Rails model API doesn't have features for explicitly specifying generalization relationships</a:t>
            </a:r>
          </a:p>
          <a:p>
            <a:pPr>
              <a:spcBef>
                <a:spcPts val="2400"/>
              </a:spcBef>
            </a:pPr>
            <a:r>
              <a:rPr lang="en-US" dirty="0"/>
              <a:t>You can get some of the same effects, though:</a:t>
            </a:r>
          </a:p>
          <a:p>
            <a:pPr lvl="1"/>
            <a:r>
              <a:rPr lang="en-US" dirty="0"/>
              <a:t>Most common approach: single-table inheritance</a:t>
            </a:r>
          </a:p>
          <a:p>
            <a:pPr lvl="2"/>
            <a:r>
              <a:rPr lang="en-US" dirty="0">
                <a:solidFill>
                  <a:srgbClr val="00FD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https://guides.rubyonrails.org/association_basics.html#single-table-inheritance-sti</a:t>
            </a:r>
            <a:endParaRPr lang="en-US" dirty="0">
              <a:solidFill>
                <a:srgbClr val="00FDFF"/>
              </a:solidFill>
            </a:endParaRPr>
          </a:p>
          <a:p>
            <a:pPr lvl="1"/>
            <a:r>
              <a:rPr lang="en-US" dirty="0"/>
              <a:t>Another approach: polymorphic associations</a:t>
            </a:r>
          </a:p>
          <a:p>
            <a:pPr lvl="2"/>
            <a:r>
              <a:rPr lang="en-US" dirty="0">
                <a:solidFill>
                  <a:srgbClr val="00FD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https://guides.rubyonrails.org/association_basics.html#polymorphic-associations</a:t>
            </a:r>
            <a:endParaRPr lang="en-US" dirty="0">
              <a:solidFill>
                <a:srgbClr val="00FDFF"/>
              </a:solidFill>
            </a:endParaRPr>
          </a:p>
          <a:p>
            <a:pPr>
              <a:spcBef>
                <a:spcPts val="2400"/>
              </a:spcBef>
            </a:pPr>
            <a:r>
              <a:rPr lang="en-US" dirty="0"/>
              <a:t>Quick &amp; Dirty Solution: Simply merge the superclass and subclasses into a single class with all their attributes/associations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55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82908A-3442-654B-B3A0-B18C3EED1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/>
              <a:t>Object-Oriented Database Design</a:t>
            </a:r>
          </a:p>
        </p:txBody>
      </p:sp>
    </p:spTree>
    <p:extLst>
      <p:ext uri="{BB962C8B-B14F-4D97-AF65-F5344CB8AC3E}">
        <p14:creationId xmlns:p14="http://schemas.microsoft.com/office/powerpoint/2010/main" val="2884694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6E497-DB68-5946-8B4C-0FB357116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Challenges: From Requirements to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8F679-FBD8-264F-A186-21EE0F731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 stories not unified model</a:t>
            </a:r>
          </a:p>
          <a:p>
            <a:pPr lvl="1"/>
            <a:r>
              <a:rPr lang="en-US" dirty="0"/>
              <a:t>Can't see the forest for the trees</a:t>
            </a:r>
          </a:p>
          <a:p>
            <a:endParaRPr lang="en-US" dirty="0"/>
          </a:p>
          <a:p>
            <a:r>
              <a:rPr lang="en-US" dirty="0"/>
              <a:t>Representational gap b/t requirements and design</a:t>
            </a:r>
          </a:p>
          <a:p>
            <a:pPr lvl="1"/>
            <a:r>
              <a:rPr lang="en-US" dirty="0"/>
              <a:t>USs are text descriptions of features</a:t>
            </a:r>
          </a:p>
          <a:p>
            <a:pPr lvl="1"/>
            <a:r>
              <a:rPr lang="en-US" dirty="0"/>
              <a:t>OO designs are interrelated classes of objects</a:t>
            </a:r>
          </a:p>
        </p:txBody>
      </p:sp>
    </p:spTree>
    <p:extLst>
      <p:ext uri="{BB962C8B-B14F-4D97-AF65-F5344CB8AC3E}">
        <p14:creationId xmlns:p14="http://schemas.microsoft.com/office/powerpoint/2010/main" val="2294218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>
            <a:extLst>
              <a:ext uri="{FF2B5EF4-FFF2-40B4-BE49-F238E27FC236}">
                <a16:creationId xmlns:a16="http://schemas.microsoft.com/office/drawing/2014/main" id="{13CA43C2-F85D-4241-9DC3-A188B508E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3"/>
          <a:stretch>
            <a:fillRect/>
          </a:stretch>
        </p:blipFill>
        <p:spPr bwMode="auto">
          <a:xfrm>
            <a:off x="0" y="1724025"/>
            <a:ext cx="91440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itle 28">
            <a:extLst>
              <a:ext uri="{FF2B5EF4-FFF2-40B4-BE49-F238E27FC236}">
                <a16:creationId xmlns:a16="http://schemas.microsoft.com/office/drawing/2014/main" id="{CE5902F7-6FA7-8448-B74F-010D9ECAD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638"/>
            <a:ext cx="9144000" cy="1703387"/>
          </a:xfrm>
        </p:spPr>
        <p:txBody>
          <a:bodyPr/>
          <a:lstStyle/>
          <a:p>
            <a:r>
              <a:rPr lang="en-US" altLang="en-US" i="1">
                <a:solidFill>
                  <a:srgbClr val="00FFFF"/>
                </a:solidFill>
                <a:ea typeface="ＭＳ Ｐゴシック" panose="020B0600070205080204" pitchFamily="34" charset="-128"/>
              </a:rPr>
              <a:t>Analysis</a:t>
            </a:r>
            <a:r>
              <a:rPr lang="en-US" altLang="en-US">
                <a:ea typeface="ＭＳ Ｐゴシック" panose="020B0600070205080204" pitchFamily="34" charset="-128"/>
              </a:rPr>
              <a:t> bridges the gap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between requirements and design</a:t>
            </a:r>
          </a:p>
        </p:txBody>
      </p:sp>
      <p:sp>
        <p:nvSpPr>
          <p:cNvPr id="17414" name="Rectangle 29">
            <a:extLst>
              <a:ext uri="{FF2B5EF4-FFF2-40B4-BE49-F238E27FC236}">
                <a16:creationId xmlns:a16="http://schemas.microsoft.com/office/drawing/2014/main" id="{61BA84EF-AA26-4248-B43B-F2BC52DF8AB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715963" y="2579688"/>
            <a:ext cx="1647825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http://flic.kr/p/a1NZHb</a:t>
            </a:r>
          </a:p>
        </p:txBody>
      </p:sp>
      <p:pic>
        <p:nvPicPr>
          <p:cNvPr id="15367" name="Picture 2">
            <a:extLst>
              <a:ext uri="{FF2B5EF4-FFF2-40B4-BE49-F238E27FC236}">
                <a16:creationId xmlns:a16="http://schemas.microsoft.com/office/drawing/2014/main" id="{B76F21D7-56B7-6B40-A14E-AA364BC37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5" y="2298700"/>
            <a:ext cx="4432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E2EEC8-4E10-A544-B30D-5F72B32F3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350" y="3786188"/>
            <a:ext cx="1404938" cy="523875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AD1B3F-E60E-A242-B420-248670DA7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9650" y="5722938"/>
            <a:ext cx="3182938" cy="708025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Requirements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990CD2-6048-D448-B496-DF9F0A77F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0913" y="2317750"/>
            <a:ext cx="900112" cy="400050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Calibri" charset="0"/>
                <a:ea typeface="ＭＳ Ｐゴシック" charset="0"/>
                <a:cs typeface="ＭＳ Ｐゴシック" charset="0"/>
              </a:rPr>
              <a:t>Design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2538</TotalTime>
  <Words>1022</Words>
  <Application>Microsoft Macintosh PowerPoint</Application>
  <PresentationFormat>On-screen Show (4:3)</PresentationFormat>
  <Paragraphs>228</Paragraphs>
  <Slides>38</Slides>
  <Notes>2</Notes>
  <HiddenSlides>5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 Black </vt:lpstr>
      <vt:lpstr>PowerPoint Presentation</vt:lpstr>
      <vt:lpstr>Prologue  Generalization Class Relationship</vt:lpstr>
      <vt:lpstr>Consider a Payment class</vt:lpstr>
      <vt:lpstr>Generalization</vt:lpstr>
      <vt:lpstr>The Is-A Rule</vt:lpstr>
      <vt:lpstr>Rails Caveat Regarding Generalization</vt:lpstr>
      <vt:lpstr>Object-Oriented Database Design</vt:lpstr>
      <vt:lpstr>Challenges: From Requirements to Design</vt:lpstr>
      <vt:lpstr>Analysis bridges the gap between requirements and design</vt:lpstr>
      <vt:lpstr>Object-Oriented Data Modeling (a key type of analysis)</vt:lpstr>
      <vt:lpstr>Practical Problem</vt:lpstr>
      <vt:lpstr>Noun Phrase Identification Finds Classes and Attributes</vt:lpstr>
      <vt:lpstr>What about Verb Phrases?</vt:lpstr>
      <vt:lpstr>Example: Flight Booking</vt:lpstr>
      <vt:lpstr>Noun-Phrase Identification</vt:lpstr>
      <vt:lpstr>Noun-Phrase Analysis</vt:lpstr>
      <vt:lpstr>Noun-Phrase Analysis</vt:lpstr>
      <vt:lpstr>Noun-Phrase Analysis</vt:lpstr>
      <vt:lpstr>PowerPoint Presentation</vt:lpstr>
      <vt:lpstr>Noun-Phrase Analysis</vt:lpstr>
      <vt:lpstr>PowerPoint Presentation</vt:lpstr>
      <vt:lpstr>Noun-Phrase Analysis</vt:lpstr>
      <vt:lpstr>PowerPoint Presentation</vt:lpstr>
      <vt:lpstr>Noun-Phrase Analysis</vt:lpstr>
      <vt:lpstr>PowerPoint Presentation</vt:lpstr>
      <vt:lpstr>Noun-Phrase Analysis</vt:lpstr>
      <vt:lpstr>PowerPoint Presentation</vt:lpstr>
      <vt:lpstr>Noun-Phrase Analysis</vt:lpstr>
      <vt:lpstr>PowerPoint Presentation</vt:lpstr>
      <vt:lpstr>Noun-Phrase Analysis</vt:lpstr>
      <vt:lpstr>PowerPoint Presentation</vt:lpstr>
      <vt:lpstr>PowerPoint Presentation</vt:lpstr>
      <vt:lpstr>Summary</vt:lpstr>
      <vt:lpstr>Appendix: When to use generalization?</vt:lpstr>
      <vt:lpstr>When to use generalization?</vt:lpstr>
      <vt:lpstr>Guideline: Model a subclass when…</vt:lpstr>
      <vt:lpstr>Appendix: Classes vs Attributes</vt:lpstr>
      <vt:lpstr>Is It a Class or an Attribute?</vt:lpstr>
    </vt:vector>
  </TitlesOfParts>
  <Company>University of Memphis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 (sdflming)</cp:lastModifiedBy>
  <cp:revision>184</cp:revision>
  <cp:lastPrinted>2019-10-23T01:36:38Z</cp:lastPrinted>
  <dcterms:created xsi:type="dcterms:W3CDTF">2013-09-29T23:43:57Z</dcterms:created>
  <dcterms:modified xsi:type="dcterms:W3CDTF">2021-10-27T17:56:38Z</dcterms:modified>
</cp:coreProperties>
</file>