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27"/>
  </p:notesMasterIdLst>
  <p:sldIdLst>
    <p:sldId id="303" r:id="rId2"/>
    <p:sldId id="533" r:id="rId3"/>
    <p:sldId id="535" r:id="rId4"/>
    <p:sldId id="380" r:id="rId5"/>
    <p:sldId id="371" r:id="rId6"/>
    <p:sldId id="372" r:id="rId7"/>
    <p:sldId id="373" r:id="rId8"/>
    <p:sldId id="374" r:id="rId9"/>
    <p:sldId id="375" r:id="rId10"/>
    <p:sldId id="376" r:id="rId11"/>
    <p:sldId id="377" r:id="rId12"/>
    <p:sldId id="378" r:id="rId13"/>
    <p:sldId id="534" r:id="rId14"/>
    <p:sldId id="536" r:id="rId15"/>
    <p:sldId id="381" r:id="rId16"/>
    <p:sldId id="382" r:id="rId17"/>
    <p:sldId id="468" r:id="rId18"/>
    <p:sldId id="495" r:id="rId19"/>
    <p:sldId id="470" r:id="rId20"/>
    <p:sldId id="471" r:id="rId21"/>
    <p:sldId id="496" r:id="rId22"/>
    <p:sldId id="472" r:id="rId23"/>
    <p:sldId id="473" r:id="rId24"/>
    <p:sldId id="532" r:id="rId25"/>
    <p:sldId id="531" r:id="rId2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FF00FF"/>
    <a:srgbClr val="FFFF99"/>
    <a:srgbClr val="FF3399"/>
    <a:srgbClr val="0066FF"/>
    <a:srgbClr val="0000FF"/>
    <a:srgbClr val="FF6633"/>
    <a:srgbClr val="33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54"/>
    <p:restoredTop sz="94718"/>
  </p:normalViewPr>
  <p:slideViewPr>
    <p:cSldViewPr snapToGrid="0" snapToObjects="1">
      <p:cViewPr varScale="1">
        <p:scale>
          <a:sx n="117" d="100"/>
          <a:sy n="117" d="100"/>
        </p:scale>
        <p:origin x="204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EF88258-4D7C-D943-812D-6F15065ED4E8}" type="datetimeFigureOut">
              <a:rPr lang="en-US" altLang="en-US"/>
              <a:pPr/>
              <a:t>8/20/22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2A04C78-027B-5244-98DC-B34E84B918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52821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ea typeface="ＭＳ Ｐゴシック" charset="-128"/>
              </a:rPr>
              <a:t>1993 version of Mosaic browser.</a:t>
            </a:r>
          </a:p>
          <a:p>
            <a:r>
              <a:rPr lang="en-US" altLang="en-US" dirty="0">
                <a:ea typeface="ＭＳ Ｐゴシック" charset="-128"/>
              </a:rPr>
              <a:t>Loading Yahoo! from June 2000 (see lower right of browser window)</a:t>
            </a:r>
            <a:r>
              <a:rPr lang="en-US" altLang="ja-JP" dirty="0">
                <a:ea typeface="ＭＳ Ｐゴシック" charset="-128"/>
              </a:rPr>
              <a:t>.</a:t>
            </a:r>
            <a:endParaRPr lang="en-US" altLang="en-US" dirty="0">
              <a:ea typeface="ＭＳ Ｐゴシック" charset="-128"/>
            </a:endParaRP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fld id="{D25187D5-763D-774D-99E8-BC8DCE295478}" type="slidenum">
              <a:rPr lang="en-US" altLang="en-US" sz="1200"/>
              <a:pPr eaLnBrk="1" hangingPunct="1"/>
              <a:t>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5734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6B50AB-9C29-D74F-9CE2-57FC5CA9C3C8}" type="datetimeFigureOut">
              <a:rPr lang="en-US" altLang="en-US"/>
              <a:pPr/>
              <a:t>8/20/22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219C20-65AD-6F49-9DA6-34A4C077BD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580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200894-B8DA-4643-A4B0-76ECA518085A}" type="datetimeFigureOut">
              <a:rPr lang="en-US" altLang="en-US"/>
              <a:pPr/>
              <a:t>8/20/22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3CE915-4F27-4241-804C-600DF699E9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6901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C6229C-6D4B-6D45-A766-B1CE62417254}" type="datetimeFigureOut">
              <a:rPr lang="en-US" altLang="en-US"/>
              <a:pPr/>
              <a:t>8/20/22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C27DA4-64C6-A743-8682-ABB5DC12F4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5491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DDD639A-F620-4245-8EF8-578A36B1EBDC}" type="datetimeFigureOut">
              <a:rPr lang="en-US" altLang="en-US"/>
              <a:pPr/>
              <a:t>8/20/22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42DD96-F44A-E840-969B-0E1D7CC4EB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6024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2CC7D9A-B8B8-534D-BBF7-8E417DD5F9E1}" type="datetimeFigureOut">
              <a:rPr lang="en-US" altLang="en-US"/>
              <a:pPr/>
              <a:t>8/20/22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801995-0684-114F-9BF5-84D8C6C43E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8924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BE94A0-7080-AD40-B7BC-C4CE3038BFF8}" type="datetimeFigureOut">
              <a:rPr lang="en-US" altLang="en-US"/>
              <a:pPr/>
              <a:t>8/20/22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D151A1-70C7-8642-8D59-24032B95B4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4056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009CBD-1271-804F-9077-3047CB5681F3}" type="datetimeFigureOut">
              <a:rPr lang="en-US" altLang="en-US"/>
              <a:pPr/>
              <a:t>8/20/22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C1F0B9-F89E-F347-B763-220D287DA3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3725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EF0BB4-91B7-F04B-BEE9-CEA9472027E7}" type="datetimeFigureOut">
              <a:rPr lang="en-US" altLang="en-US"/>
              <a:pPr/>
              <a:t>8/20/22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1D87B2-3AE9-EF47-B4FB-52515C437D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2520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2D43FBD-6368-0C46-81F3-A80D332CF5F3}" type="datetimeFigureOut">
              <a:rPr lang="en-US" altLang="en-US"/>
              <a:pPr/>
              <a:t>8/20/22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98E97D-BC43-174C-A7F3-84571B87B7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287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10EDED-CF0B-3B4D-BCD7-64CCEF2150AA}" type="datetimeFigureOut">
              <a:rPr lang="en-US" altLang="en-US"/>
              <a:pPr/>
              <a:t>8/20/22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B4E089-B36E-F346-9710-99430AD3BF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3853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97E9ADD-F224-8143-9F81-F855734E0C1E}" type="datetimeFigureOut">
              <a:rPr lang="en-US" altLang="en-US"/>
              <a:pPr/>
              <a:t>8/20/22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4B6958-E593-F648-BBDA-3B4092FF46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1183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fld id="{545A2F27-A0BE-5E4E-984E-A9749C1BA334}" type="datetimeFigureOut">
              <a:rPr lang="en-US" altLang="en-US"/>
              <a:pPr/>
              <a:t>8/20/22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BF1686B2-1E58-D345-84AB-D021EAD908D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3schools.com/tags/ref_symbols.asp" TargetMode="External"/><Relationship Id="rId2" Type="http://schemas.openxmlformats.org/officeDocument/2006/relationships/hyperlink" Target="http://www.w3schools.com/html/html_entities.asp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3schools.com/tags/ref_byfunc.asp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Box 2"/>
          <p:cNvSpPr txBox="1">
            <a:spLocks noChangeArrowheads="1"/>
          </p:cNvSpPr>
          <p:nvPr/>
        </p:nvSpPr>
        <p:spPr bwMode="auto">
          <a:xfrm>
            <a:off x="1103386" y="5648325"/>
            <a:ext cx="41813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4800" dirty="0">
                <a:solidFill>
                  <a:srgbClr val="FF3399"/>
                </a:solidFill>
              </a:rPr>
              <a:t>HTML and HTTP</a:t>
            </a:r>
          </a:p>
        </p:txBody>
      </p:sp>
      <p:grpSp>
        <p:nvGrpSpPr>
          <p:cNvPr id="14338" name="Group 5"/>
          <p:cNvGrpSpPr>
            <a:grpSpLocks/>
          </p:cNvGrpSpPr>
          <p:nvPr/>
        </p:nvGrpSpPr>
        <p:grpSpPr bwMode="auto">
          <a:xfrm>
            <a:off x="0" y="0"/>
            <a:ext cx="9144000" cy="5549900"/>
            <a:chOff x="0" y="0"/>
            <a:chExt cx="9144000" cy="5549900"/>
          </a:xfrm>
        </p:grpSpPr>
        <p:pic>
          <p:nvPicPr>
            <p:cNvPr id="14340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073"/>
            <a:stretch>
              <a:fillRect/>
            </a:stretch>
          </p:blipFill>
          <p:spPr bwMode="auto">
            <a:xfrm>
              <a:off x="0" y="0"/>
              <a:ext cx="9144000" cy="5549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1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184"/>
            <a:stretch>
              <a:fillRect/>
            </a:stretch>
          </p:blipFill>
          <p:spPr bwMode="auto">
            <a:xfrm>
              <a:off x="520700" y="431800"/>
              <a:ext cx="8547100" cy="5118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TextBox 2"/>
          <p:cNvSpPr txBox="1"/>
          <p:nvPr/>
        </p:nvSpPr>
        <p:spPr>
          <a:xfrm>
            <a:off x="3786188" y="-63500"/>
            <a:ext cx="5434012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200" dirty="0">
                <a:solidFill>
                  <a:schemeClr val="bg1">
                    <a:lumMod val="65000"/>
                    <a:lumOff val="35000"/>
                  </a:schemeClr>
                </a:solidFill>
                <a:ea typeface="ＭＳ Ｐゴシック" charset="0"/>
                <a:cs typeface="ＭＳ Ｐゴシック" charset="0"/>
              </a:rPr>
              <a:t>http://</a:t>
            </a:r>
            <a:r>
              <a:rPr lang="en-US" sz="1200" dirty="0" err="1">
                <a:solidFill>
                  <a:schemeClr val="bg1">
                    <a:lumMod val="65000"/>
                    <a:lumOff val="35000"/>
                  </a:schemeClr>
                </a:solidFill>
                <a:ea typeface="ＭＳ Ｐゴシック" charset="0"/>
                <a:cs typeface="ＭＳ Ｐゴシック" charset="0"/>
              </a:rPr>
              <a:t>www.computerhistory.org</a:t>
            </a:r>
            <a:r>
              <a:rPr lang="en-US" sz="1200" dirty="0">
                <a:solidFill>
                  <a:schemeClr val="bg1">
                    <a:lumMod val="65000"/>
                    <a:lumOff val="35000"/>
                  </a:schemeClr>
                </a:solidFill>
                <a:ea typeface="ＭＳ Ｐゴシック" charset="0"/>
                <a:cs typeface="ＭＳ Ｐゴシック" charset="0"/>
              </a:rPr>
              <a:t>/timeline/images/1993_mosaic_browser_large.jpg</a:t>
            </a: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HTML Page Structure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16250" y="1638300"/>
            <a:ext cx="3111500" cy="4278313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mpd="sng"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 dirty="0">
                <a:latin typeface="Courier New"/>
                <a:ea typeface="ＭＳ Ｐゴシック" charset="0"/>
                <a:cs typeface="Courier New"/>
              </a:rPr>
              <a:t>&lt;!DOCTYPE html&gt;</a:t>
            </a:r>
          </a:p>
          <a:p>
            <a:pPr>
              <a:defRPr/>
            </a:pPr>
            <a:r>
              <a:rPr lang="en-US" sz="1600" b="1" dirty="0">
                <a:latin typeface="Courier New"/>
                <a:ea typeface="ＭＳ Ｐゴシック" charset="0"/>
                <a:cs typeface="Courier New"/>
              </a:rPr>
              <a:t>&lt;html&gt;</a:t>
            </a:r>
          </a:p>
          <a:p>
            <a:pPr>
              <a:defRPr/>
            </a:pPr>
            <a:endParaRPr lang="en-US" sz="1600" b="1" dirty="0">
              <a:latin typeface="Courier New"/>
              <a:ea typeface="ＭＳ Ｐゴシック" charset="0"/>
              <a:cs typeface="Courier New"/>
            </a:endParaRPr>
          </a:p>
          <a:p>
            <a:pPr>
              <a:defRPr/>
            </a:pPr>
            <a:r>
              <a:rPr lang="en-US" sz="1600" b="1" dirty="0">
                <a:latin typeface="Courier New"/>
                <a:ea typeface="ＭＳ Ｐゴシック" charset="0"/>
                <a:cs typeface="Courier New"/>
              </a:rPr>
              <a:t>&lt;head&gt;</a:t>
            </a:r>
          </a:p>
          <a:p>
            <a:pPr>
              <a:defRPr/>
            </a:pPr>
            <a:r>
              <a:rPr lang="en-US" sz="1600" b="1" dirty="0">
                <a:latin typeface="Courier New"/>
                <a:ea typeface="ＭＳ Ｐゴシック" charset="0"/>
                <a:cs typeface="Courier New"/>
              </a:rPr>
              <a:t>&lt;title&gt;Hello!&lt;/title&gt;</a:t>
            </a:r>
          </a:p>
          <a:p>
            <a:pPr>
              <a:defRPr/>
            </a:pPr>
            <a:r>
              <a:rPr lang="en-US" sz="1600" b="1" dirty="0">
                <a:latin typeface="Courier New"/>
                <a:ea typeface="ＭＳ Ｐゴシック" charset="0"/>
                <a:cs typeface="Courier New"/>
              </a:rPr>
              <a:t>&lt;/head&gt;</a:t>
            </a:r>
          </a:p>
          <a:p>
            <a:pPr>
              <a:defRPr/>
            </a:pPr>
            <a:endParaRPr lang="en-US" sz="1600" b="1" dirty="0">
              <a:latin typeface="Courier New"/>
              <a:ea typeface="ＭＳ Ｐゴシック" charset="0"/>
              <a:cs typeface="Courier New"/>
            </a:endParaRPr>
          </a:p>
          <a:p>
            <a:pPr>
              <a:defRPr/>
            </a:pPr>
            <a:r>
              <a:rPr lang="en-US" sz="1600" b="1" dirty="0">
                <a:latin typeface="Courier New"/>
                <a:ea typeface="ＭＳ Ｐゴシック" charset="0"/>
                <a:cs typeface="Courier New"/>
              </a:rPr>
              <a:t>&lt;body&gt;</a:t>
            </a:r>
          </a:p>
          <a:p>
            <a:pPr>
              <a:defRPr/>
            </a:pPr>
            <a:endParaRPr lang="en-US" sz="1600" b="1" dirty="0">
              <a:latin typeface="Courier New"/>
              <a:ea typeface="ＭＳ Ｐゴシック" charset="0"/>
              <a:cs typeface="Courier New"/>
            </a:endParaRPr>
          </a:p>
          <a:p>
            <a:pPr>
              <a:defRPr/>
            </a:pPr>
            <a:r>
              <a:rPr lang="en-US" sz="1600" b="1" dirty="0">
                <a:latin typeface="Courier New"/>
                <a:ea typeface="ＭＳ Ｐゴシック" charset="0"/>
                <a:cs typeface="Courier New"/>
              </a:rPr>
              <a:t>&lt;h1&gt;Howdy Y'all&lt;/h1&gt;</a:t>
            </a:r>
          </a:p>
          <a:p>
            <a:pPr>
              <a:defRPr/>
            </a:pPr>
            <a:endParaRPr lang="en-US" sz="1600" b="1" dirty="0">
              <a:latin typeface="Courier New"/>
              <a:ea typeface="ＭＳ Ｐゴシック" charset="0"/>
              <a:cs typeface="Courier New"/>
            </a:endParaRPr>
          </a:p>
          <a:p>
            <a:pPr>
              <a:defRPr/>
            </a:pPr>
            <a:r>
              <a:rPr lang="en-US" sz="1600" b="1" dirty="0">
                <a:latin typeface="Courier New"/>
                <a:ea typeface="ＭＳ Ｐゴシック" charset="0"/>
                <a:cs typeface="Courier New"/>
              </a:rPr>
              <a:t>&lt;p&gt;</a:t>
            </a:r>
          </a:p>
          <a:p>
            <a:pPr>
              <a:defRPr/>
            </a:pPr>
            <a:r>
              <a:rPr lang="en-US" sz="1600" b="1" dirty="0">
                <a:latin typeface="Courier New"/>
                <a:ea typeface="ＭＳ Ｐゴシック" charset="0"/>
                <a:cs typeface="Courier New"/>
              </a:rPr>
              <a:t>How do </a:t>
            </a:r>
            <a:r>
              <a:rPr lang="en-US" sz="1600" b="1" dirty="0" err="1">
                <a:latin typeface="Courier New"/>
                <a:ea typeface="ＭＳ Ｐゴシック" charset="0"/>
                <a:cs typeface="Courier New"/>
              </a:rPr>
              <a:t>ya</a:t>
            </a:r>
            <a:r>
              <a:rPr lang="en-US" sz="1600" b="1" dirty="0">
                <a:latin typeface="Courier New"/>
                <a:ea typeface="ＭＳ Ｐゴシック" charset="0"/>
                <a:cs typeface="Courier New"/>
              </a:rPr>
              <a:t> like my HTML?</a:t>
            </a:r>
          </a:p>
          <a:p>
            <a:pPr>
              <a:defRPr/>
            </a:pPr>
            <a:r>
              <a:rPr lang="en-US" sz="1600" b="1" dirty="0">
                <a:latin typeface="Courier New"/>
                <a:ea typeface="ＭＳ Ｐゴシック" charset="0"/>
                <a:cs typeface="Courier New"/>
              </a:rPr>
              <a:t>&lt;/p&gt;</a:t>
            </a:r>
          </a:p>
          <a:p>
            <a:pPr>
              <a:defRPr/>
            </a:pPr>
            <a:endParaRPr lang="en-US" sz="1600" b="1" dirty="0">
              <a:latin typeface="Courier New"/>
              <a:ea typeface="ＭＳ Ｐゴシック" charset="0"/>
              <a:cs typeface="Courier New"/>
            </a:endParaRPr>
          </a:p>
          <a:p>
            <a:pPr>
              <a:defRPr/>
            </a:pPr>
            <a:r>
              <a:rPr lang="en-US" sz="1600" b="1" dirty="0">
                <a:latin typeface="Courier New"/>
                <a:ea typeface="ＭＳ Ｐゴシック" charset="0"/>
                <a:cs typeface="Courier New"/>
              </a:rPr>
              <a:t>&lt;/body&gt;</a:t>
            </a:r>
          </a:p>
          <a:p>
            <a:pPr>
              <a:defRPr/>
            </a:pPr>
            <a:r>
              <a:rPr lang="en-US" sz="1600" b="1" dirty="0">
                <a:latin typeface="Courier New"/>
                <a:ea typeface="ＭＳ Ｐゴシック" charset="0"/>
                <a:cs typeface="Courier New"/>
              </a:rPr>
              <a:t>&lt;/html&gt; </a:t>
            </a: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0" y="1546225"/>
            <a:ext cx="3079750" cy="461963"/>
            <a:chOff x="415556" y="1612900"/>
            <a:chExt cx="3079725" cy="461367"/>
          </a:xfrm>
        </p:grpSpPr>
        <p:sp>
          <p:nvSpPr>
            <p:cNvPr id="25613" name="TextBox 4"/>
            <p:cNvSpPr txBox="1">
              <a:spLocks noChangeArrowheads="1"/>
            </p:cNvSpPr>
            <p:nvPr/>
          </p:nvSpPr>
          <p:spPr bwMode="auto">
            <a:xfrm>
              <a:off x="415556" y="1612900"/>
              <a:ext cx="1904998" cy="461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b="1">
                  <a:solidFill>
                    <a:srgbClr val="FF00FF"/>
                  </a:solidFill>
                </a:rPr>
                <a:t>Doctype info</a:t>
              </a:r>
            </a:p>
          </p:txBody>
        </p:sp>
        <p:cxnSp>
          <p:nvCxnSpPr>
            <p:cNvPr id="6" name="Straight Arrow Connector 5"/>
            <p:cNvCxnSpPr/>
            <p:nvPr/>
          </p:nvCxnSpPr>
          <p:spPr>
            <a:xfrm>
              <a:off x="2257041" y="1899867"/>
              <a:ext cx="1238240" cy="0"/>
            </a:xfrm>
            <a:prstGeom prst="straightConnector1">
              <a:avLst/>
            </a:prstGeom>
            <a:ln w="57150" cmpd="sng">
              <a:solidFill>
                <a:srgbClr val="FF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457200" y="1970088"/>
            <a:ext cx="2692400" cy="3908425"/>
            <a:chOff x="457200" y="1970436"/>
            <a:chExt cx="2692400" cy="3907858"/>
          </a:xfrm>
        </p:grpSpPr>
        <p:sp>
          <p:nvSpPr>
            <p:cNvPr id="13" name="Left Brace 12"/>
            <p:cNvSpPr/>
            <p:nvPr/>
          </p:nvSpPr>
          <p:spPr>
            <a:xfrm>
              <a:off x="2298700" y="1970436"/>
              <a:ext cx="850900" cy="3907858"/>
            </a:xfrm>
            <a:prstGeom prst="leftBrace">
              <a:avLst/>
            </a:prstGeom>
            <a:ln w="57150" cmpd="sng">
              <a:solidFill>
                <a:srgbClr val="FF00FF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25612" name="TextBox 13"/>
            <p:cNvSpPr txBox="1">
              <a:spLocks noChangeArrowheads="1"/>
            </p:cNvSpPr>
            <p:nvPr/>
          </p:nvSpPr>
          <p:spPr bwMode="auto">
            <a:xfrm>
              <a:off x="457200" y="3616971"/>
              <a:ext cx="18923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b="1">
                  <a:solidFill>
                    <a:srgbClr val="FF00FF"/>
                  </a:solidFill>
                </a:rPr>
                <a:t>html element</a:t>
              </a:r>
            </a:p>
          </p:txBody>
        </p:sp>
      </p:grpSp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3594100" y="2349500"/>
            <a:ext cx="5562600" cy="876300"/>
            <a:chOff x="3594100" y="2349500"/>
            <a:chExt cx="5562600" cy="876300"/>
          </a:xfrm>
        </p:grpSpPr>
        <p:sp>
          <p:nvSpPr>
            <p:cNvPr id="16" name="Right Brace 15"/>
            <p:cNvSpPr/>
            <p:nvPr/>
          </p:nvSpPr>
          <p:spPr>
            <a:xfrm>
              <a:off x="3594100" y="2349500"/>
              <a:ext cx="3657600" cy="876300"/>
            </a:xfrm>
            <a:prstGeom prst="rightBrace">
              <a:avLst>
                <a:gd name="adj1" fmla="val 8333"/>
                <a:gd name="adj2" fmla="val 51449"/>
              </a:avLst>
            </a:prstGeom>
            <a:ln w="57150" cmpd="sng">
              <a:solidFill>
                <a:srgbClr val="FF00FF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25610" name="TextBox 16"/>
            <p:cNvSpPr txBox="1">
              <a:spLocks noChangeArrowheads="1"/>
            </p:cNvSpPr>
            <p:nvPr/>
          </p:nvSpPr>
          <p:spPr bwMode="auto">
            <a:xfrm>
              <a:off x="7162800" y="2364345"/>
              <a:ext cx="199390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b="1">
                  <a:solidFill>
                    <a:srgbClr val="FF00FF"/>
                  </a:solidFill>
                </a:rPr>
                <a:t>head element for metadata</a:t>
              </a:r>
            </a:p>
          </p:txBody>
        </p:sp>
      </p:grpSp>
      <p:grpSp>
        <p:nvGrpSpPr>
          <p:cNvPr id="21" name="Group 20"/>
          <p:cNvGrpSpPr>
            <a:grpSpLocks/>
          </p:cNvGrpSpPr>
          <p:nvPr/>
        </p:nvGrpSpPr>
        <p:grpSpPr bwMode="auto">
          <a:xfrm>
            <a:off x="3594100" y="3378200"/>
            <a:ext cx="5562600" cy="2273300"/>
            <a:chOff x="3746500" y="3378200"/>
            <a:chExt cx="5410200" cy="2273300"/>
          </a:xfrm>
        </p:grpSpPr>
        <p:sp>
          <p:nvSpPr>
            <p:cNvPr id="18" name="Right Brace 17"/>
            <p:cNvSpPr/>
            <p:nvPr/>
          </p:nvSpPr>
          <p:spPr>
            <a:xfrm>
              <a:off x="3746500" y="3378200"/>
              <a:ext cx="3504896" cy="2273300"/>
            </a:xfrm>
            <a:prstGeom prst="rightBrace">
              <a:avLst>
                <a:gd name="adj1" fmla="val 8333"/>
                <a:gd name="adj2" fmla="val 51449"/>
              </a:avLst>
            </a:prstGeom>
            <a:ln w="57150" cmpd="sng">
              <a:solidFill>
                <a:srgbClr val="FF00FF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25608" name="TextBox 18"/>
            <p:cNvSpPr txBox="1">
              <a:spLocks noChangeArrowheads="1"/>
            </p:cNvSpPr>
            <p:nvPr/>
          </p:nvSpPr>
          <p:spPr bwMode="auto">
            <a:xfrm>
              <a:off x="7162800" y="4073578"/>
              <a:ext cx="199390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b="1">
                  <a:solidFill>
                    <a:srgbClr val="FF00FF"/>
                  </a:solidFill>
                </a:rPr>
                <a:t>body element for content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Oh yeah, and …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dirty="0">
                <a:ea typeface="ＭＳ Ｐゴシック" charset="-128"/>
              </a:rPr>
              <a:t>A few tags don’t come in pairs: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ea typeface="ＭＳ Ｐゴシック" charset="-128"/>
              </a:rPr>
              <a:t>E.g.: </a:t>
            </a:r>
            <a:r>
              <a:rPr lang="en-US" altLang="en-US" b="1" dirty="0">
                <a:latin typeface="Courier New" charset="0"/>
                <a:ea typeface="ＭＳ Ｐゴシック" charset="-128"/>
              </a:rPr>
              <a:t>&lt;</a:t>
            </a:r>
            <a:r>
              <a:rPr lang="en-US" altLang="en-US" b="1" dirty="0" err="1">
                <a:latin typeface="Courier New" charset="0"/>
                <a:ea typeface="ＭＳ Ｐゴシック" charset="-128"/>
              </a:rPr>
              <a:t>br</a:t>
            </a:r>
            <a:r>
              <a:rPr lang="en-US" altLang="en-US" b="1" dirty="0">
                <a:latin typeface="Courier New" charset="0"/>
                <a:ea typeface="ＭＳ Ｐゴシック" charset="-128"/>
              </a:rPr>
              <a:t>&gt;</a:t>
            </a:r>
            <a:r>
              <a:rPr lang="en-US" altLang="en-US" dirty="0">
                <a:ea typeface="ＭＳ Ｐゴシック" charset="-128"/>
              </a:rPr>
              <a:t> for line breaks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ea typeface="ＭＳ Ｐゴシック" charset="-128"/>
              </a:rPr>
              <a:t>E.g.: </a:t>
            </a:r>
            <a:r>
              <a:rPr lang="en-US" altLang="en-US" b="1" dirty="0">
                <a:latin typeface="Courier New" charset="0"/>
                <a:ea typeface="ＭＳ Ｐゴシック" charset="-128"/>
              </a:rPr>
              <a:t>&lt;</a:t>
            </a:r>
            <a:r>
              <a:rPr lang="en-US" altLang="en-US" b="1" dirty="0" err="1">
                <a:latin typeface="Courier New" charset="0"/>
                <a:ea typeface="ＭＳ Ｐゴシック" charset="-128"/>
              </a:rPr>
              <a:t>img</a:t>
            </a:r>
            <a:r>
              <a:rPr lang="en-US" altLang="en-US" b="1" dirty="0">
                <a:latin typeface="Courier New" charset="0"/>
                <a:ea typeface="ＭＳ Ｐゴシック" charset="-128"/>
              </a:rPr>
              <a:t>&gt;</a:t>
            </a:r>
            <a:r>
              <a:rPr lang="en-US" altLang="en-US" dirty="0">
                <a:ea typeface="ＭＳ Ｐゴシック" charset="-128"/>
              </a:rPr>
              <a:t> for images</a:t>
            </a:r>
          </a:p>
          <a:p>
            <a:pPr eaLnBrk="1" hangingPunct="1">
              <a:lnSpc>
                <a:spcPct val="90000"/>
              </a:lnSpc>
              <a:spcBef>
                <a:spcPts val="2425"/>
              </a:spcBef>
            </a:pPr>
            <a:r>
              <a:rPr lang="en-US" altLang="en-US" dirty="0">
                <a:ea typeface="ＭＳ Ｐゴシック" charset="-128"/>
              </a:rPr>
              <a:t>Browsers collapse whitespace (spaces, newlines):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ea typeface="ＭＳ Ｐゴシック" charset="-128"/>
              </a:rPr>
              <a:t>Consecutive whitespace treated as single space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ea typeface="ＭＳ Ｐゴシック" charset="-128"/>
              </a:rPr>
              <a:t>Leading/trailing whitespace eliminated</a:t>
            </a:r>
          </a:p>
          <a:p>
            <a:pPr eaLnBrk="1" hangingPunct="1">
              <a:lnSpc>
                <a:spcPct val="90000"/>
              </a:lnSpc>
              <a:spcBef>
                <a:spcPts val="2425"/>
              </a:spcBef>
            </a:pPr>
            <a:r>
              <a:rPr lang="en-US" altLang="en-US" dirty="0">
                <a:ea typeface="ＭＳ Ｐゴシック" charset="-128"/>
              </a:rPr>
              <a:t>Special symbols: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ea typeface="ＭＳ Ｐゴシック" charset="-128"/>
              </a:rPr>
              <a:t>E.g.: </a:t>
            </a:r>
            <a:r>
              <a:rPr lang="en-US" altLang="en-US" b="1" dirty="0">
                <a:latin typeface="Courier New" charset="0"/>
                <a:ea typeface="ＭＳ Ｐゴシック" charset="-128"/>
              </a:rPr>
              <a:t>&amp;</a:t>
            </a:r>
            <a:r>
              <a:rPr lang="en-US" altLang="en-US" b="1" dirty="0" err="1">
                <a:latin typeface="Courier New" charset="0"/>
                <a:ea typeface="ＭＳ Ｐゴシック" charset="-128"/>
              </a:rPr>
              <a:t>nbsp</a:t>
            </a:r>
            <a:r>
              <a:rPr lang="en-US" altLang="en-US" b="1" dirty="0">
                <a:latin typeface="Courier New" charset="0"/>
                <a:ea typeface="ＭＳ Ｐゴシック" charset="-128"/>
              </a:rPr>
              <a:t>;</a:t>
            </a:r>
            <a:r>
              <a:rPr lang="en-US" altLang="en-US" dirty="0">
                <a:ea typeface="ＭＳ Ｐゴシック" charset="-128"/>
              </a:rPr>
              <a:t> for non-breaking space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ea typeface="ＭＳ Ｐゴシック" charset="-128"/>
              </a:rPr>
              <a:t>See: </a:t>
            </a:r>
            <a:r>
              <a:rPr lang="en-US" altLang="en-US" dirty="0">
                <a:solidFill>
                  <a:srgbClr val="00FFFF"/>
                </a:solidFill>
                <a:ea typeface="ＭＳ Ｐゴシック" charset="-128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http://www.w3schools.com/html/html_entities.asp</a:t>
            </a:r>
            <a:r>
              <a:rPr lang="en-US" altLang="en-US" dirty="0">
                <a:ea typeface="ＭＳ Ｐゴシック" charset="-128"/>
              </a:rPr>
              <a:t> and </a:t>
            </a:r>
            <a:r>
              <a:rPr lang="en-US" altLang="en-US" dirty="0">
                <a:solidFill>
                  <a:srgbClr val="00FFFF"/>
                </a:solidFill>
                <a:ea typeface="ＭＳ Ｐゴシック" charset="-128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http://www.w3schools.com/tags/ref_symbols.asp</a:t>
            </a:r>
            <a:r>
              <a:rPr lang="en-US" altLang="en-US" dirty="0">
                <a:ea typeface="ＭＳ Ｐゴシック" charset="-128"/>
              </a:rPr>
              <a:t> </a:t>
            </a:r>
          </a:p>
        </p:txBody>
      </p:sp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 idx="4294967295"/>
          </p:nvPr>
        </p:nvSpPr>
        <p:spPr>
          <a:xfrm>
            <a:off x="177800" y="1631950"/>
            <a:ext cx="8788400" cy="35941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charset="-128"/>
              </a:rPr>
              <a:t>Now, all you need to do is learn these tags:</a:t>
            </a:r>
            <a:br>
              <a:rPr lang="en-US" altLang="en-US" dirty="0">
                <a:ea typeface="ＭＳ Ｐゴシック" charset="-128"/>
              </a:rPr>
            </a:br>
            <a:br>
              <a:rPr lang="en-US" altLang="en-US" dirty="0">
                <a:ea typeface="ＭＳ Ｐゴシック" charset="-128"/>
              </a:rPr>
            </a:br>
            <a:r>
              <a:rPr lang="en-US" altLang="en-US" dirty="0">
                <a:solidFill>
                  <a:srgbClr val="00FFFF"/>
                </a:solidFill>
                <a:ea typeface="ＭＳ Ｐゴシック" charset="-128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http://www.w3schools.com/tags/ref_byfunc.asp</a:t>
            </a:r>
            <a:br>
              <a:rPr lang="en-US" altLang="en-US" dirty="0">
                <a:ea typeface="ＭＳ Ｐゴシック" charset="-128"/>
              </a:rPr>
            </a:br>
            <a:br>
              <a:rPr lang="en-US" altLang="en-US" dirty="0">
                <a:ea typeface="ＭＳ Ｐゴシック" charset="-128"/>
              </a:rPr>
            </a:br>
            <a:r>
              <a:rPr lang="en-US" altLang="en-US" dirty="0">
                <a:ea typeface="ＭＳ Ｐゴシック" charset="-128"/>
              </a:rPr>
              <a:t>(Ignore the “not supported” ones)</a:t>
            </a:r>
          </a:p>
        </p:txBody>
      </p:sp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E178E8D-32DA-8E4F-B29A-2299BFD8E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91A82B-96F3-3945-B7BA-FC2B296E54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HTML – How webpages are made</a:t>
            </a:r>
          </a:p>
          <a:p>
            <a:r>
              <a:rPr lang="en-US" dirty="0"/>
              <a:t>HTTP – How the web works</a:t>
            </a:r>
          </a:p>
        </p:txBody>
      </p:sp>
    </p:spTree>
    <p:extLst>
      <p:ext uri="{BB962C8B-B14F-4D97-AF65-F5344CB8AC3E}">
        <p14:creationId xmlns:p14="http://schemas.microsoft.com/office/powerpoint/2010/main" val="11631969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E178E8D-32DA-8E4F-B29A-2299BFD8E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91A82B-96F3-3945-B7BA-FC2B296E54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HTML – How webpages are made</a:t>
            </a:r>
          </a:p>
          <a:p>
            <a:r>
              <a:rPr lang="en-US" dirty="0">
                <a:solidFill>
                  <a:srgbClr val="FFFF00"/>
                </a:solidFill>
              </a:rPr>
              <a:t>HTTP – How the web works</a:t>
            </a:r>
          </a:p>
        </p:txBody>
      </p:sp>
    </p:spTree>
    <p:extLst>
      <p:ext uri="{BB962C8B-B14F-4D97-AF65-F5344CB8AC3E}">
        <p14:creationId xmlns:p14="http://schemas.microsoft.com/office/powerpoint/2010/main" val="9523585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>
          <a:xfrm>
            <a:off x="457200" y="1477963"/>
            <a:ext cx="8229600" cy="3902075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So how does the Web work?</a:t>
            </a:r>
            <a:br>
              <a:rPr lang="en-US" altLang="en-US">
                <a:ea typeface="ＭＳ Ｐゴシック" charset="-128"/>
              </a:rPr>
            </a:br>
            <a:br>
              <a:rPr lang="en-US" altLang="en-US">
                <a:ea typeface="ＭＳ Ｐゴシック" charset="-128"/>
              </a:rPr>
            </a:br>
            <a:r>
              <a:rPr lang="en-US" altLang="en-US">
                <a:ea typeface="ＭＳ Ｐゴシック" charset="-128"/>
              </a:rPr>
              <a:t>When you open a web page in your browser,</a:t>
            </a:r>
            <a:br>
              <a:rPr lang="en-US" altLang="en-US">
                <a:ea typeface="ＭＳ Ｐゴシック" charset="-128"/>
              </a:rPr>
            </a:br>
            <a:r>
              <a:rPr lang="en-US" altLang="en-US">
                <a:ea typeface="ＭＳ Ｐゴシック" charset="-128"/>
              </a:rPr>
              <a:t>where does that HTML come from, and</a:t>
            </a:r>
            <a:br>
              <a:rPr lang="en-US" altLang="en-US">
                <a:ea typeface="ＭＳ Ｐゴシック" charset="-128"/>
              </a:rPr>
            </a:br>
            <a:r>
              <a:rPr lang="en-US" altLang="en-US">
                <a:ea typeface="ＭＳ Ｐゴシック" charset="-128"/>
              </a:rPr>
              <a:t>how does it get to your browser?</a:t>
            </a:r>
          </a:p>
        </p:txBody>
      </p:sp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200" y="1044575"/>
            <a:ext cx="6184900" cy="55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charset="-128"/>
              </a:rPr>
              <a:t>Client-Server Architecture of the Web</a:t>
            </a:r>
          </a:p>
        </p:txBody>
      </p:sp>
      <p:sp>
        <p:nvSpPr>
          <p:cNvPr id="17411" name="TextBox 1"/>
          <p:cNvSpPr txBox="1">
            <a:spLocks noChangeArrowheads="1"/>
          </p:cNvSpPr>
          <p:nvPr/>
        </p:nvSpPr>
        <p:spPr bwMode="auto">
          <a:xfrm>
            <a:off x="6189663" y="6581775"/>
            <a:ext cx="29543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1200" i="1" dirty="0">
                <a:solidFill>
                  <a:schemeClr val="bg1">
                    <a:lumMod val="65000"/>
                  </a:schemeClr>
                </a:solidFill>
              </a:rPr>
              <a:t>Head First Servlets and JSP (2</a:t>
            </a:r>
            <a:r>
              <a:rPr lang="en-US" sz="1200" i="1" baseline="30000" dirty="0">
                <a:solidFill>
                  <a:schemeClr val="bg1">
                    <a:lumMod val="65000"/>
                  </a:schemeClr>
                </a:solidFill>
              </a:rPr>
              <a:t>nd</a:t>
            </a:r>
            <a:r>
              <a:rPr lang="en-US" sz="1200" i="1" dirty="0">
                <a:solidFill>
                  <a:schemeClr val="bg1">
                    <a:lumMod val="65000"/>
                  </a:schemeClr>
                </a:solidFill>
              </a:rPr>
              <a:t> edition)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, p. 3</a:t>
            </a: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981F9BBE-43C7-4149-ACBF-71A84AC75F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7972" y="6581775"/>
            <a:ext cx="328602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en-US" altLang="en-US" sz="1200" dirty="0">
                <a:solidFill>
                  <a:srgbClr val="404040"/>
                </a:solidFill>
              </a:rPr>
              <a:t>From </a:t>
            </a:r>
            <a:r>
              <a:rPr lang="en-US" altLang="en-US" sz="1200" i="1" dirty="0">
                <a:solidFill>
                  <a:srgbClr val="404040"/>
                </a:solidFill>
              </a:rPr>
              <a:t>Head First Servlets and JSP (2</a:t>
            </a:r>
            <a:r>
              <a:rPr lang="en-US" altLang="en-US" sz="1200" i="1" baseline="30000" dirty="0">
                <a:solidFill>
                  <a:srgbClr val="404040"/>
                </a:solidFill>
              </a:rPr>
              <a:t>nd</a:t>
            </a:r>
            <a:r>
              <a:rPr lang="en-US" altLang="en-US" sz="1200" i="1" dirty="0">
                <a:solidFill>
                  <a:srgbClr val="404040"/>
                </a:solidFill>
              </a:rPr>
              <a:t> edition)</a:t>
            </a:r>
            <a:r>
              <a:rPr lang="en-US" altLang="en-US" sz="1200" dirty="0">
                <a:solidFill>
                  <a:srgbClr val="404040"/>
                </a:solidFill>
              </a:rPr>
              <a:t>, p. 4</a:t>
            </a:r>
          </a:p>
        </p:txBody>
      </p:sp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Client-Server Interaction</a:t>
            </a:r>
          </a:p>
        </p:txBody>
      </p:sp>
      <p:sp>
        <p:nvSpPr>
          <p:cNvPr id="31746" name="TextBox 3"/>
          <p:cNvSpPr txBox="1">
            <a:spLocks noChangeArrowheads="1"/>
          </p:cNvSpPr>
          <p:nvPr/>
        </p:nvSpPr>
        <p:spPr bwMode="auto">
          <a:xfrm>
            <a:off x="5857972" y="6581775"/>
            <a:ext cx="328602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en-US" altLang="en-US" sz="1200" dirty="0">
                <a:solidFill>
                  <a:srgbClr val="404040"/>
                </a:solidFill>
              </a:rPr>
              <a:t>From </a:t>
            </a:r>
            <a:r>
              <a:rPr lang="en-US" altLang="en-US" sz="1200" i="1" dirty="0">
                <a:solidFill>
                  <a:srgbClr val="404040"/>
                </a:solidFill>
              </a:rPr>
              <a:t>Head First Servlets and JSP (2</a:t>
            </a:r>
            <a:r>
              <a:rPr lang="en-US" altLang="en-US" sz="1200" i="1" baseline="30000" dirty="0">
                <a:solidFill>
                  <a:srgbClr val="404040"/>
                </a:solidFill>
              </a:rPr>
              <a:t>nd</a:t>
            </a:r>
            <a:r>
              <a:rPr lang="en-US" altLang="en-US" sz="1200" i="1" dirty="0">
                <a:solidFill>
                  <a:srgbClr val="404040"/>
                </a:solidFill>
              </a:rPr>
              <a:t> edition)</a:t>
            </a:r>
            <a:r>
              <a:rPr lang="en-US" altLang="en-US" sz="1200" dirty="0">
                <a:solidFill>
                  <a:srgbClr val="404040"/>
                </a:solidFill>
              </a:rPr>
              <a:t>, p. 4</a:t>
            </a:r>
          </a:p>
        </p:txBody>
      </p:sp>
      <p:pic>
        <p:nvPicPr>
          <p:cNvPr id="3174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592"/>
          <a:stretch>
            <a:fillRect/>
          </a:stretch>
        </p:blipFill>
        <p:spPr bwMode="auto">
          <a:xfrm>
            <a:off x="654050" y="1447800"/>
            <a:ext cx="7835900" cy="394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200" y="1044575"/>
            <a:ext cx="6184900" cy="55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How do you tell a browser to send</a:t>
            </a:r>
            <a:br>
              <a:rPr lang="en-US" altLang="en-US">
                <a:ea typeface="ＭＳ Ｐゴシック" charset="-128"/>
              </a:rPr>
            </a:br>
            <a:r>
              <a:rPr lang="en-US" altLang="en-US">
                <a:ea typeface="ＭＳ Ｐゴシック" charset="-128"/>
              </a:rPr>
              <a:t>a request to a particular server?</a:t>
            </a:r>
          </a:p>
        </p:txBody>
      </p:sp>
      <p:sp>
        <p:nvSpPr>
          <p:cNvPr id="17411" name="TextBox 1"/>
          <p:cNvSpPr txBox="1">
            <a:spLocks noChangeArrowheads="1"/>
          </p:cNvSpPr>
          <p:nvPr/>
        </p:nvSpPr>
        <p:spPr bwMode="auto">
          <a:xfrm>
            <a:off x="6189663" y="6581775"/>
            <a:ext cx="29543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1200" i="1" dirty="0">
                <a:solidFill>
                  <a:schemeClr val="bg1">
                    <a:lumMod val="65000"/>
                  </a:schemeClr>
                </a:solidFill>
              </a:rPr>
              <a:t>Head First Servlets and JSP (2</a:t>
            </a:r>
            <a:r>
              <a:rPr lang="en-US" sz="1200" i="1" baseline="30000" dirty="0">
                <a:solidFill>
                  <a:schemeClr val="bg1">
                    <a:lumMod val="65000"/>
                  </a:schemeClr>
                </a:solidFill>
              </a:rPr>
              <a:t>nd</a:t>
            </a:r>
            <a:r>
              <a:rPr lang="en-US" sz="1200" i="1" dirty="0">
                <a:solidFill>
                  <a:schemeClr val="bg1">
                    <a:lumMod val="65000"/>
                  </a:schemeClr>
                </a:solidFill>
              </a:rPr>
              <a:t> edition)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, p. 3</a:t>
            </a:r>
          </a:p>
        </p:txBody>
      </p:sp>
      <p:sp>
        <p:nvSpPr>
          <p:cNvPr id="2" name="Freeform 1"/>
          <p:cNvSpPr/>
          <p:nvPr/>
        </p:nvSpPr>
        <p:spPr>
          <a:xfrm>
            <a:off x="2640013" y="3255963"/>
            <a:ext cx="3148012" cy="1497012"/>
          </a:xfrm>
          <a:custGeom>
            <a:avLst/>
            <a:gdLst>
              <a:gd name="connsiteX0" fmla="*/ 0 w 3147785"/>
              <a:gd name="connsiteY0" fmla="*/ 0 h 1496786"/>
              <a:gd name="connsiteX1" fmla="*/ 1877785 w 3147785"/>
              <a:gd name="connsiteY1" fmla="*/ 299358 h 1496786"/>
              <a:gd name="connsiteX2" fmla="*/ 1778000 w 3147785"/>
              <a:gd name="connsiteY2" fmla="*/ 988786 h 1496786"/>
              <a:gd name="connsiteX3" fmla="*/ 3147785 w 3147785"/>
              <a:gd name="connsiteY3" fmla="*/ 1496786 h 1496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47785" h="1496786">
                <a:moveTo>
                  <a:pt x="0" y="0"/>
                </a:moveTo>
                <a:lnTo>
                  <a:pt x="1877785" y="299358"/>
                </a:lnTo>
                <a:lnTo>
                  <a:pt x="1778000" y="988786"/>
                </a:lnTo>
                <a:lnTo>
                  <a:pt x="3147785" y="1496786"/>
                </a:lnTo>
              </a:path>
            </a:pathLst>
          </a:custGeom>
          <a:ln w="76200" cmpd="sng">
            <a:solidFill>
              <a:srgbClr val="FF00FF"/>
            </a:solidFill>
            <a:prstDash val="sysDash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773" name="TextBox 2"/>
          <p:cNvSpPr txBox="1">
            <a:spLocks noChangeArrowheads="1"/>
          </p:cNvSpPr>
          <p:nvPr/>
        </p:nvSpPr>
        <p:spPr bwMode="auto">
          <a:xfrm>
            <a:off x="5170488" y="3856038"/>
            <a:ext cx="446087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4400" b="1">
                <a:solidFill>
                  <a:srgbClr val="FF00FF"/>
                </a:solidFill>
              </a:rPr>
              <a:t>?</a:t>
            </a:r>
          </a:p>
        </p:txBody>
      </p:sp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URL (Uniform Resource Locator)</a:t>
            </a:r>
          </a:p>
        </p:txBody>
      </p:sp>
      <p:sp>
        <p:nvSpPr>
          <p:cNvPr id="33794" name="TextBox 2"/>
          <p:cNvSpPr txBox="1">
            <a:spLocks noChangeArrowheads="1"/>
          </p:cNvSpPr>
          <p:nvPr/>
        </p:nvSpPr>
        <p:spPr bwMode="auto">
          <a:xfrm>
            <a:off x="95250" y="2085975"/>
            <a:ext cx="8953500" cy="554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3000">
                <a:latin typeface="Arial Narrow" charset="0"/>
              </a:rPr>
              <a:t>http://www.wickedlysmart.com:80/beeradvice/select/beer1.html</a:t>
            </a:r>
          </a:p>
        </p:txBody>
      </p:sp>
      <p:sp>
        <p:nvSpPr>
          <p:cNvPr id="4" name="Right Brace 3"/>
          <p:cNvSpPr/>
          <p:nvPr/>
        </p:nvSpPr>
        <p:spPr>
          <a:xfrm rot="5400000">
            <a:off x="288697" y="2577649"/>
            <a:ext cx="434975" cy="489856"/>
          </a:xfrm>
          <a:prstGeom prst="rightBrace">
            <a:avLst>
              <a:gd name="adj1" fmla="val 21469"/>
              <a:gd name="adj2" fmla="val 50000"/>
            </a:avLst>
          </a:prstGeom>
          <a:noFill/>
          <a:ln w="57150" cmpd="sng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FF"/>
              </a:solidFill>
            </a:endParaRPr>
          </a:p>
        </p:txBody>
      </p:sp>
      <p:sp>
        <p:nvSpPr>
          <p:cNvPr id="6" name="Right Brace 5"/>
          <p:cNvSpPr/>
          <p:nvPr/>
        </p:nvSpPr>
        <p:spPr>
          <a:xfrm rot="5400000">
            <a:off x="2489200" y="1119188"/>
            <a:ext cx="434975" cy="3406775"/>
          </a:xfrm>
          <a:prstGeom prst="rightBrace">
            <a:avLst>
              <a:gd name="adj1" fmla="val 21469"/>
              <a:gd name="adj2" fmla="val 50000"/>
            </a:avLst>
          </a:prstGeom>
          <a:noFill/>
          <a:ln w="57150" cmpd="sng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FF"/>
              </a:solidFill>
            </a:endParaRPr>
          </a:p>
        </p:txBody>
      </p:sp>
      <p:sp>
        <p:nvSpPr>
          <p:cNvPr id="7" name="Right Brace 6"/>
          <p:cNvSpPr/>
          <p:nvPr/>
        </p:nvSpPr>
        <p:spPr>
          <a:xfrm rot="5400000">
            <a:off x="4425950" y="2643188"/>
            <a:ext cx="434975" cy="358775"/>
          </a:xfrm>
          <a:prstGeom prst="rightBrace">
            <a:avLst>
              <a:gd name="adj1" fmla="val 21469"/>
              <a:gd name="adj2" fmla="val 50000"/>
            </a:avLst>
          </a:prstGeom>
          <a:noFill/>
          <a:ln w="57150" cmpd="sng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FF"/>
              </a:solidFill>
            </a:endParaRPr>
          </a:p>
        </p:txBody>
      </p:sp>
      <p:sp>
        <p:nvSpPr>
          <p:cNvPr id="8" name="Right Brace 7"/>
          <p:cNvSpPr/>
          <p:nvPr/>
        </p:nvSpPr>
        <p:spPr>
          <a:xfrm rot="5400000">
            <a:off x="6660015" y="828222"/>
            <a:ext cx="434975" cy="3988707"/>
          </a:xfrm>
          <a:prstGeom prst="rightBrace">
            <a:avLst>
              <a:gd name="adj1" fmla="val 21469"/>
              <a:gd name="adj2" fmla="val 50000"/>
            </a:avLst>
          </a:prstGeom>
          <a:noFill/>
          <a:ln w="57150" cmpd="sng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FF"/>
              </a:solidFill>
            </a:endParaRPr>
          </a:p>
        </p:txBody>
      </p:sp>
      <p:sp>
        <p:nvSpPr>
          <p:cNvPr id="33800" name="TextBox 9"/>
          <p:cNvSpPr txBox="1">
            <a:spLocks noChangeArrowheads="1"/>
          </p:cNvSpPr>
          <p:nvPr/>
        </p:nvSpPr>
        <p:spPr bwMode="auto">
          <a:xfrm rot="3365565">
            <a:off x="-252868" y="4294870"/>
            <a:ext cx="34845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FF00FF"/>
                </a:solidFill>
              </a:rPr>
              <a:t>Protocol (http, https, etc.)</a:t>
            </a:r>
          </a:p>
        </p:txBody>
      </p:sp>
      <p:sp>
        <p:nvSpPr>
          <p:cNvPr id="33801" name="TextBox 10"/>
          <p:cNvSpPr txBox="1">
            <a:spLocks noChangeArrowheads="1"/>
          </p:cNvSpPr>
          <p:nvPr/>
        </p:nvSpPr>
        <p:spPr bwMode="auto">
          <a:xfrm rot="3365565">
            <a:off x="1920535" y="4361681"/>
            <a:ext cx="361387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FF00FF"/>
                </a:solidFill>
              </a:rPr>
              <a:t>Domain Name (web server)</a:t>
            </a:r>
          </a:p>
        </p:txBody>
      </p:sp>
      <p:sp>
        <p:nvSpPr>
          <p:cNvPr id="33802" name="TextBox 11"/>
          <p:cNvSpPr txBox="1">
            <a:spLocks noChangeArrowheads="1"/>
          </p:cNvSpPr>
          <p:nvPr/>
        </p:nvSpPr>
        <p:spPr bwMode="auto">
          <a:xfrm rot="3365565">
            <a:off x="4189413" y="3692525"/>
            <a:ext cx="20589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FF00FF"/>
                </a:solidFill>
              </a:rPr>
              <a:t>Port (optional)</a:t>
            </a:r>
          </a:p>
        </p:txBody>
      </p:sp>
      <p:sp>
        <p:nvSpPr>
          <p:cNvPr id="33803" name="TextBox 12"/>
          <p:cNvSpPr txBox="1">
            <a:spLocks noChangeArrowheads="1"/>
          </p:cNvSpPr>
          <p:nvPr/>
        </p:nvSpPr>
        <p:spPr bwMode="auto">
          <a:xfrm rot="3365565">
            <a:off x="6448050" y="3675648"/>
            <a:ext cx="19606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FF00FF"/>
                </a:solidFill>
              </a:rPr>
              <a:t>Resource Path</a:t>
            </a:r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E178E8D-32DA-8E4F-B29A-2299BFD8E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91A82B-96F3-3945-B7BA-FC2B296E54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HTML – How webpages are made</a:t>
            </a:r>
          </a:p>
          <a:p>
            <a:r>
              <a:rPr lang="en-US" dirty="0"/>
              <a:t>HTTP – How the web works</a:t>
            </a:r>
          </a:p>
        </p:txBody>
      </p:sp>
    </p:spTree>
    <p:extLst>
      <p:ext uri="{BB962C8B-B14F-4D97-AF65-F5344CB8AC3E}">
        <p14:creationId xmlns:p14="http://schemas.microsoft.com/office/powerpoint/2010/main" val="33406208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38275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What </a:t>
            </a:r>
            <a:r>
              <a:rPr lang="en-US" altLang="en-US" u="sng">
                <a:ea typeface="ＭＳ Ｐゴシック" charset="-128"/>
              </a:rPr>
              <a:t>protocol</a:t>
            </a:r>
            <a:r>
              <a:rPr lang="en-US" altLang="en-US">
                <a:ea typeface="ＭＳ Ｐゴシック" charset="-128"/>
              </a:rPr>
              <a:t> do these interactions follow?</a:t>
            </a:r>
          </a:p>
        </p:txBody>
      </p:sp>
      <p:sp>
        <p:nvSpPr>
          <p:cNvPr id="20483" name="TextBox 3"/>
          <p:cNvSpPr txBox="1">
            <a:spLocks noChangeArrowheads="1"/>
          </p:cNvSpPr>
          <p:nvPr/>
        </p:nvSpPr>
        <p:spPr bwMode="auto">
          <a:xfrm>
            <a:off x="6207125" y="6581775"/>
            <a:ext cx="2936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i="1" dirty="0">
                <a:solidFill>
                  <a:schemeClr val="bg1">
                    <a:lumMod val="65000"/>
                  </a:schemeClr>
                </a:solidFill>
              </a:rPr>
              <a:t>Head First Servlets and JSP (2</a:t>
            </a:r>
            <a:r>
              <a:rPr lang="en-US" sz="1200" i="1" baseline="30000" dirty="0">
                <a:solidFill>
                  <a:schemeClr val="bg1">
                    <a:lumMod val="65000"/>
                  </a:schemeClr>
                </a:solidFill>
              </a:rPr>
              <a:t>nd</a:t>
            </a:r>
            <a:r>
              <a:rPr lang="en-US" sz="1200" i="1" dirty="0">
                <a:solidFill>
                  <a:schemeClr val="bg1">
                    <a:lumMod val="65000"/>
                  </a:schemeClr>
                </a:solidFill>
              </a:rPr>
              <a:t> edition)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, p. 4</a:t>
            </a:r>
          </a:p>
        </p:txBody>
      </p:sp>
      <p:grpSp>
        <p:nvGrpSpPr>
          <p:cNvPr id="34819" name="Group 1"/>
          <p:cNvGrpSpPr>
            <a:grpSpLocks/>
          </p:cNvGrpSpPr>
          <p:nvPr/>
        </p:nvGrpSpPr>
        <p:grpSpPr bwMode="auto">
          <a:xfrm>
            <a:off x="654050" y="1558925"/>
            <a:ext cx="7835900" cy="4464050"/>
            <a:chOff x="88900" y="1558925"/>
            <a:chExt cx="7837213" cy="4464050"/>
          </a:xfrm>
        </p:grpSpPr>
        <p:pic>
          <p:nvPicPr>
            <p:cNvPr id="34820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592"/>
            <a:stretch>
              <a:fillRect/>
            </a:stretch>
          </p:blipFill>
          <p:spPr bwMode="auto">
            <a:xfrm>
              <a:off x="88900" y="1790700"/>
              <a:ext cx="7837213" cy="394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Oval 2"/>
            <p:cNvSpPr/>
            <p:nvPr/>
          </p:nvSpPr>
          <p:spPr>
            <a:xfrm>
              <a:off x="3137411" y="1558925"/>
              <a:ext cx="2437221" cy="1130300"/>
            </a:xfrm>
            <a:prstGeom prst="ellipse">
              <a:avLst/>
            </a:prstGeom>
            <a:noFill/>
            <a:ln w="101600" cmpd="sng">
              <a:solidFill>
                <a:srgbClr val="FF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3770930" y="4140200"/>
              <a:ext cx="2896085" cy="1882775"/>
            </a:xfrm>
            <a:prstGeom prst="ellipse">
              <a:avLst/>
            </a:prstGeom>
            <a:noFill/>
            <a:ln w="101600" cmpd="sng">
              <a:solidFill>
                <a:srgbClr val="FF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HTTP (Hypertext Transfer Protocol)</a:t>
            </a:r>
          </a:p>
        </p:txBody>
      </p:sp>
      <p:sp>
        <p:nvSpPr>
          <p:cNvPr id="3584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charset="-128"/>
              </a:rPr>
              <a:t>Request “methods” or “verbs”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GET: Retrieve resource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POST: Create resource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PATCH: Update resource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DELETE: Destroy resource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… more …</a:t>
            </a:r>
          </a:p>
          <a:p>
            <a:r>
              <a:rPr lang="en-US" altLang="en-US" dirty="0">
                <a:ea typeface="ＭＳ Ｐゴシック" charset="-128"/>
              </a:rPr>
              <a:t>Response (only one type)</a:t>
            </a:r>
          </a:p>
        </p:txBody>
      </p: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1919288" y="2112963"/>
            <a:ext cx="6729412" cy="1827212"/>
            <a:chOff x="1918954" y="2113719"/>
            <a:chExt cx="6730251" cy="1826328"/>
          </a:xfrm>
        </p:grpSpPr>
        <p:sp>
          <p:nvSpPr>
            <p:cNvPr id="4" name="Right Brace 3"/>
            <p:cNvSpPr/>
            <p:nvPr/>
          </p:nvSpPr>
          <p:spPr>
            <a:xfrm>
              <a:off x="4524366" y="2113719"/>
              <a:ext cx="758920" cy="1826328"/>
            </a:xfrm>
            <a:prstGeom prst="rightBrace">
              <a:avLst/>
            </a:prstGeom>
            <a:ln w="57150" cmpd="sng"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1918954" y="2502468"/>
              <a:ext cx="195286" cy="0"/>
            </a:xfrm>
            <a:prstGeom prst="line">
              <a:avLst/>
            </a:prstGeom>
            <a:ln w="57150" cmpd="sng"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2080899" y="2943579"/>
              <a:ext cx="193699" cy="0"/>
            </a:xfrm>
            <a:prstGeom prst="line">
              <a:avLst/>
            </a:prstGeom>
            <a:ln w="57150" cmpd="sng"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2274598" y="3373584"/>
              <a:ext cx="195286" cy="0"/>
            </a:xfrm>
            <a:prstGeom prst="line">
              <a:avLst/>
            </a:prstGeom>
            <a:ln w="57150" cmpd="sng"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2347632" y="3822629"/>
              <a:ext cx="195286" cy="0"/>
            </a:xfrm>
            <a:prstGeom prst="line">
              <a:avLst/>
            </a:prstGeom>
            <a:ln w="57150" cmpd="sng"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849" name="TextBox 10"/>
            <p:cNvSpPr txBox="1">
              <a:spLocks noChangeArrowheads="1"/>
            </p:cNvSpPr>
            <p:nvPr/>
          </p:nvSpPr>
          <p:spPr bwMode="auto">
            <a:xfrm>
              <a:off x="5247002" y="2614339"/>
              <a:ext cx="3402203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FF00FF"/>
                  </a:solidFill>
                </a:rPr>
                <a:t>CRUD: 4 basic operations of persistent storage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Example HTTP GET Request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65313" y="3028950"/>
            <a:ext cx="9745662" cy="28622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000" b="1">
                <a:latin typeface="Courier New" charset="0"/>
              </a:rPr>
              <a:t>GET /select/selectBeerTaste.jsp HTTP/1.1</a:t>
            </a:r>
          </a:p>
          <a:p>
            <a:pPr eaLnBrk="1" hangingPunct="1"/>
            <a:r>
              <a:rPr lang="en-US" altLang="en-US" sz="2000" b="1">
                <a:latin typeface="Courier New" charset="0"/>
              </a:rPr>
              <a:t>Host: www.wickedlysmart.com</a:t>
            </a:r>
          </a:p>
          <a:p>
            <a:pPr eaLnBrk="1" hangingPunct="1"/>
            <a:r>
              <a:rPr lang="en-US" altLang="en-US" sz="2000" b="1">
                <a:latin typeface="Courier New" charset="0"/>
              </a:rPr>
              <a:t>User-Agent: Mozilla/5.0 (Macintosh; U; PPC Mac OS X…</a:t>
            </a:r>
          </a:p>
          <a:p>
            <a:pPr eaLnBrk="1" hangingPunct="1"/>
            <a:r>
              <a:rPr lang="en-US" altLang="en-US" sz="2000" b="1">
                <a:latin typeface="Courier New" charset="0"/>
              </a:rPr>
              <a:t>Accept: text/xml,application/xml,application/xhtml+xml…</a:t>
            </a:r>
          </a:p>
          <a:p>
            <a:pPr eaLnBrk="1" hangingPunct="1"/>
            <a:r>
              <a:rPr lang="en-US" altLang="en-US" sz="2000" b="1">
                <a:latin typeface="Courier New" charset="0"/>
              </a:rPr>
              <a:t>Accept-Language: en-us,en;q=0.5</a:t>
            </a:r>
          </a:p>
          <a:p>
            <a:pPr eaLnBrk="1" hangingPunct="1"/>
            <a:r>
              <a:rPr lang="en-US" altLang="en-US" sz="2000" b="1">
                <a:latin typeface="Courier New" charset="0"/>
              </a:rPr>
              <a:t>Accept-Encoding: gzip,deflate</a:t>
            </a:r>
          </a:p>
          <a:p>
            <a:pPr eaLnBrk="1" hangingPunct="1"/>
            <a:r>
              <a:rPr lang="en-US" altLang="en-US" sz="2000" b="1">
                <a:latin typeface="Courier New" charset="0"/>
              </a:rPr>
              <a:t>Accept-Charset: ISO-8859-1,utf-8;q=0.7,*;q=0.7</a:t>
            </a:r>
          </a:p>
          <a:p>
            <a:pPr eaLnBrk="1" hangingPunct="1"/>
            <a:r>
              <a:rPr lang="en-US" altLang="en-US" sz="2000" b="1">
                <a:latin typeface="Courier New" charset="0"/>
              </a:rPr>
              <a:t>Keep-Alive: 300</a:t>
            </a:r>
          </a:p>
          <a:p>
            <a:pPr eaLnBrk="1" hangingPunct="1"/>
            <a:r>
              <a:rPr lang="en-US" altLang="en-US" sz="2000" b="1">
                <a:latin typeface="Courier New" charset="0"/>
              </a:rPr>
              <a:t>Connection: keep-alive</a:t>
            </a:r>
          </a:p>
        </p:txBody>
      </p:sp>
      <p:sp>
        <p:nvSpPr>
          <p:cNvPr id="4" name="Right Brace 3"/>
          <p:cNvSpPr/>
          <p:nvPr/>
        </p:nvSpPr>
        <p:spPr>
          <a:xfrm rot="16200000">
            <a:off x="1968500" y="2647951"/>
            <a:ext cx="434975" cy="495300"/>
          </a:xfrm>
          <a:prstGeom prst="rightBrace">
            <a:avLst>
              <a:gd name="adj1" fmla="val 21469"/>
              <a:gd name="adj2" fmla="val 50000"/>
            </a:avLst>
          </a:prstGeom>
          <a:noFill/>
          <a:ln w="57150" cmpd="sng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868" name="TextBox 4"/>
          <p:cNvSpPr txBox="1">
            <a:spLocks noChangeArrowheads="1"/>
          </p:cNvSpPr>
          <p:nvPr/>
        </p:nvSpPr>
        <p:spPr bwMode="auto">
          <a:xfrm>
            <a:off x="1500188" y="1789113"/>
            <a:ext cx="1382712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FF00FF"/>
                </a:solidFill>
              </a:rPr>
              <a:t>HTTP</a:t>
            </a:r>
            <a:br>
              <a:rPr lang="en-US" altLang="en-US" sz="2800">
                <a:solidFill>
                  <a:srgbClr val="FF00FF"/>
                </a:solidFill>
              </a:rPr>
            </a:br>
            <a:r>
              <a:rPr lang="en-US" altLang="en-US" sz="2800">
                <a:solidFill>
                  <a:srgbClr val="FF00FF"/>
                </a:solidFill>
              </a:rPr>
              <a:t>Method</a:t>
            </a:r>
          </a:p>
        </p:txBody>
      </p:sp>
      <p:sp>
        <p:nvSpPr>
          <p:cNvPr id="6" name="Right Brace 5"/>
          <p:cNvSpPr/>
          <p:nvPr/>
        </p:nvSpPr>
        <p:spPr>
          <a:xfrm rot="16200000">
            <a:off x="4409281" y="843757"/>
            <a:ext cx="434975" cy="4103688"/>
          </a:xfrm>
          <a:prstGeom prst="rightBrace">
            <a:avLst>
              <a:gd name="adj1" fmla="val 21469"/>
              <a:gd name="adj2" fmla="val 50000"/>
            </a:avLst>
          </a:prstGeom>
          <a:noFill/>
          <a:ln w="57150" cmpd="sng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FF"/>
              </a:solidFill>
            </a:endParaRPr>
          </a:p>
        </p:txBody>
      </p:sp>
      <p:sp>
        <p:nvSpPr>
          <p:cNvPr id="7" name="Right Brace 6"/>
          <p:cNvSpPr/>
          <p:nvPr/>
        </p:nvSpPr>
        <p:spPr>
          <a:xfrm rot="16200000">
            <a:off x="7224713" y="2259013"/>
            <a:ext cx="434975" cy="1273175"/>
          </a:xfrm>
          <a:prstGeom prst="rightBrace">
            <a:avLst>
              <a:gd name="adj1" fmla="val 21469"/>
              <a:gd name="adj2" fmla="val 50000"/>
            </a:avLst>
          </a:prstGeom>
          <a:noFill/>
          <a:ln w="57150" cmpd="sng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FF"/>
              </a:solidFill>
            </a:endParaRPr>
          </a:p>
        </p:txBody>
      </p:sp>
      <p:sp>
        <p:nvSpPr>
          <p:cNvPr id="36871" name="TextBox 7"/>
          <p:cNvSpPr txBox="1">
            <a:spLocks noChangeArrowheads="1"/>
          </p:cNvSpPr>
          <p:nvPr/>
        </p:nvSpPr>
        <p:spPr bwMode="auto">
          <a:xfrm>
            <a:off x="3878263" y="1782763"/>
            <a:ext cx="1481137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FF00FF"/>
                </a:solidFill>
              </a:rPr>
              <a:t>Path to</a:t>
            </a:r>
            <a:br>
              <a:rPr lang="en-US" altLang="en-US" sz="2800">
                <a:solidFill>
                  <a:srgbClr val="FF00FF"/>
                </a:solidFill>
              </a:rPr>
            </a:br>
            <a:r>
              <a:rPr lang="en-US" altLang="en-US" sz="2800">
                <a:solidFill>
                  <a:srgbClr val="FF00FF"/>
                </a:solidFill>
              </a:rPr>
              <a:t>resource</a:t>
            </a:r>
          </a:p>
        </p:txBody>
      </p:sp>
      <p:sp>
        <p:nvSpPr>
          <p:cNvPr id="36872" name="TextBox 8"/>
          <p:cNvSpPr txBox="1">
            <a:spLocks noChangeArrowheads="1"/>
          </p:cNvSpPr>
          <p:nvPr/>
        </p:nvSpPr>
        <p:spPr bwMode="auto">
          <a:xfrm>
            <a:off x="6713538" y="1781175"/>
            <a:ext cx="144621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FF00FF"/>
                </a:solidFill>
              </a:rPr>
              <a:t>Protocol</a:t>
            </a:r>
            <a:br>
              <a:rPr lang="en-US" altLang="en-US" sz="2800">
                <a:solidFill>
                  <a:srgbClr val="FF00FF"/>
                </a:solidFill>
              </a:rPr>
            </a:br>
            <a:r>
              <a:rPr lang="en-US" altLang="en-US" sz="2800">
                <a:solidFill>
                  <a:srgbClr val="FF00FF"/>
                </a:solidFill>
              </a:rPr>
              <a:t>version</a:t>
            </a:r>
          </a:p>
        </p:txBody>
      </p:sp>
      <p:sp>
        <p:nvSpPr>
          <p:cNvPr id="10" name="Right Brace 9"/>
          <p:cNvSpPr/>
          <p:nvPr/>
        </p:nvSpPr>
        <p:spPr>
          <a:xfrm rot="10800000">
            <a:off x="1489075" y="3430588"/>
            <a:ext cx="434975" cy="2389187"/>
          </a:xfrm>
          <a:prstGeom prst="rightBrace">
            <a:avLst>
              <a:gd name="adj1" fmla="val 21469"/>
              <a:gd name="adj2" fmla="val 50000"/>
            </a:avLst>
          </a:prstGeom>
          <a:noFill/>
          <a:ln w="57150" cmpd="sng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FF"/>
              </a:solidFill>
            </a:endParaRPr>
          </a:p>
        </p:txBody>
      </p:sp>
      <p:sp>
        <p:nvSpPr>
          <p:cNvPr id="36874" name="TextBox 10"/>
          <p:cNvSpPr txBox="1">
            <a:spLocks noChangeArrowheads="1"/>
          </p:cNvSpPr>
          <p:nvPr/>
        </p:nvSpPr>
        <p:spPr bwMode="auto">
          <a:xfrm>
            <a:off x="142875" y="4148138"/>
            <a:ext cx="1404938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FF00FF"/>
                </a:solidFill>
              </a:rPr>
              <a:t>Request</a:t>
            </a:r>
            <a:br>
              <a:rPr lang="en-US" altLang="en-US" sz="2800">
                <a:solidFill>
                  <a:srgbClr val="FF00FF"/>
                </a:solidFill>
              </a:rPr>
            </a:br>
            <a:r>
              <a:rPr lang="en-US" altLang="en-US" sz="2800">
                <a:solidFill>
                  <a:srgbClr val="FF00FF"/>
                </a:solidFill>
              </a:rPr>
              <a:t>headers</a:t>
            </a:r>
          </a:p>
        </p:txBody>
      </p:sp>
    </p:spTree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Example HTTP Response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65363" y="2995613"/>
            <a:ext cx="5589587" cy="317023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000" b="1">
                <a:latin typeface="Courier New" charset="0"/>
              </a:rPr>
              <a:t>HTTP/1.1 200 OK</a:t>
            </a:r>
          </a:p>
          <a:p>
            <a:pPr eaLnBrk="1" hangingPunct="1"/>
            <a:r>
              <a:rPr lang="en-US" altLang="en-US" sz="2000" b="1">
                <a:latin typeface="Courier New" charset="0"/>
              </a:rPr>
              <a:t>Content-Type: text/html</a:t>
            </a:r>
          </a:p>
          <a:p>
            <a:pPr eaLnBrk="1" hangingPunct="1"/>
            <a:r>
              <a:rPr lang="en-US" altLang="en-US" sz="2000" b="1">
                <a:latin typeface="Courier New" charset="0"/>
              </a:rPr>
              <a:t>Content-Length: 397</a:t>
            </a:r>
          </a:p>
          <a:p>
            <a:pPr eaLnBrk="1" hangingPunct="1"/>
            <a:r>
              <a:rPr lang="en-US" altLang="en-US" sz="2000" b="1">
                <a:latin typeface="Courier New" charset="0"/>
              </a:rPr>
              <a:t>Date: Wed, 19 Nov 2003 03:25:40 GMT</a:t>
            </a:r>
          </a:p>
          <a:p>
            <a:pPr eaLnBrk="1" hangingPunct="1"/>
            <a:r>
              <a:rPr lang="en-US" altLang="en-US" sz="2000" b="1">
                <a:latin typeface="Courier New" charset="0"/>
              </a:rPr>
              <a:t>Server: Apache-Coyote/1.1</a:t>
            </a:r>
          </a:p>
          <a:p>
            <a:pPr eaLnBrk="1" hangingPunct="1"/>
            <a:r>
              <a:rPr lang="en-US" altLang="en-US" sz="2000" b="1">
                <a:latin typeface="Courier New" charset="0"/>
              </a:rPr>
              <a:t>Connection: close</a:t>
            </a:r>
          </a:p>
          <a:p>
            <a:pPr eaLnBrk="1" hangingPunct="1"/>
            <a:endParaRPr lang="en-US" altLang="en-US" sz="2000" b="1">
              <a:latin typeface="Courier New" charset="0"/>
            </a:endParaRPr>
          </a:p>
          <a:p>
            <a:pPr eaLnBrk="1" hangingPunct="1"/>
            <a:r>
              <a:rPr lang="en-US" altLang="en-US" sz="2000" b="1">
                <a:latin typeface="Courier New" charset="0"/>
              </a:rPr>
              <a:t>&lt;html&gt;</a:t>
            </a:r>
          </a:p>
          <a:p>
            <a:pPr eaLnBrk="1" hangingPunct="1"/>
            <a:r>
              <a:rPr lang="en-US" altLang="en-US" sz="2000" b="1">
                <a:latin typeface="Courier New" charset="0"/>
              </a:rPr>
              <a:t>…</a:t>
            </a:r>
          </a:p>
          <a:p>
            <a:pPr eaLnBrk="1" hangingPunct="1"/>
            <a:r>
              <a:rPr lang="en-US" altLang="en-US" sz="2000" b="1">
                <a:latin typeface="Courier New" charset="0"/>
              </a:rPr>
              <a:t>&lt;/html&gt;</a:t>
            </a:r>
          </a:p>
        </p:txBody>
      </p:sp>
      <p:sp>
        <p:nvSpPr>
          <p:cNvPr id="37891" name="TextBox 4"/>
          <p:cNvSpPr txBox="1">
            <a:spLocks noChangeArrowheads="1"/>
          </p:cNvSpPr>
          <p:nvPr/>
        </p:nvSpPr>
        <p:spPr bwMode="auto">
          <a:xfrm>
            <a:off x="4503738" y="1684338"/>
            <a:ext cx="2741612" cy="5222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FF00FF"/>
                </a:solidFill>
              </a:rPr>
              <a:t>HTTP status code</a:t>
            </a:r>
          </a:p>
        </p:txBody>
      </p:sp>
      <p:sp>
        <p:nvSpPr>
          <p:cNvPr id="7" name="Right Brace 6"/>
          <p:cNvSpPr/>
          <p:nvPr/>
        </p:nvSpPr>
        <p:spPr>
          <a:xfrm rot="16200000">
            <a:off x="2742406" y="2201069"/>
            <a:ext cx="434975" cy="1271588"/>
          </a:xfrm>
          <a:prstGeom prst="rightBrace">
            <a:avLst>
              <a:gd name="adj1" fmla="val 21469"/>
              <a:gd name="adj2" fmla="val 50000"/>
            </a:avLst>
          </a:prstGeom>
          <a:noFill/>
          <a:ln w="57150" cmpd="sng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FF"/>
              </a:solidFill>
            </a:endParaRPr>
          </a:p>
        </p:txBody>
      </p:sp>
      <p:sp>
        <p:nvSpPr>
          <p:cNvPr id="37893" name="TextBox 8"/>
          <p:cNvSpPr txBox="1">
            <a:spLocks noChangeArrowheads="1"/>
          </p:cNvSpPr>
          <p:nvPr/>
        </p:nvSpPr>
        <p:spPr bwMode="auto">
          <a:xfrm>
            <a:off x="2232025" y="1722438"/>
            <a:ext cx="144462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FF00FF"/>
                </a:solidFill>
              </a:rPr>
              <a:t>Protocol</a:t>
            </a:r>
            <a:br>
              <a:rPr lang="en-US" altLang="en-US" sz="2800">
                <a:solidFill>
                  <a:srgbClr val="FF00FF"/>
                </a:solidFill>
              </a:rPr>
            </a:br>
            <a:r>
              <a:rPr lang="en-US" altLang="en-US" sz="2800">
                <a:solidFill>
                  <a:srgbClr val="FF00FF"/>
                </a:solidFill>
              </a:rPr>
              <a:t>version</a:t>
            </a:r>
          </a:p>
        </p:txBody>
      </p:sp>
      <p:sp>
        <p:nvSpPr>
          <p:cNvPr id="10" name="Right Brace 9"/>
          <p:cNvSpPr/>
          <p:nvPr/>
        </p:nvSpPr>
        <p:spPr>
          <a:xfrm rot="10800000">
            <a:off x="1889125" y="3079750"/>
            <a:ext cx="434975" cy="1800225"/>
          </a:xfrm>
          <a:prstGeom prst="rightBrace">
            <a:avLst>
              <a:gd name="adj1" fmla="val 21469"/>
              <a:gd name="adj2" fmla="val 50000"/>
            </a:avLst>
          </a:prstGeom>
          <a:noFill/>
          <a:ln w="57150" cmpd="sng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FF"/>
              </a:solidFill>
            </a:endParaRPr>
          </a:p>
        </p:txBody>
      </p:sp>
      <p:sp>
        <p:nvSpPr>
          <p:cNvPr id="37895" name="TextBox 10"/>
          <p:cNvSpPr txBox="1">
            <a:spLocks noChangeArrowheads="1"/>
          </p:cNvSpPr>
          <p:nvPr/>
        </p:nvSpPr>
        <p:spPr bwMode="auto">
          <a:xfrm>
            <a:off x="352425" y="3503613"/>
            <a:ext cx="16129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FF00FF"/>
                </a:solidFill>
              </a:rPr>
              <a:t>Response</a:t>
            </a:r>
            <a:br>
              <a:rPr lang="en-US" altLang="en-US" sz="2800">
                <a:solidFill>
                  <a:srgbClr val="FF00FF"/>
                </a:solidFill>
              </a:rPr>
            </a:br>
            <a:r>
              <a:rPr lang="en-US" altLang="en-US" sz="2800">
                <a:solidFill>
                  <a:srgbClr val="FF00FF"/>
                </a:solidFill>
              </a:rPr>
              <a:t>headers</a:t>
            </a:r>
          </a:p>
        </p:txBody>
      </p:sp>
      <p:sp>
        <p:nvSpPr>
          <p:cNvPr id="12" name="Right Brace 11"/>
          <p:cNvSpPr/>
          <p:nvPr/>
        </p:nvSpPr>
        <p:spPr>
          <a:xfrm rot="10800000">
            <a:off x="1889125" y="5175250"/>
            <a:ext cx="434975" cy="1014413"/>
          </a:xfrm>
          <a:prstGeom prst="rightBrace">
            <a:avLst>
              <a:gd name="adj1" fmla="val 21469"/>
              <a:gd name="adj2" fmla="val 50000"/>
            </a:avLst>
          </a:prstGeom>
          <a:noFill/>
          <a:ln w="57150" cmpd="sng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FF"/>
              </a:solidFill>
            </a:endParaRPr>
          </a:p>
        </p:txBody>
      </p:sp>
      <p:sp>
        <p:nvSpPr>
          <p:cNvPr id="37897" name="TextBox 12"/>
          <p:cNvSpPr txBox="1">
            <a:spLocks noChangeArrowheads="1"/>
          </p:cNvSpPr>
          <p:nvPr/>
        </p:nvSpPr>
        <p:spPr bwMode="auto">
          <a:xfrm>
            <a:off x="352425" y="5211763"/>
            <a:ext cx="16129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FF00FF"/>
                </a:solidFill>
              </a:rPr>
              <a:t>Response</a:t>
            </a:r>
          </a:p>
          <a:p>
            <a:pPr algn="ctr" eaLnBrk="1" hangingPunct="1"/>
            <a:r>
              <a:rPr lang="en-US" altLang="en-US" sz="2800">
                <a:solidFill>
                  <a:srgbClr val="FF00FF"/>
                </a:solidFill>
              </a:rPr>
              <a:t>body</a:t>
            </a:r>
          </a:p>
        </p:txBody>
      </p:sp>
      <p:sp>
        <p:nvSpPr>
          <p:cNvPr id="37898" name="TextBox 13"/>
          <p:cNvSpPr txBox="1">
            <a:spLocks noChangeArrowheads="1"/>
          </p:cNvSpPr>
          <p:nvPr/>
        </p:nvSpPr>
        <p:spPr bwMode="auto">
          <a:xfrm>
            <a:off x="4752975" y="2216150"/>
            <a:ext cx="4181475" cy="5222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FF00FF"/>
                </a:solidFill>
              </a:rPr>
              <a:t>Text version of status code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4017963" y="2105025"/>
            <a:ext cx="592137" cy="974725"/>
          </a:xfrm>
          <a:prstGeom prst="straightConnector1">
            <a:avLst/>
          </a:prstGeom>
          <a:ln w="57150" cmpd="sng">
            <a:solidFill>
              <a:srgbClr val="FF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4610100" y="2619375"/>
            <a:ext cx="280988" cy="471488"/>
          </a:xfrm>
          <a:prstGeom prst="straightConnector1">
            <a:avLst/>
          </a:prstGeom>
          <a:ln w="57150" cmpd="sng">
            <a:solidFill>
              <a:srgbClr val="FF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62630B8-866B-3F44-BDE8-CFAD9BD1B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Coding Apps in Rails = Creating a Custom Server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1D62BB-4491-F740-BABC-8A605BBBCB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Define how to respond to different requests</a:t>
            </a:r>
          </a:p>
          <a:p>
            <a:r>
              <a:rPr lang="en-US" dirty="0"/>
              <a:t>Define HTML to be sent to clients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310EF07-2911-FE48-A5F1-BC26D97A6859}"/>
              </a:ext>
            </a:extLst>
          </p:cNvPr>
          <p:cNvGrpSpPr/>
          <p:nvPr/>
        </p:nvGrpSpPr>
        <p:grpSpPr>
          <a:xfrm>
            <a:off x="955100" y="3344611"/>
            <a:ext cx="7233801" cy="2577015"/>
            <a:chOff x="828963" y="3344611"/>
            <a:chExt cx="7233801" cy="2577015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7810F87C-5EE0-194D-959E-A6D3BF4181F5}"/>
                </a:ext>
              </a:extLst>
            </p:cNvPr>
            <p:cNvGrpSpPr/>
            <p:nvPr/>
          </p:nvGrpSpPr>
          <p:grpSpPr>
            <a:xfrm>
              <a:off x="5618494" y="3344611"/>
              <a:ext cx="2444270" cy="2577015"/>
              <a:chOff x="5047780" y="3549148"/>
              <a:chExt cx="2444270" cy="2577015"/>
            </a:xfrm>
          </p:grpSpPr>
          <p:pic>
            <p:nvPicPr>
              <p:cNvPr id="8" name="Picture 2" descr="server-white.png">
                <a:extLst>
                  <a:ext uri="{FF2B5EF4-FFF2-40B4-BE49-F238E27FC236}">
                    <a16:creationId xmlns:a16="http://schemas.microsoft.com/office/drawing/2014/main" id="{E0774E53-1CC8-424D-9CEC-E7AF4AACBC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47780" y="3682465"/>
                <a:ext cx="2444270" cy="24436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" name="TextBox 27">
                <a:extLst>
                  <a:ext uri="{FF2B5EF4-FFF2-40B4-BE49-F238E27FC236}">
                    <a16:creationId xmlns:a16="http://schemas.microsoft.com/office/drawing/2014/main" id="{1D1F67F0-D344-254B-9AF6-412BEF88EA6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92727" y="3549148"/>
                <a:ext cx="1870833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en-US" altLang="en-US" sz="2800" dirty="0"/>
                  <a:t>Rails Server</a:t>
                </a:r>
              </a:p>
            </p:txBody>
          </p:sp>
        </p:grp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460C4ED1-8177-F74C-ABD1-CE575FACC66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358128" y="4307305"/>
              <a:ext cx="3898293" cy="0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7A78F499-0120-8440-8615-C1DB870E34F3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2358128" y="4959937"/>
              <a:ext cx="3898294" cy="0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27">
              <a:extLst>
                <a:ext uri="{FF2B5EF4-FFF2-40B4-BE49-F238E27FC236}">
                  <a16:creationId xmlns:a16="http://schemas.microsoft.com/office/drawing/2014/main" id="{6D65E065-39EF-D947-9F13-770D771245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39408" y="3907195"/>
              <a:ext cx="173573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000" dirty="0"/>
                <a:t>HTTP Requests</a:t>
              </a:r>
            </a:p>
          </p:txBody>
        </p:sp>
        <p:sp>
          <p:nvSpPr>
            <p:cNvPr id="16" name="TextBox 27">
              <a:extLst>
                <a:ext uri="{FF2B5EF4-FFF2-40B4-BE49-F238E27FC236}">
                  <a16:creationId xmlns:a16="http://schemas.microsoft.com/office/drawing/2014/main" id="{370648EF-B731-164F-9CE6-84400F775F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45868" y="4936628"/>
              <a:ext cx="188769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000" dirty="0"/>
                <a:t>HTTP Responses</a:t>
              </a: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241D48D9-8238-6846-BD91-C8A7321F61F8}"/>
                </a:ext>
              </a:extLst>
            </p:cNvPr>
            <p:cNvGrpSpPr/>
            <p:nvPr/>
          </p:nvGrpSpPr>
          <p:grpSpPr>
            <a:xfrm>
              <a:off x="828963" y="3344611"/>
              <a:ext cx="1529165" cy="2104115"/>
              <a:chOff x="828963" y="3344611"/>
              <a:chExt cx="1529165" cy="2104115"/>
            </a:xfrm>
          </p:grpSpPr>
          <p:sp>
            <p:nvSpPr>
              <p:cNvPr id="6" name="TextBox 27">
                <a:extLst>
                  <a:ext uri="{FF2B5EF4-FFF2-40B4-BE49-F238E27FC236}">
                    <a16:creationId xmlns:a16="http://schemas.microsoft.com/office/drawing/2014/main" id="{253DD49A-1C4C-274C-AEA2-88AA4E76909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01239" y="3344611"/>
                <a:ext cx="1384611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en-US" altLang="en-US" sz="2800" dirty="0"/>
                  <a:t>Browser</a:t>
                </a:r>
              </a:p>
            </p:txBody>
          </p:sp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B8D48E94-BCF4-3346-893B-DE4D9D6B66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28963" y="3858186"/>
                <a:ext cx="1529165" cy="159054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3486912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080A1-7333-314C-9306-DE5F3BA1F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78C582-3216-C14B-B4CE-C68DDA558F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to code HTML</a:t>
            </a:r>
          </a:p>
          <a:p>
            <a:r>
              <a:rPr lang="en-US" dirty="0"/>
              <a:t>How HTTP and the Web works</a:t>
            </a:r>
          </a:p>
          <a:p>
            <a:endParaRPr lang="en-US" dirty="0"/>
          </a:p>
        </p:txBody>
      </p:sp>
      <p:grpSp>
        <p:nvGrpSpPr>
          <p:cNvPr id="4" name="Group 1">
            <a:extLst>
              <a:ext uri="{FF2B5EF4-FFF2-40B4-BE49-F238E27FC236}">
                <a16:creationId xmlns:a16="http://schemas.microsoft.com/office/drawing/2014/main" id="{FE791DFE-8736-1E4E-8AD4-48C253D58AB9}"/>
              </a:ext>
            </a:extLst>
          </p:cNvPr>
          <p:cNvGrpSpPr>
            <a:grpSpLocks/>
          </p:cNvGrpSpPr>
          <p:nvPr/>
        </p:nvGrpSpPr>
        <p:grpSpPr bwMode="auto">
          <a:xfrm>
            <a:off x="0" y="4737100"/>
            <a:ext cx="9215438" cy="2139950"/>
            <a:chOff x="0" y="4737100"/>
            <a:chExt cx="9215438" cy="2139950"/>
          </a:xfrm>
        </p:grpSpPr>
        <p:pic>
          <p:nvPicPr>
            <p:cNvPr id="5" name="Picture 1">
              <a:extLst>
                <a:ext uri="{FF2B5EF4-FFF2-40B4-BE49-F238E27FC236}">
                  <a16:creationId xmlns:a16="http://schemas.microsoft.com/office/drawing/2014/main" id="{71E58E72-DE6D-5642-89AF-34926130E8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523" b="12630"/>
            <a:stretch>
              <a:fillRect/>
            </a:stretch>
          </p:blipFill>
          <p:spPr bwMode="auto">
            <a:xfrm>
              <a:off x="0" y="4737100"/>
              <a:ext cx="9144000" cy="2120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10526F5-C9E0-9441-8D97-183B0F9A3208}"/>
                </a:ext>
              </a:extLst>
            </p:cNvPr>
            <p:cNvSpPr txBox="1"/>
            <p:nvPr/>
          </p:nvSpPr>
          <p:spPr>
            <a:xfrm>
              <a:off x="7632700" y="6599238"/>
              <a:ext cx="1582738" cy="27781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solidFill>
                    <a:schemeClr val="bg1">
                      <a:lumMod val="65000"/>
                      <a:lumOff val="35000"/>
                    </a:schemeClr>
                  </a:solidFill>
                  <a:latin typeface="+mn-lt"/>
                  <a:ea typeface="+mn-ea"/>
                </a:rPr>
                <a:t>http://flic.kr/p/aCLor3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61827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E178E8D-32DA-8E4F-B29A-2299BFD8E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91A82B-96F3-3945-B7BA-FC2B296E54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HTML – How webpages are made</a:t>
            </a:r>
          </a:p>
          <a:p>
            <a:r>
              <a:rPr lang="en-US" dirty="0"/>
              <a:t>HTTP – How the web works</a:t>
            </a:r>
          </a:p>
        </p:txBody>
      </p:sp>
    </p:spTree>
    <p:extLst>
      <p:ext uri="{BB962C8B-B14F-4D97-AF65-F5344CB8AC3E}">
        <p14:creationId xmlns:p14="http://schemas.microsoft.com/office/powerpoint/2010/main" val="17206013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457200" y="1189038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What is HTML?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0" y="2819400"/>
            <a:ext cx="91440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/>
              <a:t>HyperText Markup Language</a:t>
            </a:r>
          </a:p>
          <a:p>
            <a:pPr algn="ctr" eaLnBrk="1" hangingPunct="1"/>
            <a:endParaRPr lang="en-US" altLang="en-US" sz="2800"/>
          </a:p>
          <a:p>
            <a:pPr algn="ctr" eaLnBrk="1" hangingPunct="1"/>
            <a:r>
              <a:rPr lang="en-US" altLang="en-US" sz="2800"/>
              <a:t>Main language for writing web pages that</a:t>
            </a:r>
          </a:p>
          <a:p>
            <a:pPr algn="ctr" eaLnBrk="1" hangingPunct="1"/>
            <a:r>
              <a:rPr lang="en-US" altLang="en-US" sz="2800"/>
              <a:t>can be displayed in a web browser</a:t>
            </a: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038225" y="2152650"/>
            <a:ext cx="1766888" cy="806450"/>
            <a:chOff x="5863389" y="5445899"/>
            <a:chExt cx="1767497" cy="806831"/>
          </a:xfrm>
        </p:grpSpPr>
        <p:sp>
          <p:nvSpPr>
            <p:cNvPr id="18439" name="TextBox 3"/>
            <p:cNvSpPr txBox="1">
              <a:spLocks noChangeArrowheads="1"/>
            </p:cNvSpPr>
            <p:nvPr/>
          </p:nvSpPr>
          <p:spPr bwMode="auto">
            <a:xfrm>
              <a:off x="5863389" y="5445899"/>
              <a:ext cx="1767497" cy="4615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b="1">
                  <a:solidFill>
                    <a:srgbClr val="FF00FF"/>
                  </a:solidFill>
                </a:rPr>
                <a:t>Implies links</a:t>
              </a:r>
            </a:p>
          </p:txBody>
        </p:sp>
        <p:cxnSp>
          <p:nvCxnSpPr>
            <p:cNvPr id="6" name="Straight Arrow Connector 5"/>
            <p:cNvCxnSpPr/>
            <p:nvPr/>
          </p:nvCxnSpPr>
          <p:spPr>
            <a:xfrm>
              <a:off x="7403795" y="5871550"/>
              <a:ext cx="227091" cy="381180"/>
            </a:xfrm>
            <a:prstGeom prst="straightConnector1">
              <a:avLst/>
            </a:prstGeom>
            <a:ln w="57150" cmpd="sng">
              <a:solidFill>
                <a:srgbClr val="FF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4775200" y="2144713"/>
            <a:ext cx="3300413" cy="877887"/>
            <a:chOff x="4622795" y="6052005"/>
            <a:chExt cx="3299891" cy="878417"/>
          </a:xfrm>
        </p:grpSpPr>
        <p:sp>
          <p:nvSpPr>
            <p:cNvPr id="18437" name="TextBox 3"/>
            <p:cNvSpPr txBox="1">
              <a:spLocks noChangeArrowheads="1"/>
            </p:cNvSpPr>
            <p:nvPr/>
          </p:nvSpPr>
          <p:spPr bwMode="auto">
            <a:xfrm>
              <a:off x="4784239" y="6052005"/>
              <a:ext cx="3138447" cy="461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b="1">
                  <a:solidFill>
                    <a:srgbClr val="FF00FF"/>
                  </a:solidFill>
                </a:rPr>
                <a:t>Implies formatting tags</a:t>
              </a: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H="1">
              <a:off x="4622795" y="6447531"/>
              <a:ext cx="304752" cy="482891"/>
            </a:xfrm>
            <a:prstGeom prst="straightConnector1">
              <a:avLst/>
            </a:prstGeom>
            <a:ln w="57150" cmpd="sng">
              <a:solidFill>
                <a:srgbClr val="FF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Web Pages = 3 Technologies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Aft>
                <a:spcPts val="2400"/>
              </a:spcAft>
            </a:pPr>
            <a:r>
              <a:rPr lang="en-US" altLang="en-US">
                <a:ea typeface="ＭＳ Ｐゴシック" charset="-128"/>
              </a:rPr>
              <a:t>HTML for </a:t>
            </a:r>
            <a:r>
              <a:rPr lang="en-US" altLang="en-US" u="sng">
                <a:ea typeface="ＭＳ Ｐゴシック" charset="-128"/>
              </a:rPr>
              <a:t>Structure</a:t>
            </a:r>
          </a:p>
          <a:p>
            <a:pPr eaLnBrk="1" hangingPunct="1">
              <a:spcAft>
                <a:spcPts val="2400"/>
              </a:spcAft>
            </a:pPr>
            <a:r>
              <a:rPr lang="en-US" altLang="en-US">
                <a:ea typeface="ＭＳ Ｐゴシック" charset="-128"/>
              </a:rPr>
              <a:t>Cascading Style Sheets (CSS) for </a:t>
            </a:r>
            <a:r>
              <a:rPr lang="en-US" altLang="en-US" u="sng">
                <a:ea typeface="ＭＳ Ｐゴシック" charset="-128"/>
              </a:rPr>
              <a:t>Style</a:t>
            </a:r>
          </a:p>
          <a:p>
            <a:pPr eaLnBrk="1" hangingPunct="1">
              <a:spcAft>
                <a:spcPts val="2400"/>
              </a:spcAft>
            </a:pPr>
            <a:r>
              <a:rPr lang="en-US" altLang="en-US">
                <a:ea typeface="ＭＳ Ｐゴシック" charset="-128"/>
              </a:rPr>
              <a:t>JavaScript for </a:t>
            </a:r>
            <a:r>
              <a:rPr lang="en-US" altLang="en-US" u="sng">
                <a:ea typeface="ＭＳ Ｐゴシック" charset="-128"/>
              </a:rPr>
              <a:t>Behavior</a:t>
            </a:r>
          </a:p>
        </p:txBody>
      </p: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3"/>
          <p:cNvSpPr>
            <a:spLocks noGrp="1"/>
          </p:cNvSpPr>
          <p:nvPr>
            <p:ph type="title"/>
          </p:nvPr>
        </p:nvSpPr>
        <p:spPr>
          <a:xfrm>
            <a:off x="457200" y="20638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How HTML Works</a:t>
            </a:r>
          </a:p>
        </p:txBody>
      </p:sp>
      <p:grpSp>
        <p:nvGrpSpPr>
          <p:cNvPr id="21506" name="Group 8"/>
          <p:cNvGrpSpPr>
            <a:grpSpLocks/>
          </p:cNvGrpSpPr>
          <p:nvPr/>
        </p:nvGrpSpPr>
        <p:grpSpPr bwMode="auto">
          <a:xfrm>
            <a:off x="330200" y="1358900"/>
            <a:ext cx="3402013" cy="5002213"/>
            <a:chOff x="279357" y="1142712"/>
            <a:chExt cx="3402119" cy="5002282"/>
          </a:xfrm>
        </p:grpSpPr>
        <p:sp>
          <p:nvSpPr>
            <p:cNvPr id="5" name="TextBox 4"/>
            <p:cNvSpPr txBox="1"/>
            <p:nvPr/>
          </p:nvSpPr>
          <p:spPr>
            <a:xfrm>
              <a:off x="279357" y="1866622"/>
              <a:ext cx="3402119" cy="42783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8100" cmpd="sng">
              <a:solidFill>
                <a:schemeClr val="tx1"/>
              </a:solidFill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600" b="1" dirty="0">
                  <a:latin typeface="Courier New"/>
                  <a:ea typeface="ＭＳ Ｐゴシック" charset="0"/>
                  <a:cs typeface="Courier New"/>
                </a:rPr>
                <a:t>&lt;!DOCTYPE html&gt;</a:t>
              </a:r>
            </a:p>
            <a:p>
              <a:pPr>
                <a:defRPr/>
              </a:pPr>
              <a:r>
                <a:rPr lang="en-US" sz="1600" b="1" dirty="0">
                  <a:latin typeface="Courier New"/>
                  <a:ea typeface="ＭＳ Ｐゴシック" charset="0"/>
                  <a:cs typeface="Courier New"/>
                </a:rPr>
                <a:t>&lt;html&gt;</a:t>
              </a:r>
            </a:p>
            <a:p>
              <a:pPr>
                <a:defRPr/>
              </a:pPr>
              <a:endParaRPr lang="en-US" sz="1600" b="1" dirty="0">
                <a:latin typeface="Courier New"/>
                <a:ea typeface="ＭＳ Ｐゴシック" charset="0"/>
                <a:cs typeface="Courier New"/>
              </a:endParaRPr>
            </a:p>
            <a:p>
              <a:pPr>
                <a:defRPr/>
              </a:pPr>
              <a:r>
                <a:rPr lang="en-US" sz="1600" b="1" dirty="0">
                  <a:latin typeface="Courier New"/>
                  <a:ea typeface="ＭＳ Ｐゴシック" charset="0"/>
                  <a:cs typeface="Courier New"/>
                </a:rPr>
                <a:t>&lt;head&gt;</a:t>
              </a:r>
            </a:p>
            <a:p>
              <a:pPr>
                <a:defRPr/>
              </a:pPr>
              <a:r>
                <a:rPr lang="en-US" sz="1600" b="1" dirty="0">
                  <a:latin typeface="Courier New"/>
                  <a:ea typeface="ＭＳ Ｐゴシック" charset="0"/>
                  <a:cs typeface="Courier New"/>
                </a:rPr>
                <a:t>&lt;title&gt;Hello!&lt;/title&gt;</a:t>
              </a:r>
            </a:p>
            <a:p>
              <a:pPr>
                <a:defRPr/>
              </a:pPr>
              <a:r>
                <a:rPr lang="en-US" sz="1600" b="1" dirty="0">
                  <a:latin typeface="Courier New"/>
                  <a:ea typeface="ＭＳ Ｐゴシック" charset="0"/>
                  <a:cs typeface="Courier New"/>
                </a:rPr>
                <a:t>&lt;/head&gt;</a:t>
              </a:r>
            </a:p>
            <a:p>
              <a:pPr>
                <a:defRPr/>
              </a:pPr>
              <a:endParaRPr lang="en-US" sz="1600" b="1" dirty="0">
                <a:latin typeface="Courier New"/>
                <a:ea typeface="ＭＳ Ｐゴシック" charset="0"/>
                <a:cs typeface="Courier New"/>
              </a:endParaRPr>
            </a:p>
            <a:p>
              <a:pPr>
                <a:defRPr/>
              </a:pPr>
              <a:r>
                <a:rPr lang="en-US" sz="1600" b="1" dirty="0">
                  <a:latin typeface="Courier New"/>
                  <a:ea typeface="ＭＳ Ｐゴシック" charset="0"/>
                  <a:cs typeface="Courier New"/>
                </a:rPr>
                <a:t>&lt;body&gt;</a:t>
              </a:r>
            </a:p>
            <a:p>
              <a:pPr>
                <a:defRPr/>
              </a:pPr>
              <a:endParaRPr lang="en-US" sz="1600" b="1" dirty="0">
                <a:latin typeface="Courier New"/>
                <a:ea typeface="ＭＳ Ｐゴシック" charset="0"/>
                <a:cs typeface="Courier New"/>
              </a:endParaRPr>
            </a:p>
            <a:p>
              <a:pPr>
                <a:defRPr/>
              </a:pPr>
              <a:r>
                <a:rPr lang="en-US" sz="1600" b="1" dirty="0">
                  <a:latin typeface="Courier New"/>
                  <a:ea typeface="ＭＳ Ｐゴシック" charset="0"/>
                  <a:cs typeface="Courier New"/>
                </a:rPr>
                <a:t>&lt;h1&gt;Howdy Y'all&lt;/h1&gt;</a:t>
              </a:r>
            </a:p>
            <a:p>
              <a:pPr>
                <a:defRPr/>
              </a:pPr>
              <a:endParaRPr lang="en-US" sz="1600" b="1" dirty="0">
                <a:latin typeface="Courier New"/>
                <a:ea typeface="ＭＳ Ｐゴシック" charset="0"/>
                <a:cs typeface="Courier New"/>
              </a:endParaRPr>
            </a:p>
            <a:p>
              <a:pPr>
                <a:defRPr/>
              </a:pPr>
              <a:r>
                <a:rPr lang="en-US" sz="1600" b="1" dirty="0">
                  <a:latin typeface="Courier New"/>
                  <a:ea typeface="ＭＳ Ｐゴシック" charset="0"/>
                  <a:cs typeface="Courier New"/>
                </a:rPr>
                <a:t>&lt;p&gt;</a:t>
              </a:r>
            </a:p>
            <a:p>
              <a:pPr>
                <a:defRPr/>
              </a:pPr>
              <a:r>
                <a:rPr lang="en-US" sz="1600" b="1" dirty="0">
                  <a:latin typeface="Courier New"/>
                  <a:ea typeface="ＭＳ Ｐゴシック" charset="0"/>
                  <a:cs typeface="Courier New"/>
                </a:rPr>
                <a:t>How do </a:t>
              </a:r>
              <a:r>
                <a:rPr lang="en-US" sz="1600" b="1" dirty="0" err="1">
                  <a:latin typeface="Courier New"/>
                  <a:ea typeface="ＭＳ Ｐゴシック" charset="0"/>
                  <a:cs typeface="Courier New"/>
                </a:rPr>
                <a:t>ya</a:t>
              </a:r>
              <a:r>
                <a:rPr lang="en-US" sz="1600" b="1" dirty="0">
                  <a:latin typeface="Courier New"/>
                  <a:ea typeface="ＭＳ Ｐゴシック" charset="0"/>
                  <a:cs typeface="Courier New"/>
                </a:rPr>
                <a:t> like my HTML?</a:t>
              </a:r>
            </a:p>
            <a:p>
              <a:pPr>
                <a:defRPr/>
              </a:pPr>
              <a:r>
                <a:rPr lang="en-US" sz="1600" b="1" dirty="0">
                  <a:latin typeface="Courier New"/>
                  <a:ea typeface="ＭＳ Ｐゴシック" charset="0"/>
                  <a:cs typeface="Courier New"/>
                </a:rPr>
                <a:t>&lt;/p&gt;</a:t>
              </a:r>
            </a:p>
            <a:p>
              <a:pPr>
                <a:defRPr/>
              </a:pPr>
              <a:endParaRPr lang="en-US" sz="1600" b="1" dirty="0">
                <a:latin typeface="Courier New"/>
                <a:ea typeface="ＭＳ Ｐゴシック" charset="0"/>
                <a:cs typeface="Courier New"/>
              </a:endParaRPr>
            </a:p>
            <a:p>
              <a:pPr>
                <a:defRPr/>
              </a:pPr>
              <a:r>
                <a:rPr lang="en-US" sz="1600" b="1" dirty="0">
                  <a:latin typeface="Courier New"/>
                  <a:ea typeface="ＭＳ Ｐゴシック" charset="0"/>
                  <a:cs typeface="Courier New"/>
                </a:rPr>
                <a:t>&lt;/body&gt;</a:t>
              </a:r>
            </a:p>
            <a:p>
              <a:pPr>
                <a:defRPr/>
              </a:pPr>
              <a:r>
                <a:rPr lang="en-US" sz="1600" b="1" dirty="0">
                  <a:latin typeface="Courier New"/>
                  <a:ea typeface="ＭＳ Ｐゴシック" charset="0"/>
                  <a:cs typeface="Courier New"/>
                </a:rPr>
                <a:t>&lt;/html&gt; </a:t>
              </a:r>
            </a:p>
          </p:txBody>
        </p:sp>
        <p:sp>
          <p:nvSpPr>
            <p:cNvPr id="21517" name="TextBox 5"/>
            <p:cNvSpPr txBox="1">
              <a:spLocks noChangeArrowheads="1"/>
            </p:cNvSpPr>
            <p:nvPr/>
          </p:nvSpPr>
          <p:spPr bwMode="auto">
            <a:xfrm>
              <a:off x="340607" y="1142712"/>
              <a:ext cx="317576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800"/>
                <a:t>You write HTML text</a:t>
              </a:r>
            </a:p>
          </p:txBody>
        </p:sp>
      </p:grp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3567113" y="1371600"/>
            <a:ext cx="5576887" cy="5207000"/>
            <a:chOff x="3567176" y="1371024"/>
            <a:chExt cx="5576824" cy="5207288"/>
          </a:xfrm>
        </p:grpSpPr>
        <p:grpSp>
          <p:nvGrpSpPr>
            <p:cNvPr id="21512" name="Group 9"/>
            <p:cNvGrpSpPr>
              <a:grpSpLocks/>
            </p:cNvGrpSpPr>
            <p:nvPr/>
          </p:nvGrpSpPr>
          <p:grpSpPr bwMode="auto">
            <a:xfrm>
              <a:off x="3986276" y="1371024"/>
              <a:ext cx="5157724" cy="5207288"/>
              <a:chOff x="3681476" y="1968212"/>
              <a:chExt cx="5157724" cy="5207288"/>
            </a:xfrm>
          </p:grpSpPr>
          <p:pic>
            <p:nvPicPr>
              <p:cNvPr id="21514" name="Picture 6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0988"/>
              <a:stretch>
                <a:fillRect/>
              </a:stretch>
            </p:blipFill>
            <p:spPr bwMode="auto">
              <a:xfrm>
                <a:off x="3681476" y="2273300"/>
                <a:ext cx="5157724" cy="4902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1515" name="TextBox 7"/>
              <p:cNvSpPr txBox="1">
                <a:spLocks noChangeArrowheads="1"/>
              </p:cNvSpPr>
              <p:nvPr/>
            </p:nvSpPr>
            <p:spPr bwMode="auto">
              <a:xfrm>
                <a:off x="4547798" y="1968212"/>
                <a:ext cx="3803796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en-US" altLang="en-US" sz="2800"/>
                  <a:t>Then load it in a browser</a:t>
                </a:r>
              </a:p>
            </p:txBody>
          </p:sp>
        </p:grpSp>
        <p:cxnSp>
          <p:nvCxnSpPr>
            <p:cNvPr id="12" name="Straight Arrow Connector 11"/>
            <p:cNvCxnSpPr/>
            <p:nvPr/>
          </p:nvCxnSpPr>
          <p:spPr>
            <a:xfrm>
              <a:off x="3567176" y="1663140"/>
              <a:ext cx="1285860" cy="0"/>
            </a:xfrm>
            <a:prstGeom prst="straightConnector1">
              <a:avLst/>
            </a:prstGeom>
            <a:ln w="5715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>
            <a:grpSpLocks/>
          </p:cNvGrpSpPr>
          <p:nvPr/>
        </p:nvGrpSpPr>
        <p:grpSpPr bwMode="auto">
          <a:xfrm>
            <a:off x="2082800" y="2413000"/>
            <a:ext cx="3886200" cy="2692400"/>
            <a:chOff x="2082800" y="2413000"/>
            <a:chExt cx="3886200" cy="2692400"/>
          </a:xfrm>
        </p:grpSpPr>
        <p:cxnSp>
          <p:nvCxnSpPr>
            <p:cNvPr id="16" name="Straight Arrow Connector 15"/>
            <p:cNvCxnSpPr/>
            <p:nvPr/>
          </p:nvCxnSpPr>
          <p:spPr>
            <a:xfrm flipH="1">
              <a:off x="2082800" y="2413000"/>
              <a:ext cx="3886200" cy="711200"/>
            </a:xfrm>
            <a:prstGeom prst="straightConnector1">
              <a:avLst/>
            </a:prstGeom>
            <a:ln w="57150" cmpd="sng">
              <a:solidFill>
                <a:srgbClr val="FF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H="1">
              <a:off x="2197100" y="3530600"/>
              <a:ext cx="2617788" cy="825500"/>
            </a:xfrm>
            <a:prstGeom prst="straightConnector1">
              <a:avLst/>
            </a:prstGeom>
            <a:ln w="57150" cmpd="sng">
              <a:solidFill>
                <a:srgbClr val="FF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H="1">
              <a:off x="2832100" y="4140200"/>
              <a:ext cx="1970088" cy="965200"/>
            </a:xfrm>
            <a:prstGeom prst="straightConnector1">
              <a:avLst/>
            </a:prstGeom>
            <a:ln w="57150" cmpd="sng">
              <a:solidFill>
                <a:srgbClr val="FF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HTML Elements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68438" y="2565400"/>
            <a:ext cx="6224587" cy="5222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b="1" dirty="0">
                <a:latin typeface="Courier New"/>
                <a:ea typeface="ＭＳ Ｐゴシック" charset="0"/>
                <a:cs typeface="Courier New"/>
              </a:rPr>
              <a:t> &lt;p&gt;</a:t>
            </a:r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/>
                <a:ea typeface="ＭＳ Ｐゴシック" charset="0"/>
                <a:cs typeface="Courier New"/>
              </a:rPr>
              <a:t>This is a paragraph.</a:t>
            </a:r>
            <a:r>
              <a:rPr lang="en-US" sz="2800" b="1" dirty="0">
                <a:latin typeface="Courier New"/>
                <a:ea typeface="ＭＳ Ｐゴシック" charset="0"/>
                <a:cs typeface="Courier New"/>
              </a:rPr>
              <a:t>&lt;/p&gt;</a:t>
            </a:r>
          </a:p>
        </p:txBody>
      </p:sp>
      <p:grpSp>
        <p:nvGrpSpPr>
          <p:cNvPr id="22531" name="Group 20"/>
          <p:cNvGrpSpPr>
            <a:grpSpLocks/>
          </p:cNvGrpSpPr>
          <p:nvPr/>
        </p:nvGrpSpPr>
        <p:grpSpPr bwMode="auto">
          <a:xfrm>
            <a:off x="1420813" y="1770063"/>
            <a:ext cx="6227762" cy="947737"/>
            <a:chOff x="1421326" y="1769765"/>
            <a:chExt cx="6227975" cy="948035"/>
          </a:xfrm>
        </p:grpSpPr>
        <p:grpSp>
          <p:nvGrpSpPr>
            <p:cNvPr id="22538" name="Group 6"/>
            <p:cNvGrpSpPr>
              <a:grpSpLocks/>
            </p:cNvGrpSpPr>
            <p:nvPr/>
          </p:nvGrpSpPr>
          <p:grpSpPr bwMode="auto">
            <a:xfrm>
              <a:off x="1421326" y="1790700"/>
              <a:ext cx="1279016" cy="927100"/>
              <a:chOff x="1421326" y="1790700"/>
              <a:chExt cx="1279016" cy="927100"/>
            </a:xfrm>
          </p:grpSpPr>
          <p:sp>
            <p:nvSpPr>
              <p:cNvPr id="22542" name="TextBox 3"/>
              <p:cNvSpPr txBox="1">
                <a:spLocks noChangeArrowheads="1"/>
              </p:cNvSpPr>
              <p:nvPr/>
            </p:nvSpPr>
            <p:spPr bwMode="auto">
              <a:xfrm>
                <a:off x="1421326" y="1790700"/>
                <a:ext cx="1279016" cy="461665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en-US" altLang="en-US" b="1">
                    <a:solidFill>
                      <a:srgbClr val="FF00FF"/>
                    </a:solidFill>
                  </a:rPr>
                  <a:t>Start tag</a:t>
                </a:r>
              </a:p>
            </p:txBody>
          </p:sp>
          <p:cxnSp>
            <p:nvCxnSpPr>
              <p:cNvPr id="6" name="Straight Arrow Connector 5"/>
              <p:cNvCxnSpPr>
                <a:stCxn id="22542" idx="2"/>
              </p:cNvCxnSpPr>
              <p:nvPr/>
            </p:nvCxnSpPr>
            <p:spPr>
              <a:xfrm>
                <a:off x="2061110" y="2252517"/>
                <a:ext cx="47627" cy="465283"/>
              </a:xfrm>
              <a:prstGeom prst="straightConnector1">
                <a:avLst/>
              </a:prstGeom>
              <a:ln w="57150" cmpd="sng">
                <a:solidFill>
                  <a:srgbClr val="FF00FF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539" name="Group 8"/>
            <p:cNvGrpSpPr>
              <a:grpSpLocks/>
            </p:cNvGrpSpPr>
            <p:nvPr/>
          </p:nvGrpSpPr>
          <p:grpSpPr bwMode="auto">
            <a:xfrm>
              <a:off x="6510047" y="1769765"/>
              <a:ext cx="1139254" cy="927100"/>
              <a:chOff x="1491207" y="1790700"/>
              <a:chExt cx="1139254" cy="927100"/>
            </a:xfrm>
          </p:grpSpPr>
          <p:sp>
            <p:nvSpPr>
              <p:cNvPr id="22540" name="TextBox 9"/>
              <p:cNvSpPr txBox="1">
                <a:spLocks noChangeArrowheads="1"/>
              </p:cNvSpPr>
              <p:nvPr/>
            </p:nvSpPr>
            <p:spPr bwMode="auto">
              <a:xfrm>
                <a:off x="1491207" y="1790700"/>
                <a:ext cx="1139254" cy="461665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en-US" altLang="en-US" b="1">
                    <a:solidFill>
                      <a:srgbClr val="FF00FF"/>
                    </a:solidFill>
                  </a:rPr>
                  <a:t>End tag</a:t>
                </a:r>
              </a:p>
            </p:txBody>
          </p:sp>
          <p:cxnSp>
            <p:nvCxnSpPr>
              <p:cNvPr id="11" name="Straight Arrow Connector 10"/>
              <p:cNvCxnSpPr>
                <a:stCxn id="22540" idx="2"/>
              </p:cNvCxnSpPr>
              <p:nvPr/>
            </p:nvCxnSpPr>
            <p:spPr>
              <a:xfrm>
                <a:off x="2060529" y="2252807"/>
                <a:ext cx="47627" cy="465284"/>
              </a:xfrm>
              <a:prstGeom prst="straightConnector1">
                <a:avLst/>
              </a:prstGeom>
              <a:ln w="57150" cmpd="sng">
                <a:solidFill>
                  <a:srgbClr val="FF00FF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6421438" y="3087688"/>
            <a:ext cx="1622425" cy="795337"/>
            <a:chOff x="1249554" y="1458267"/>
            <a:chExt cx="1622560" cy="794098"/>
          </a:xfrm>
        </p:grpSpPr>
        <p:sp>
          <p:nvSpPr>
            <p:cNvPr id="22536" name="TextBox 12"/>
            <p:cNvSpPr txBox="1">
              <a:spLocks noChangeArrowheads="1"/>
            </p:cNvSpPr>
            <p:nvPr/>
          </p:nvSpPr>
          <p:spPr bwMode="auto">
            <a:xfrm>
              <a:off x="1249554" y="1790700"/>
              <a:ext cx="1622560" cy="46166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b="1">
                  <a:solidFill>
                    <a:srgbClr val="FF00FF"/>
                  </a:solidFill>
                </a:rPr>
                <a:t>Note slash!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H="1" flipV="1">
              <a:off x="1908421" y="1458267"/>
              <a:ext cx="47629" cy="442222"/>
            </a:xfrm>
            <a:prstGeom prst="straightConnector1">
              <a:avLst/>
            </a:prstGeom>
            <a:ln w="57150" cmpd="sng">
              <a:solidFill>
                <a:srgbClr val="FF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2992438" y="4686300"/>
            <a:ext cx="3151187" cy="522288"/>
          </a:xfrm>
          <a:prstGeom prst="rect">
            <a:avLst/>
          </a:prstGeom>
          <a:solidFill>
            <a:srgbClr val="FFFFFF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dirty="0">
                <a:solidFill>
                  <a:srgbClr val="000000"/>
                </a:solidFill>
                <a:latin typeface="+mn-lt"/>
                <a:ea typeface="ＭＳ Ｐゴシック" charset="0"/>
                <a:cs typeface="Courier New"/>
              </a:rPr>
              <a:t> This is a paragraph.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4568825" y="3151188"/>
            <a:ext cx="12700" cy="149701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535" name="TextBox 19"/>
          <p:cNvSpPr txBox="1">
            <a:spLocks noChangeArrowheads="1"/>
          </p:cNvSpPr>
          <p:nvPr/>
        </p:nvSpPr>
        <p:spPr bwMode="auto">
          <a:xfrm>
            <a:off x="4565650" y="3462338"/>
            <a:ext cx="1574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b="1"/>
              <a:t>Renders as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Elements can be nested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17550" y="2565400"/>
            <a:ext cx="7726363" cy="5222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b="1" dirty="0">
                <a:latin typeface="Courier New"/>
                <a:ea typeface="ＭＳ Ｐゴシック" charset="0"/>
                <a:cs typeface="Courier New"/>
              </a:rPr>
              <a:t> &lt;p&gt;</a:t>
            </a:r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/>
                <a:ea typeface="ＭＳ Ｐゴシック" charset="0"/>
                <a:cs typeface="Courier New"/>
              </a:rPr>
              <a:t>This is a</a:t>
            </a:r>
            <a:r>
              <a:rPr lang="en-US" sz="2800" b="1" dirty="0">
                <a:solidFill>
                  <a:srgbClr val="33FFCC"/>
                </a:solidFill>
                <a:latin typeface="Courier New"/>
                <a:ea typeface="ＭＳ Ｐゴシック" charset="0"/>
                <a:cs typeface="Courier New"/>
              </a:rPr>
              <a:t> </a:t>
            </a:r>
            <a:r>
              <a:rPr lang="en-US" sz="2800" b="1" dirty="0">
                <a:latin typeface="Courier New"/>
                <a:ea typeface="ＭＳ Ｐゴシック" charset="0"/>
                <a:cs typeface="Courier New"/>
              </a:rPr>
              <a:t>&lt;b&gt;</a:t>
            </a:r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/>
                <a:ea typeface="ＭＳ Ｐゴシック" charset="0"/>
                <a:cs typeface="Courier New"/>
              </a:rPr>
              <a:t>paragraph</a:t>
            </a:r>
            <a:r>
              <a:rPr lang="en-US" sz="2800" b="1" dirty="0">
                <a:solidFill>
                  <a:srgbClr val="FFFFFF"/>
                </a:solidFill>
                <a:latin typeface="Courier New"/>
                <a:ea typeface="ＭＳ Ｐゴシック" charset="0"/>
                <a:cs typeface="Courier New"/>
              </a:rPr>
              <a:t>&lt;/b&gt;</a:t>
            </a:r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/>
                <a:ea typeface="ＭＳ Ｐゴシック" charset="0"/>
                <a:cs typeface="Courier New"/>
              </a:rPr>
              <a:t>.</a:t>
            </a:r>
            <a:r>
              <a:rPr lang="en-US" sz="2800" b="1" dirty="0">
                <a:latin typeface="Courier New"/>
                <a:ea typeface="ＭＳ Ｐゴシック" charset="0"/>
                <a:cs typeface="Courier New"/>
              </a:rPr>
              <a:t>&lt;/p&gt;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992438" y="4686300"/>
            <a:ext cx="3151187" cy="522288"/>
          </a:xfrm>
          <a:prstGeom prst="rect">
            <a:avLst/>
          </a:prstGeom>
          <a:solidFill>
            <a:srgbClr val="FFFFFF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dirty="0">
                <a:solidFill>
                  <a:schemeClr val="bg1"/>
                </a:solidFill>
                <a:latin typeface="+mn-lt"/>
                <a:ea typeface="ＭＳ Ｐゴシック" charset="0"/>
                <a:cs typeface="Courier New"/>
              </a:rPr>
              <a:t> This is a </a:t>
            </a:r>
            <a:r>
              <a:rPr lang="en-US" sz="2800" b="1" dirty="0">
                <a:solidFill>
                  <a:schemeClr val="bg1"/>
                </a:solidFill>
                <a:latin typeface="+mn-lt"/>
                <a:ea typeface="ＭＳ Ｐゴシック" charset="0"/>
                <a:cs typeface="Courier New"/>
              </a:rPr>
              <a:t>paragraph</a:t>
            </a:r>
            <a:r>
              <a:rPr lang="en-US" sz="2800" dirty="0">
                <a:solidFill>
                  <a:schemeClr val="bg1"/>
                </a:solidFill>
                <a:latin typeface="+mn-lt"/>
                <a:ea typeface="ＭＳ Ｐゴシック" charset="0"/>
                <a:cs typeface="Courier New"/>
              </a:rPr>
              <a:t>.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4568825" y="3151188"/>
            <a:ext cx="12700" cy="149701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557" name="TextBox 19"/>
          <p:cNvSpPr txBox="1">
            <a:spLocks noChangeArrowheads="1"/>
          </p:cNvSpPr>
          <p:nvPr/>
        </p:nvSpPr>
        <p:spPr bwMode="auto">
          <a:xfrm>
            <a:off x="4565650" y="3462338"/>
            <a:ext cx="1574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b="1"/>
              <a:t>Renders as</a:t>
            </a:r>
          </a:p>
        </p:txBody>
      </p:sp>
      <p:grpSp>
        <p:nvGrpSpPr>
          <p:cNvPr id="23558" name="Group 7"/>
          <p:cNvGrpSpPr>
            <a:grpSpLocks/>
          </p:cNvGrpSpPr>
          <p:nvPr/>
        </p:nvGrpSpPr>
        <p:grpSpPr bwMode="auto">
          <a:xfrm>
            <a:off x="3746500" y="1674813"/>
            <a:ext cx="3581400" cy="1184275"/>
            <a:chOff x="3721100" y="1675411"/>
            <a:chExt cx="3581400" cy="1183057"/>
          </a:xfrm>
        </p:grpSpPr>
        <p:sp>
          <p:nvSpPr>
            <p:cNvPr id="23559" name="TextBox 12"/>
            <p:cNvSpPr txBox="1">
              <a:spLocks noChangeArrowheads="1"/>
            </p:cNvSpPr>
            <p:nvPr/>
          </p:nvSpPr>
          <p:spPr bwMode="auto">
            <a:xfrm>
              <a:off x="4428252" y="1675411"/>
              <a:ext cx="2224137" cy="46166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b="1">
                  <a:solidFill>
                    <a:srgbClr val="FF00FF"/>
                  </a:solidFill>
                </a:rPr>
                <a:t>Nested element</a:t>
              </a:r>
            </a:p>
          </p:txBody>
        </p:sp>
        <p:sp>
          <p:nvSpPr>
            <p:cNvPr id="5" name="Left Brace 4"/>
            <p:cNvSpPr/>
            <p:nvPr/>
          </p:nvSpPr>
          <p:spPr>
            <a:xfrm rot="5400000">
              <a:off x="5136742" y="692710"/>
              <a:ext cx="750116" cy="3581400"/>
            </a:xfrm>
            <a:prstGeom prst="leftBrace">
              <a:avLst/>
            </a:prstGeom>
            <a:ln w="57150" cmpd="sng">
              <a:solidFill>
                <a:srgbClr val="FF00FF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00FF"/>
                </a:solidFill>
              </a:endParaRPr>
            </a:p>
          </p:txBody>
        </p:sp>
      </p:grpSp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Elements can have attributes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2562225"/>
            <a:ext cx="91440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>
                <a:latin typeface="Courier New"/>
                <a:ea typeface="ＭＳ Ｐゴシック" charset="0"/>
                <a:cs typeface="Courier New"/>
              </a:rPr>
              <a:t>&lt;p style="</a:t>
            </a:r>
            <a:r>
              <a:rPr lang="en-US" sz="2800" b="1" dirty="0" err="1">
                <a:latin typeface="Courier New"/>
                <a:ea typeface="ＭＳ Ｐゴシック" charset="0"/>
                <a:cs typeface="Courier New"/>
              </a:rPr>
              <a:t>color:blue</a:t>
            </a:r>
            <a:r>
              <a:rPr lang="en-US" sz="2800" b="1" dirty="0">
                <a:latin typeface="Courier New"/>
                <a:ea typeface="ＭＳ Ｐゴシック" charset="0"/>
                <a:cs typeface="Courier New"/>
              </a:rPr>
              <a:t>"&gt;</a:t>
            </a:r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/>
                <a:ea typeface="ＭＳ Ｐゴシック" charset="0"/>
                <a:cs typeface="Courier New"/>
              </a:rPr>
              <a:t>I</a:t>
            </a:r>
            <a:r>
              <a:rPr lang="fr-FR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/>
                <a:ea typeface="ＭＳ Ｐゴシック" charset="0"/>
                <a:cs typeface="Courier New"/>
              </a:rPr>
              <a:t>'</a:t>
            </a:r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/>
                <a:ea typeface="ＭＳ Ｐゴシック" charset="0"/>
                <a:cs typeface="Courier New"/>
              </a:rPr>
              <a:t>m blue!</a:t>
            </a:r>
            <a:r>
              <a:rPr lang="en-US" sz="2800" b="1" dirty="0">
                <a:latin typeface="Courier New"/>
                <a:ea typeface="ＭＳ Ｐゴシック" charset="0"/>
                <a:cs typeface="Courier New"/>
              </a:rPr>
              <a:t>&lt;/p&gt;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24288" y="4546600"/>
            <a:ext cx="1489075" cy="522288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0000FF"/>
                </a:solidFill>
              </a:rPr>
              <a:t>I’m blue!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4565650" y="3151188"/>
            <a:ext cx="15875" cy="131921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581" name="TextBox 19"/>
          <p:cNvSpPr txBox="1">
            <a:spLocks noChangeArrowheads="1"/>
          </p:cNvSpPr>
          <p:nvPr/>
        </p:nvSpPr>
        <p:spPr bwMode="auto">
          <a:xfrm>
            <a:off x="4565650" y="3462338"/>
            <a:ext cx="1574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b="1"/>
              <a:t>Renders as</a:t>
            </a:r>
          </a:p>
        </p:txBody>
      </p:sp>
      <p:grpSp>
        <p:nvGrpSpPr>
          <p:cNvPr id="24582" name="Group 17"/>
          <p:cNvGrpSpPr>
            <a:grpSpLocks/>
          </p:cNvGrpSpPr>
          <p:nvPr/>
        </p:nvGrpSpPr>
        <p:grpSpPr bwMode="auto">
          <a:xfrm>
            <a:off x="1435100" y="1698625"/>
            <a:ext cx="3916363" cy="1160463"/>
            <a:chOff x="3721100" y="1699271"/>
            <a:chExt cx="3915718" cy="1159197"/>
          </a:xfrm>
        </p:grpSpPr>
        <p:sp>
          <p:nvSpPr>
            <p:cNvPr id="24592" name="TextBox 21"/>
            <p:cNvSpPr txBox="1">
              <a:spLocks noChangeArrowheads="1"/>
            </p:cNvSpPr>
            <p:nvPr/>
          </p:nvSpPr>
          <p:spPr bwMode="auto">
            <a:xfrm>
              <a:off x="5005712" y="1699271"/>
              <a:ext cx="1350099" cy="46166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b="1">
                  <a:solidFill>
                    <a:srgbClr val="FF00FF"/>
                  </a:solidFill>
                </a:rPr>
                <a:t>Attribute</a:t>
              </a:r>
            </a:p>
          </p:txBody>
        </p:sp>
        <p:sp>
          <p:nvSpPr>
            <p:cNvPr id="23" name="Left Brace 22"/>
            <p:cNvSpPr/>
            <p:nvPr/>
          </p:nvSpPr>
          <p:spPr>
            <a:xfrm rot="5400000">
              <a:off x="5303925" y="525574"/>
              <a:ext cx="750069" cy="3915718"/>
            </a:xfrm>
            <a:prstGeom prst="leftBrace">
              <a:avLst/>
            </a:prstGeom>
            <a:ln w="57150" cmpd="sng">
              <a:solidFill>
                <a:srgbClr val="FF00FF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00FF"/>
                </a:solidFill>
              </a:endParaRPr>
            </a:p>
          </p:txBody>
        </p:sp>
      </p:grpSp>
      <p:grpSp>
        <p:nvGrpSpPr>
          <p:cNvPr id="24" name="Group 23"/>
          <p:cNvGrpSpPr>
            <a:grpSpLocks/>
          </p:cNvGrpSpPr>
          <p:nvPr/>
        </p:nvGrpSpPr>
        <p:grpSpPr bwMode="auto">
          <a:xfrm>
            <a:off x="457200" y="3086100"/>
            <a:ext cx="1524000" cy="1866900"/>
            <a:chOff x="1249554" y="754053"/>
            <a:chExt cx="1524000" cy="1867644"/>
          </a:xfrm>
        </p:grpSpPr>
        <p:sp>
          <p:nvSpPr>
            <p:cNvPr id="24590" name="TextBox 24"/>
            <p:cNvSpPr txBox="1">
              <a:spLocks noChangeArrowheads="1"/>
            </p:cNvSpPr>
            <p:nvPr/>
          </p:nvSpPr>
          <p:spPr bwMode="auto">
            <a:xfrm>
              <a:off x="1249554" y="1790700"/>
              <a:ext cx="1350099" cy="83099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b="1">
                  <a:solidFill>
                    <a:srgbClr val="FF00FF"/>
                  </a:solidFill>
                </a:rPr>
                <a:t>Attribute</a:t>
              </a:r>
              <a:br>
                <a:rPr lang="en-US" altLang="en-US" b="1">
                  <a:solidFill>
                    <a:srgbClr val="FF00FF"/>
                  </a:solidFill>
                </a:rPr>
              </a:br>
              <a:r>
                <a:rPr lang="en-US" altLang="en-US" b="1">
                  <a:solidFill>
                    <a:srgbClr val="FF00FF"/>
                  </a:solidFill>
                </a:rPr>
                <a:t>name</a:t>
              </a:r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 flipV="1">
              <a:off x="1955992" y="754053"/>
              <a:ext cx="817562" cy="1146632"/>
            </a:xfrm>
            <a:prstGeom prst="straightConnector1">
              <a:avLst/>
            </a:prstGeom>
            <a:ln w="57150" cmpd="sng">
              <a:solidFill>
                <a:srgbClr val="FF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>
            <a:grpSpLocks/>
          </p:cNvGrpSpPr>
          <p:nvPr/>
        </p:nvGrpSpPr>
        <p:grpSpPr bwMode="auto">
          <a:xfrm>
            <a:off x="1330325" y="2984500"/>
            <a:ext cx="1285875" cy="2533650"/>
            <a:chOff x="1416894" y="-281081"/>
            <a:chExt cx="1285414" cy="2533446"/>
          </a:xfrm>
        </p:grpSpPr>
        <p:sp>
          <p:nvSpPr>
            <p:cNvPr id="24588" name="TextBox 27"/>
            <p:cNvSpPr txBox="1">
              <a:spLocks noChangeArrowheads="1"/>
            </p:cNvSpPr>
            <p:nvPr/>
          </p:nvSpPr>
          <p:spPr bwMode="auto">
            <a:xfrm>
              <a:off x="1416894" y="1790700"/>
              <a:ext cx="1015422" cy="46166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b="1">
                  <a:solidFill>
                    <a:srgbClr val="FF00FF"/>
                  </a:solidFill>
                </a:rPr>
                <a:t>Equals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 flipV="1">
              <a:off x="1956450" y="-281081"/>
              <a:ext cx="745858" cy="2181049"/>
            </a:xfrm>
            <a:prstGeom prst="straightConnector1">
              <a:avLst/>
            </a:prstGeom>
            <a:ln w="57150" cmpd="sng">
              <a:solidFill>
                <a:srgbClr val="FF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>
            <a:grpSpLocks/>
          </p:cNvGrpSpPr>
          <p:nvPr/>
        </p:nvGrpSpPr>
        <p:grpSpPr bwMode="auto">
          <a:xfrm>
            <a:off x="2087563" y="3086100"/>
            <a:ext cx="1131887" cy="3429000"/>
            <a:chOff x="1467463" y="-807759"/>
            <a:chExt cx="1132190" cy="3429456"/>
          </a:xfrm>
        </p:grpSpPr>
        <p:sp>
          <p:nvSpPr>
            <p:cNvPr id="24586" name="TextBox 30"/>
            <p:cNvSpPr txBox="1">
              <a:spLocks noChangeArrowheads="1"/>
            </p:cNvSpPr>
            <p:nvPr/>
          </p:nvSpPr>
          <p:spPr bwMode="auto">
            <a:xfrm>
              <a:off x="1467463" y="1790700"/>
              <a:ext cx="914283" cy="83099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b="1">
                  <a:solidFill>
                    <a:srgbClr val="FF00FF"/>
                  </a:solidFill>
                </a:rPr>
                <a:t>Value</a:t>
              </a:r>
              <a:br>
                <a:rPr lang="en-US" altLang="en-US" b="1">
                  <a:solidFill>
                    <a:srgbClr val="FF00FF"/>
                  </a:solidFill>
                </a:rPr>
              </a:br>
              <a:r>
                <a:rPr lang="en-US" altLang="en-US" b="1">
                  <a:solidFill>
                    <a:srgbClr val="FF00FF"/>
                  </a:solidFill>
                </a:rPr>
                <a:t>string</a:t>
              </a:r>
            </a:p>
          </p:txBody>
        </p:sp>
        <p:cxnSp>
          <p:nvCxnSpPr>
            <p:cNvPr id="32" name="Straight Arrow Connector 31"/>
            <p:cNvCxnSpPr/>
            <p:nvPr/>
          </p:nvCxnSpPr>
          <p:spPr>
            <a:xfrm flipV="1">
              <a:off x="1956544" y="-807759"/>
              <a:ext cx="643109" cy="2708635"/>
            </a:xfrm>
            <a:prstGeom prst="straightConnector1">
              <a:avLst/>
            </a:prstGeom>
            <a:ln w="57150" cmpd="sng">
              <a:solidFill>
                <a:srgbClr val="FF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ck">
  <a:themeElements>
    <a:clrScheme name="Custom 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FF"/>
      </a:hlink>
      <a:folHlink>
        <a:srgbClr val="6666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9381</TotalTime>
  <Words>921</Words>
  <Application>Microsoft Macintosh PowerPoint</Application>
  <PresentationFormat>On-screen Show (4:3)</PresentationFormat>
  <Paragraphs>169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Arial Narrow</vt:lpstr>
      <vt:lpstr>Calibri</vt:lpstr>
      <vt:lpstr>Courier New</vt:lpstr>
      <vt:lpstr>Black</vt:lpstr>
      <vt:lpstr>PowerPoint Presentation</vt:lpstr>
      <vt:lpstr>Overview</vt:lpstr>
      <vt:lpstr>Overview</vt:lpstr>
      <vt:lpstr>What is HTML?</vt:lpstr>
      <vt:lpstr>Web Pages = 3 Technologies</vt:lpstr>
      <vt:lpstr>How HTML Works</vt:lpstr>
      <vt:lpstr>HTML Elements</vt:lpstr>
      <vt:lpstr>Elements can be nested</vt:lpstr>
      <vt:lpstr>Elements can have attributes</vt:lpstr>
      <vt:lpstr>HTML Page Structure</vt:lpstr>
      <vt:lpstr>Oh yeah, and …</vt:lpstr>
      <vt:lpstr>Now, all you need to do is learn these tags:  http://www.w3schools.com/tags/ref_byfunc.asp  (Ignore the “not supported” ones)</vt:lpstr>
      <vt:lpstr>Overview</vt:lpstr>
      <vt:lpstr>Overview</vt:lpstr>
      <vt:lpstr>So how does the Web work?  When you open a web page in your browser, where does that HTML come from, and how does it get to your browser?</vt:lpstr>
      <vt:lpstr>Client-Server Architecture of the Web</vt:lpstr>
      <vt:lpstr>Client-Server Interaction</vt:lpstr>
      <vt:lpstr>How do you tell a browser to send a request to a particular server?</vt:lpstr>
      <vt:lpstr>URL (Uniform Resource Locator)</vt:lpstr>
      <vt:lpstr>What protocol do these interactions follow?</vt:lpstr>
      <vt:lpstr>HTTP (Hypertext Transfer Protocol)</vt:lpstr>
      <vt:lpstr>Example HTTP GET Request</vt:lpstr>
      <vt:lpstr>Example HTTP Response</vt:lpstr>
      <vt:lpstr>Coding Apps in Rails = Creating a Custom Server</vt:lpstr>
      <vt:lpstr>Summary</vt:lpstr>
    </vt:vector>
  </TitlesOfParts>
  <Company>Oregon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Fleming</dc:creator>
  <cp:lastModifiedBy>Scott Fleming (sdflming)</cp:lastModifiedBy>
  <cp:revision>401</cp:revision>
  <dcterms:created xsi:type="dcterms:W3CDTF">2011-01-26T19:04:03Z</dcterms:created>
  <dcterms:modified xsi:type="dcterms:W3CDTF">2022-08-21T03:04:38Z</dcterms:modified>
</cp:coreProperties>
</file>