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03" r:id="rId2"/>
    <p:sldId id="309" r:id="rId3"/>
    <p:sldId id="310" r:id="rId4"/>
    <p:sldId id="304" r:id="rId5"/>
    <p:sldId id="335" r:id="rId6"/>
    <p:sldId id="337" r:id="rId7"/>
    <p:sldId id="313" r:id="rId8"/>
    <p:sldId id="315" r:id="rId9"/>
    <p:sldId id="539" r:id="rId10"/>
    <p:sldId id="543" r:id="rId11"/>
    <p:sldId id="544" r:id="rId12"/>
    <p:sldId id="540" r:id="rId13"/>
    <p:sldId id="541" r:id="rId14"/>
    <p:sldId id="329" r:id="rId15"/>
    <p:sldId id="319" r:id="rId16"/>
    <p:sldId id="542" r:id="rId17"/>
    <p:sldId id="536" r:id="rId18"/>
    <p:sldId id="535" r:id="rId19"/>
    <p:sldId id="290" r:id="rId20"/>
    <p:sldId id="533" r:id="rId21"/>
    <p:sldId id="532" r:id="rId22"/>
    <p:sldId id="300" r:id="rId23"/>
    <p:sldId id="295" r:id="rId24"/>
    <p:sldId id="297" r:id="rId25"/>
    <p:sldId id="298" r:id="rId26"/>
    <p:sldId id="534" r:id="rId27"/>
    <p:sldId id="280" r:id="rId28"/>
    <p:sldId id="281" r:id="rId29"/>
    <p:sldId id="282" r:id="rId30"/>
    <p:sldId id="531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40FF"/>
    <a:srgbClr val="00FF00"/>
    <a:srgbClr val="00CCFF"/>
    <a:srgbClr val="CC99CC"/>
    <a:srgbClr val="FF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76"/>
    <p:restoredTop sz="94485"/>
  </p:normalViewPr>
  <p:slideViewPr>
    <p:cSldViewPr snapToGrid="0" snapToObjects="1">
      <p:cViewPr varScale="1">
        <p:scale>
          <a:sx n="186" d="100"/>
          <a:sy n="186" d="100"/>
        </p:scale>
        <p:origin x="35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11/6/22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pokeronline.com/" TargetMode="External"/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64955" y="5741988"/>
            <a:ext cx="6329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D8D853-EFAB-CE49-9F2C-FD850A61A262}"/>
              </a:ext>
            </a:extLst>
          </p:cNvPr>
          <p:cNvGrpSpPr/>
          <p:nvPr/>
        </p:nvGrpSpPr>
        <p:grpSpPr>
          <a:xfrm>
            <a:off x="831898" y="1030575"/>
            <a:ext cx="3730907" cy="461665"/>
            <a:chOff x="831898" y="1009950"/>
            <a:chExt cx="3730907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4A5B37-7454-6E47-9E1C-D3BDA833FD0B}"/>
                </a:ext>
              </a:extLst>
            </p:cNvPr>
            <p:cNvGrpSpPr/>
            <p:nvPr/>
          </p:nvGrpSpPr>
          <p:grpSpPr>
            <a:xfrm>
              <a:off x="1503149" y="1009950"/>
              <a:ext cx="3059656" cy="461665"/>
              <a:chOff x="1427524" y="1009950"/>
              <a:chExt cx="3059656" cy="461665"/>
            </a:xfrm>
          </p:grpSpPr>
          <p:cxnSp>
            <p:nvCxnSpPr>
              <p:cNvPr id="3" name="Elbow Connector 2">
                <a:extLst>
                  <a:ext uri="{FF2B5EF4-FFF2-40B4-BE49-F238E27FC236}">
                    <a16:creationId xmlns:a16="http://schemas.microsoft.com/office/drawing/2014/main" id="{5620E38A-9FCD-F340-AE4E-8AAAF145ADFA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3760F897-5BF9-1644-9ED1-70A3CAF63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212615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repeated cycles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7BC42-9288-8349-88A8-EA263E3E075C}"/>
                </a:ext>
              </a:extLst>
            </p:cNvPr>
            <p:cNvCxnSpPr/>
            <p:nvPr/>
          </p:nvCxnSpPr>
          <p:spPr>
            <a:xfrm>
              <a:off x="831898" y="1043088"/>
              <a:ext cx="1398932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D8D853-EFAB-CE49-9F2C-FD850A61A262}"/>
              </a:ext>
            </a:extLst>
          </p:cNvPr>
          <p:cNvGrpSpPr/>
          <p:nvPr/>
        </p:nvGrpSpPr>
        <p:grpSpPr>
          <a:xfrm>
            <a:off x="2646674" y="1037772"/>
            <a:ext cx="6107408" cy="461665"/>
            <a:chOff x="547380" y="1009950"/>
            <a:chExt cx="6107408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4A5B37-7454-6E47-9E1C-D3BDA833FD0B}"/>
                </a:ext>
              </a:extLst>
            </p:cNvPr>
            <p:cNvGrpSpPr/>
            <p:nvPr/>
          </p:nvGrpSpPr>
          <p:grpSpPr>
            <a:xfrm>
              <a:off x="1503149" y="1009950"/>
              <a:ext cx="5151639" cy="461665"/>
              <a:chOff x="1427524" y="1009950"/>
              <a:chExt cx="5151639" cy="461665"/>
            </a:xfrm>
          </p:grpSpPr>
          <p:cxnSp>
            <p:nvCxnSpPr>
              <p:cNvPr id="3" name="Elbow Connector 2">
                <a:extLst>
                  <a:ext uri="{FF2B5EF4-FFF2-40B4-BE49-F238E27FC236}">
                    <a16:creationId xmlns:a16="http://schemas.microsoft.com/office/drawing/2014/main" id="{5620E38A-9FCD-F340-AE4E-8AAAF145ADFA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3760F897-5BF9-1644-9ED1-70A3CAF63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42181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build up small portions at a time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7BC42-9288-8349-88A8-EA263E3E075C}"/>
                </a:ext>
              </a:extLst>
            </p:cNvPr>
            <p:cNvCxnSpPr>
              <a:cxnSpLocks/>
            </p:cNvCxnSpPr>
            <p:nvPr/>
          </p:nvCxnSpPr>
          <p:spPr>
            <a:xfrm>
              <a:off x="547380" y="1043088"/>
              <a:ext cx="1990725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4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5ABB8-7FB4-984B-985C-72A56BA0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71" y="4681345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adaptation?</a:t>
            </a:r>
          </a:p>
        </p:txBody>
      </p:sp>
    </p:spTree>
    <p:extLst>
      <p:ext uri="{BB962C8B-B14F-4D97-AF65-F5344CB8AC3E}">
        <p14:creationId xmlns:p14="http://schemas.microsoft.com/office/powerpoint/2010/main" val="41987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FBD5C-65C9-F040-B269-DD2592C612C9}"/>
              </a:ext>
            </a:extLst>
          </p:cNvPr>
          <p:cNvGrpSpPr>
            <a:grpSpLocks/>
          </p:cNvGrpSpPr>
          <p:nvPr/>
        </p:nvGrpSpPr>
        <p:grpSpPr bwMode="auto">
          <a:xfrm>
            <a:off x="808611" y="3140448"/>
            <a:ext cx="7559675" cy="2128829"/>
            <a:chOff x="874565" y="2931244"/>
            <a:chExt cx="7559599" cy="21286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C50ED4-11E0-6E4D-9D32-F059DB007179}"/>
                </a:ext>
              </a:extLst>
            </p:cNvPr>
            <p:cNvCxnSpPr/>
            <p:nvPr/>
          </p:nvCxnSpPr>
          <p:spPr>
            <a:xfrm>
              <a:off x="874565" y="4149906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B8856A80-C588-074D-932E-3AC7E0F33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959" y="453671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F5F2B95B-0620-C949-9249-005903675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598" y="2931244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2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Key Benefits of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Iterative &amp; Incremental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Early visible progress (no “analysis paralysis”)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Fail fast, catch changing requirements quickly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Our Project Iterations?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942AFE-1BA9-9F46-BA91-7B1548290527}"/>
              </a:ext>
            </a:extLst>
          </p:cNvPr>
          <p:cNvGrpSpPr>
            <a:grpSpLocks/>
          </p:cNvGrpSpPr>
          <p:nvPr/>
        </p:nvGrpSpPr>
        <p:grpSpPr bwMode="auto">
          <a:xfrm rot="2971326">
            <a:off x="656644" y="2284902"/>
            <a:ext cx="1050996" cy="461665"/>
            <a:chOff x="3255475" y="1423776"/>
            <a:chExt cx="1050837" cy="461646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95D5C913-194A-7449-9DD6-4822A4772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5475" y="1423776"/>
              <a:ext cx="609371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M0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3A428F2-7188-C744-A46B-DF166EFA96A5}"/>
                </a:ext>
              </a:extLst>
            </p:cNvPr>
            <p:cNvCxnSpPr>
              <a:cxnSpLocks/>
            </p:cNvCxnSpPr>
            <p:nvPr/>
          </p:nvCxnSpPr>
          <p:spPr>
            <a:xfrm>
              <a:off x="3824063" y="1650325"/>
              <a:ext cx="48224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52D488-3E9F-FF47-9EE1-C12814B32334}"/>
              </a:ext>
            </a:extLst>
          </p:cNvPr>
          <p:cNvGrpSpPr>
            <a:grpSpLocks/>
          </p:cNvGrpSpPr>
          <p:nvPr/>
        </p:nvGrpSpPr>
        <p:grpSpPr bwMode="auto">
          <a:xfrm rot="2831192">
            <a:off x="2002936" y="3321007"/>
            <a:ext cx="1020193" cy="461665"/>
            <a:chOff x="2827367" y="1062006"/>
            <a:chExt cx="1020044" cy="461645"/>
          </a:xfrm>
        </p:grpSpPr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AD62AB99-2AF5-7A40-80DE-8410A7871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367" y="1062006"/>
              <a:ext cx="609373" cy="46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7A2502-49AB-B14D-BAA8-1BFB8E75CD85}"/>
                </a:ext>
              </a:extLst>
            </p:cNvPr>
            <p:cNvCxnSpPr>
              <a:cxnSpLocks/>
            </p:cNvCxnSpPr>
            <p:nvPr/>
          </p:nvCxnSpPr>
          <p:spPr>
            <a:xfrm>
              <a:off x="3390038" y="1294613"/>
              <a:ext cx="457373" cy="371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6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13398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546E1-DF07-2C4B-BEE6-975CC80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00013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7608488" cy="4038600"/>
            <a:chOff x="-127820" y="1189038"/>
            <a:chExt cx="7607364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4180719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 here – how to proceed?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93600" y="1268110"/>
            <a:ext cx="4056991" cy="2678248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7975110" y="3007369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flic.kr</a:t>
            </a:r>
            <a:r>
              <a:rPr lang="en-US" altLang="en-US" sz="1200" dirty="0">
                <a:solidFill>
                  <a:srgbClr val="404040"/>
                </a:solidFill>
              </a:rPr>
              <a:t>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541070" y="1268111"/>
            <a:ext cx="3809329" cy="2678248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389719" y="3007369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BA2CA-6EC8-4262-D760-9EC00B26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757"/>
          </a:xfrm>
        </p:spPr>
        <p:txBody>
          <a:bodyPr/>
          <a:lstStyle/>
          <a:p>
            <a:r>
              <a:rPr lang="en-US" dirty="0"/>
              <a:t>Engineering software is a </a:t>
            </a:r>
            <a:r>
              <a:rPr lang="en-US" b="1" dirty="0">
                <a:solidFill>
                  <a:srgbClr val="FFFF00"/>
                </a:solidFill>
              </a:rPr>
              <a:t>Big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DCFD-1F93-77EC-43E5-87580F38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70111"/>
            <a:ext cx="8229600" cy="2513250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b="1" dirty="0">
                <a:solidFill>
                  <a:srgbClr val="FFFF00"/>
                </a:solidFill>
              </a:rPr>
              <a:t>requirements</a:t>
            </a:r>
            <a:r>
              <a:rPr lang="en-US" dirty="0"/>
              <a:t> to gather and discuss</a:t>
            </a:r>
          </a:p>
          <a:p>
            <a:r>
              <a:rPr lang="en-US" dirty="0"/>
              <a:t>Many aspects of the system to </a:t>
            </a:r>
            <a:r>
              <a:rPr lang="en-US" b="1" dirty="0">
                <a:solidFill>
                  <a:srgbClr val="FFFF00"/>
                </a:solidFill>
              </a:rPr>
              <a:t>design</a:t>
            </a:r>
          </a:p>
          <a:p>
            <a:r>
              <a:rPr lang="en-US" dirty="0"/>
              <a:t>Many features to </a:t>
            </a:r>
            <a:r>
              <a:rPr lang="en-US" b="1" dirty="0">
                <a:solidFill>
                  <a:srgbClr val="FFFF00"/>
                </a:solidFill>
              </a:rPr>
              <a:t>construct</a:t>
            </a:r>
          </a:p>
          <a:p>
            <a:r>
              <a:rPr lang="en-US" dirty="0"/>
              <a:t>Many automated </a:t>
            </a:r>
            <a:r>
              <a:rPr lang="en-US" b="1" dirty="0">
                <a:solidFill>
                  <a:srgbClr val="FFFF00"/>
                </a:solidFill>
              </a:rPr>
              <a:t>tests</a:t>
            </a:r>
            <a:r>
              <a:rPr lang="en-US" dirty="0"/>
              <a:t> to write and run</a:t>
            </a:r>
          </a:p>
          <a:p>
            <a:r>
              <a:rPr lang="en-US" dirty="0"/>
              <a:t>And a whole lot more!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2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881290" y="1702705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338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83"/>
            <a:ext cx="8229600" cy="5805889"/>
          </a:xfrm>
        </p:spPr>
        <p:txBody>
          <a:bodyPr/>
          <a:lstStyle/>
          <a:p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Estimates for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smaller</a:t>
            </a:r>
            <a:r>
              <a:rPr lang="en-US" altLang="en-US" dirty="0">
                <a:ea typeface="ＭＳ Ｐゴシック" charset="-128"/>
              </a:rPr>
              <a:t>, more-immediate tasks tend to be more accurate than ones for larger, more-future tasks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Past performance</a:t>
            </a:r>
            <a:r>
              <a:rPr lang="en-US" altLang="en-US" dirty="0">
                <a:ea typeface="ＭＳ Ｐゴシック" charset="-128"/>
              </a:rPr>
              <a:t>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Wisdom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695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Estimation using Wisdom of the Crowd</a:t>
            </a:r>
            <a:endParaRPr lang="en-US" altLang="en-US" sz="2400" i="1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61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planning poker web app: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https://planningpokeronline.com/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6435725" y="2819986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71843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32635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in the end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916090" y="5666777"/>
            <a:ext cx="564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Now you can plan the next iteration!</a:t>
            </a:r>
          </a:p>
        </p:txBody>
      </p:sp>
    </p:spTree>
    <p:extLst>
      <p:ext uri="{BB962C8B-B14F-4D97-AF65-F5344CB8AC3E}">
        <p14:creationId xmlns:p14="http://schemas.microsoft.com/office/powerpoint/2010/main" val="665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Practical issue:</a:t>
            </a:r>
            <a:br>
              <a:rPr lang="en-US" altLang="en-US" sz="3200" dirty="0"/>
            </a:br>
            <a:r>
              <a:rPr lang="en-US" altLang="en-US" sz="3200" dirty="0"/>
              <a:t>What order should tasks be done in?</a:t>
            </a:r>
          </a:p>
          <a:p>
            <a:pPr algn="ctr" eaLnBrk="1" hangingPunct="1"/>
            <a:r>
              <a:rPr lang="en-US" altLang="en-US" sz="3200" dirty="0"/>
              <a:t>That is, what </a:t>
            </a:r>
            <a:r>
              <a:rPr lang="en-US" altLang="en-US" sz="3200" i="1" dirty="0">
                <a:solidFill>
                  <a:srgbClr val="00FFFF"/>
                </a:solidFill>
              </a:rPr>
              <a:t>process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to use?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Customer-Centered Iterative and Incremental Development Process</a:t>
            </a:r>
          </a:p>
          <a:p>
            <a:r>
              <a:rPr lang="en-US" dirty="0"/>
              <a:t>Estimation (Planning Poker)</a:t>
            </a:r>
          </a:p>
          <a:p>
            <a:r>
              <a:rPr lang="en-US" dirty="0"/>
              <a:t>Prioritization (numbering scheme)</a:t>
            </a:r>
          </a:p>
        </p:txBody>
      </p:sp>
    </p:spTree>
    <p:extLst>
      <p:ext uri="{BB962C8B-B14F-4D97-AF65-F5344CB8AC3E}">
        <p14:creationId xmlns:p14="http://schemas.microsoft.com/office/powerpoint/2010/main" val="9456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False assumption: Specifications are …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predictable – can be correctly defined at the start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stable – have low change rates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25% of requirements changed 😱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35% to 50% changed in large projects 😱 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Solution: Empirical Process Model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710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9577</TotalTime>
  <Words>871</Words>
  <Application>Microsoft Macintosh PowerPoint</Application>
  <PresentationFormat>On-screen Show (4:3)</PresentationFormat>
  <Paragraphs>255</Paragraphs>
  <Slides>30</Slides>
  <Notes>3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Zapf Dingbats</vt:lpstr>
      <vt:lpstr>Black</vt:lpstr>
      <vt:lpstr>PowerPoint Presentation</vt:lpstr>
      <vt:lpstr>Engineering software is a Big Job</vt:lpstr>
      <vt:lpstr>PowerPoint Presentation</vt:lpstr>
      <vt:lpstr>PowerPoint Presentation</vt:lpstr>
      <vt:lpstr>PowerPoint Presentation</vt:lpstr>
      <vt:lpstr>PowerPoint Presentation</vt:lpstr>
      <vt:lpstr>Why Waterfall doesn’t work</vt:lpstr>
      <vt:lpstr>Solution: Empirical Process Model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How long should iterations be?</vt:lpstr>
      <vt:lpstr>Key Benefits of Iterative &amp; Incremental Development</vt:lpstr>
      <vt:lpstr>Our Project Iterations?</vt:lpstr>
      <vt:lpstr>Summary</vt:lpstr>
      <vt:lpstr>Appendix</vt:lpstr>
      <vt:lpstr>Iterative Development Process</vt:lpstr>
      <vt:lpstr>PowerPoint Presentation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PowerPoint Presentation</vt:lpstr>
      <vt:lpstr>Principle: Customer sets priorities</vt:lpstr>
      <vt:lpstr>Priority Numbering Scheme</vt:lpstr>
      <vt:lpstr>So in the end you have…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275</cp:revision>
  <dcterms:created xsi:type="dcterms:W3CDTF">2011-01-26T19:04:03Z</dcterms:created>
  <dcterms:modified xsi:type="dcterms:W3CDTF">2022-11-08T20:17:15Z</dcterms:modified>
</cp:coreProperties>
</file>