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70" r:id="rId2"/>
    <p:sldId id="261" r:id="rId3"/>
    <p:sldId id="404" r:id="rId4"/>
    <p:sldId id="405" r:id="rId5"/>
    <p:sldId id="406" r:id="rId6"/>
    <p:sldId id="357" r:id="rId7"/>
    <p:sldId id="379" r:id="rId8"/>
    <p:sldId id="381" r:id="rId9"/>
    <p:sldId id="407" r:id="rId10"/>
    <p:sldId id="408" r:id="rId11"/>
    <p:sldId id="380" r:id="rId12"/>
    <p:sldId id="267" r:id="rId13"/>
    <p:sldId id="401" r:id="rId14"/>
    <p:sldId id="402" r:id="rId15"/>
    <p:sldId id="403" r:id="rId16"/>
    <p:sldId id="385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C00"/>
    <a:srgbClr val="00FDFF"/>
    <a:srgbClr val="FFD441"/>
    <a:srgbClr val="FF4C41"/>
    <a:srgbClr val="FF40FF"/>
    <a:srgbClr val="FF7E79"/>
    <a:srgbClr val="AB4642"/>
    <a:srgbClr val="00FBAA"/>
    <a:srgbClr val="73FDD6"/>
    <a:srgbClr val="76D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71" autoAdjust="0"/>
    <p:restoredTop sz="94906" autoAdjust="0"/>
  </p:normalViewPr>
  <p:slideViewPr>
    <p:cSldViewPr>
      <p:cViewPr varScale="1">
        <p:scale>
          <a:sx n="124" d="100"/>
          <a:sy n="124" d="100"/>
        </p:scale>
        <p:origin x="1136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" y="6588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8722B8-D365-4FA0-9DFA-241D9C39D91A}" type="datetimeFigureOut">
              <a:rPr lang="en-US" smtClean="0"/>
              <a:t>4/19/22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2B75C9-88EB-4291-92F1-C349C5FDA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93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B75C9-88EB-4291-92F1-C349C5FDAAA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660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B75C9-88EB-4291-92F1-C349C5FDAAA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287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2B75C9-88EB-4291-92F1-C349C5FDAAA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59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4D01-7946-4830-8679-8BF39406A98C}" type="datetimeFigureOut">
              <a:rPr lang="en-US" smtClean="0"/>
              <a:t>4/19/22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6EE2D-C8E1-4583-B6EE-A960BD967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2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56A4D01-7946-4830-8679-8BF39406A98C}" type="datetimeFigureOut">
              <a:rPr lang="en-US" smtClean="0"/>
              <a:pPr/>
              <a:t>4/19/22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576EE2D-C8E1-4583-B6EE-A960BD9674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348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56A4D01-7946-4830-8679-8BF39406A98C}" type="datetimeFigureOut">
              <a:rPr lang="en-US" smtClean="0"/>
              <a:pPr/>
              <a:t>4/19/22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576EE2D-C8E1-4583-B6EE-A960BD9674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417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sz="20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4D01-7946-4830-8679-8BF39406A98C}" type="datetimeFigureOut">
              <a:rPr lang="en-US" smtClean="0"/>
              <a:t>4/19/22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6EE2D-C8E1-4583-B6EE-A960BD967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478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4D01-7946-4830-8679-8BF39406A98C}" type="datetimeFigureOut">
              <a:rPr lang="en-US" smtClean="0"/>
              <a:t>4/19/22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6EE2D-C8E1-4583-B6EE-A960BD967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358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4D01-7946-4830-8679-8BF39406A98C}" type="datetimeFigureOut">
              <a:rPr lang="en-US" smtClean="0"/>
              <a:t>4/19/22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6EE2D-C8E1-4583-B6EE-A960BD967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742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4D01-7946-4830-8679-8BF39406A98C}" type="datetimeFigureOut">
              <a:rPr lang="en-US" smtClean="0"/>
              <a:t>4/19/22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6EE2D-C8E1-4583-B6EE-A960BD967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833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4D01-7946-4830-8679-8BF39406A98C}" type="datetimeFigureOut">
              <a:rPr lang="en-US" smtClean="0"/>
              <a:t>4/19/22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6EE2D-C8E1-4583-B6EE-A960BD967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528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56A4D01-7946-4830-8679-8BF39406A98C}" type="datetimeFigureOut">
              <a:rPr lang="en-US" smtClean="0"/>
              <a:pPr/>
              <a:t>4/19/22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576EE2D-C8E1-4583-B6EE-A960BD9674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689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56A4D01-7946-4830-8679-8BF39406A98C}" type="datetimeFigureOut">
              <a:rPr lang="en-US" smtClean="0"/>
              <a:pPr/>
              <a:t>4/19/22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576EE2D-C8E1-4583-B6EE-A960BD9674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09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56A4D01-7946-4830-8679-8BF39406A98C}" type="datetimeFigureOut">
              <a:rPr lang="en-US" smtClean="0"/>
              <a:pPr/>
              <a:t>4/19/22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576EE2D-C8E1-4583-B6EE-A960BD9674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767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856A4D01-7946-4830-8679-8BF39406A98C}" type="datetimeFigureOut">
              <a:rPr lang="en-US" smtClean="0"/>
              <a:pPr/>
              <a:t>4/19/22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576EE2D-C8E1-4583-B6EE-A960BD9674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51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1"/>
          <p:cNvSpPr txBox="1">
            <a:spLocks noChangeArrowheads="1"/>
          </p:cNvSpPr>
          <p:nvPr/>
        </p:nvSpPr>
        <p:spPr bwMode="auto">
          <a:xfrm>
            <a:off x="4876800" y="5715000"/>
            <a:ext cx="362336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4000" dirty="0">
                <a:solidFill>
                  <a:srgbClr val="FFD441"/>
                </a:solidFill>
              </a:rPr>
              <a:t>Software Testing</a:t>
            </a:r>
          </a:p>
        </p:txBody>
      </p:sp>
      <p:pic>
        <p:nvPicPr>
          <p:cNvPr id="1433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4" b="3947"/>
          <a:stretch>
            <a:fillRect/>
          </a:stretch>
        </p:blipFill>
        <p:spPr bwMode="auto">
          <a:xfrm flipH="1">
            <a:off x="0" y="0"/>
            <a:ext cx="9144000" cy="553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 rot="16200000">
            <a:off x="8307388" y="4627562"/>
            <a:ext cx="1468438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srgbClr val="FF7E79"/>
                </a:solidFill>
                <a:ea typeface="ＭＳ Ｐゴシック" charset="0"/>
                <a:cs typeface="ＭＳ Ｐゴシック" charset="0"/>
              </a:rPr>
              <a:t>http://flic.kr/p/7iffKj</a:t>
            </a:r>
          </a:p>
        </p:txBody>
      </p:sp>
    </p:spTree>
    <p:extLst>
      <p:ext uri="{BB962C8B-B14F-4D97-AF65-F5344CB8AC3E}">
        <p14:creationId xmlns:p14="http://schemas.microsoft.com/office/powerpoint/2010/main" val="642688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4A46194-5F40-3EC1-C643-F9EAFAF369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en-US" dirty="0"/>
              <a:t>All testing we’ve done so far</a:t>
            </a:r>
            <a:br>
              <a:rPr lang="en-US" dirty="0"/>
            </a:br>
            <a:r>
              <a:rPr lang="en-US" dirty="0"/>
              <a:t>has been black-box</a:t>
            </a:r>
          </a:p>
        </p:txBody>
      </p:sp>
    </p:spTree>
    <p:extLst>
      <p:ext uri="{BB962C8B-B14F-4D97-AF65-F5344CB8AC3E}">
        <p14:creationId xmlns:p14="http://schemas.microsoft.com/office/powerpoint/2010/main" val="30146408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C00"/>
                </a:solidFill>
              </a:rPr>
              <a:t>White-Box</a:t>
            </a:r>
            <a:r>
              <a:rPr lang="en-US" dirty="0"/>
              <a:t> Testing</a:t>
            </a:r>
            <a:br>
              <a:rPr lang="en-US" dirty="0"/>
            </a:br>
            <a:r>
              <a:rPr lang="en-US" sz="2000" dirty="0">
                <a:solidFill>
                  <a:schemeClr val="bg1">
                    <a:lumMod val="75000"/>
                  </a:schemeClr>
                </a:solidFill>
              </a:rPr>
              <a:t>(aka glass box testing, clear box testing)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</a:t>
            </a:r>
            <a:r>
              <a:rPr lang="en-US" dirty="0">
                <a:solidFill>
                  <a:srgbClr val="FFFC00"/>
                </a:solidFill>
              </a:rPr>
              <a:t>internal logic</a:t>
            </a:r>
            <a:r>
              <a:rPr lang="en-US" dirty="0"/>
              <a:t> to choose tests</a:t>
            </a:r>
          </a:p>
          <a:p>
            <a:pPr lvl="2"/>
            <a:endParaRPr lang="en-US" dirty="0"/>
          </a:p>
          <a:p>
            <a:r>
              <a:rPr lang="en-US" dirty="0"/>
              <a:t>Different levels of </a:t>
            </a:r>
            <a:r>
              <a:rPr lang="en-US" dirty="0">
                <a:solidFill>
                  <a:srgbClr val="FFFC00"/>
                </a:solidFill>
              </a:rPr>
              <a:t>code coverage</a:t>
            </a:r>
          </a:p>
          <a:p>
            <a:pPr lvl="1"/>
            <a:r>
              <a:rPr lang="en-US" dirty="0"/>
              <a:t>Degree to which code is tested by a test suite</a:t>
            </a:r>
          </a:p>
        </p:txBody>
      </p:sp>
    </p:spTree>
    <p:extLst>
      <p:ext uri="{BB962C8B-B14F-4D97-AF65-F5344CB8AC3E}">
        <p14:creationId xmlns:p14="http://schemas.microsoft.com/office/powerpoint/2010/main" val="15058287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</a:rPr>
              <a:t>Statement Coverage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dirty="0">
                <a:latin typeface="Calibri" charset="0"/>
              </a:rPr>
              <a:t>Set of test cases such that each program statement is executed at least once</a:t>
            </a:r>
          </a:p>
          <a:p>
            <a:pPr marL="0" indent="0" eaLnBrk="1" hangingPunct="1">
              <a:buNone/>
            </a:pPr>
            <a:endParaRPr lang="en-US" dirty="0">
              <a:latin typeface="Calibri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A56437-C5F5-0F44-90FD-88CF4F551A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541" t="3860" r="24825" b="53866"/>
          <a:stretch/>
        </p:blipFill>
        <p:spPr>
          <a:xfrm>
            <a:off x="838200" y="2895600"/>
            <a:ext cx="74676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1798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Coverage Support Tools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161038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FDFF"/>
                </a:solidFill>
              </a:rPr>
              <a:t>SimpleCov Ruby Gem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20509" b="32879"/>
          <a:stretch/>
        </p:blipFill>
        <p:spPr>
          <a:xfrm>
            <a:off x="0" y="2133600"/>
            <a:ext cx="9040792" cy="46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943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Coverage Support Tools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8600" y="161038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FDFF"/>
                </a:solidFill>
              </a:rPr>
              <a:t>SimpleCov Ruby Gem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22500" b="36998"/>
          <a:stretch/>
        </p:blipFill>
        <p:spPr>
          <a:xfrm>
            <a:off x="0" y="2133599"/>
            <a:ext cx="9144000" cy="472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8416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028"/>
            <a:ext cx="8229600" cy="748972"/>
          </a:xfrm>
        </p:spPr>
        <p:txBody>
          <a:bodyPr/>
          <a:lstStyle/>
          <a:p>
            <a:r>
              <a:rPr lang="en-US" dirty="0"/>
              <a:t>Coverage Support Tools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285220"/>
            <a:ext cx="7318689" cy="55756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66800" y="762000"/>
            <a:ext cx="23663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FDFF"/>
                </a:solidFill>
              </a:rPr>
              <a:t>Visual Studio</a:t>
            </a:r>
          </a:p>
        </p:txBody>
      </p:sp>
      <p:sp>
        <p:nvSpPr>
          <p:cNvPr id="8" name="TextBox 7"/>
          <p:cNvSpPr txBox="1"/>
          <p:nvPr/>
        </p:nvSpPr>
        <p:spPr>
          <a:xfrm rot="5400000">
            <a:off x="6475015" y="4810227"/>
            <a:ext cx="38185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https://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msdn.microsoft.com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</a:t>
            </a:r>
            <a:r>
              <a:rPr lang="en-US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en</a:t>
            </a:r>
            <a:r>
              <a:rPr 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-us/library/dd537628.aspx</a:t>
            </a:r>
          </a:p>
        </p:txBody>
      </p:sp>
    </p:spTree>
    <p:extLst>
      <p:ext uri="{BB962C8B-B14F-4D97-AF65-F5344CB8AC3E}">
        <p14:creationId xmlns:p14="http://schemas.microsoft.com/office/powerpoint/2010/main" val="28339093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Impracticality of exhaustive testing</a:t>
            </a:r>
          </a:p>
          <a:p>
            <a:r>
              <a:rPr lang="en-US" dirty="0"/>
              <a:t>The testing problem</a:t>
            </a:r>
          </a:p>
          <a:p>
            <a:r>
              <a:rPr lang="en-US" dirty="0"/>
              <a:t>Black-box testing and boundary conditions</a:t>
            </a:r>
          </a:p>
          <a:p>
            <a:r>
              <a:rPr lang="en-US" dirty="0"/>
              <a:t>White-box testing and code coverage </a:t>
            </a:r>
          </a:p>
          <a:p>
            <a:r>
              <a:rPr lang="en-US" dirty="0"/>
              <a:t>Statement coverage</a:t>
            </a:r>
          </a:p>
        </p:txBody>
      </p:sp>
      <p:grpSp>
        <p:nvGrpSpPr>
          <p:cNvPr id="4" name="Group 1">
            <a:extLst>
              <a:ext uri="{FF2B5EF4-FFF2-40B4-BE49-F238E27FC236}">
                <a16:creationId xmlns:a16="http://schemas.microsoft.com/office/drawing/2014/main" id="{89B9AA5F-F28B-5E45-9272-CA7ED2A1FEEE}"/>
              </a:ext>
            </a:extLst>
          </p:cNvPr>
          <p:cNvGrpSpPr>
            <a:grpSpLocks/>
          </p:cNvGrpSpPr>
          <p:nvPr/>
        </p:nvGrpSpPr>
        <p:grpSpPr bwMode="auto">
          <a:xfrm>
            <a:off x="0" y="4737100"/>
            <a:ext cx="9215438" cy="2139950"/>
            <a:chOff x="0" y="4737100"/>
            <a:chExt cx="9215438" cy="2139950"/>
          </a:xfrm>
        </p:grpSpPr>
        <p:pic>
          <p:nvPicPr>
            <p:cNvPr id="5" name="Picture 1">
              <a:extLst>
                <a:ext uri="{FF2B5EF4-FFF2-40B4-BE49-F238E27FC236}">
                  <a16:creationId xmlns:a16="http://schemas.microsoft.com/office/drawing/2014/main" id="{46A7BD67-828F-F043-939B-3571C5B46A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523" b="12630"/>
            <a:stretch>
              <a:fillRect/>
            </a:stretch>
          </p:blipFill>
          <p:spPr bwMode="auto">
            <a:xfrm>
              <a:off x="0" y="4737100"/>
              <a:ext cx="9144000" cy="2120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B22ECF6-257B-7444-B88B-95E28C64AB58}"/>
                </a:ext>
              </a:extLst>
            </p:cNvPr>
            <p:cNvSpPr txBox="1"/>
            <p:nvPr/>
          </p:nvSpPr>
          <p:spPr>
            <a:xfrm>
              <a:off x="7632700" y="6599238"/>
              <a:ext cx="1582738" cy="27781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lt"/>
                  <a:ea typeface="+mn-ea"/>
                </a:rPr>
                <a:t>http://flic.kr/p/aCLor3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2744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800" dirty="0">
                <a:solidFill>
                  <a:srgbClr val="00FDFF"/>
                </a:solidFill>
              </a:rPr>
              <a:t>Test/Test Case</a:t>
            </a:r>
            <a:r>
              <a:rPr lang="en-US" sz="2800" dirty="0"/>
              <a:t>:</a:t>
            </a:r>
            <a:r>
              <a:rPr lang="en-US" sz="2800" dirty="0">
                <a:solidFill>
                  <a:srgbClr val="FF6D77"/>
                </a:solidFill>
              </a:rPr>
              <a:t> </a:t>
            </a:r>
            <a:r>
              <a:rPr lang="en-US" sz="2800" dirty="0"/>
              <a:t>One execution of code that may expose bug</a:t>
            </a:r>
          </a:p>
          <a:p>
            <a:pPr eaLnBrk="1" hangingPunct="1"/>
            <a:endParaRPr lang="en-US" dirty="0"/>
          </a:p>
          <a:p>
            <a:pPr eaLnBrk="1" hangingPunct="1"/>
            <a:r>
              <a:rPr lang="en-US" sz="2800" dirty="0">
                <a:solidFill>
                  <a:srgbClr val="00FDFF"/>
                </a:solidFill>
              </a:rPr>
              <a:t>Test Suite</a:t>
            </a:r>
            <a:r>
              <a:rPr lang="en-US" sz="2800" dirty="0"/>
              <a:t>:</a:t>
            </a:r>
            <a:r>
              <a:rPr lang="en-US" sz="2800" dirty="0">
                <a:solidFill>
                  <a:srgbClr val="FF6D77"/>
                </a:solidFill>
              </a:rPr>
              <a:t> </a:t>
            </a:r>
            <a:r>
              <a:rPr lang="en-US" sz="2800" dirty="0"/>
              <a:t>Set of test cases</a:t>
            </a:r>
          </a:p>
          <a:p>
            <a:pPr lvl="1" eaLnBrk="1" hangingPunct="1"/>
            <a:r>
              <a:rPr lang="en-US" sz="2400" dirty="0"/>
              <a:t>Often used to group related tests</a:t>
            </a:r>
          </a:p>
          <a:p>
            <a:pPr lvl="1" eaLnBrk="1" hangingPunct="1"/>
            <a:r>
              <a:rPr lang="en-US" dirty="0"/>
              <a:t>Pronounced like </a:t>
            </a:r>
            <a:r>
              <a:rPr lang="en-US" i="1" dirty="0"/>
              <a:t>sweet</a:t>
            </a:r>
            <a:r>
              <a:rPr lang="en-US" dirty="0"/>
              <a:t> and NOT like </a:t>
            </a:r>
            <a:r>
              <a:rPr lang="en-US" i="1" dirty="0"/>
              <a:t>suit</a:t>
            </a:r>
            <a:endParaRPr lang="en-US" sz="2400" i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Testing Terminology</a:t>
            </a:r>
          </a:p>
        </p:txBody>
      </p:sp>
    </p:spTree>
    <p:extLst>
      <p:ext uri="{BB962C8B-B14F-4D97-AF65-F5344CB8AC3E}">
        <p14:creationId xmlns:p14="http://schemas.microsoft.com/office/powerpoint/2010/main" val="3082511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3F962-2965-0621-26A5-9D41880A1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</a:t>
            </a:r>
            <a:r>
              <a:rPr lang="en-US" dirty="0">
                <a:solidFill>
                  <a:srgbClr val="FFFC00"/>
                </a:solidFill>
              </a:rPr>
              <a:t>Exhaustively Test</a:t>
            </a:r>
            <a:r>
              <a:rPr lang="en-US" dirty="0"/>
              <a:t> the </a:t>
            </a:r>
            <a:r>
              <a:rPr lang="en-US" i="1" dirty="0"/>
              <a:t>echo</a:t>
            </a:r>
            <a:r>
              <a:rPr lang="en-US" dirty="0"/>
              <a:t> Command?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AAC9F-FC51-517D-1E20-E1EC1F65E9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200400"/>
            <a:ext cx="8229600" cy="2925763"/>
          </a:xfrm>
        </p:spPr>
        <p:txBody>
          <a:bodyPr/>
          <a:lstStyle/>
          <a:p>
            <a:r>
              <a:rPr lang="en-US" dirty="0"/>
              <a:t>Simplifying Assumption: ≤ 10-character argument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895327-E8ED-E137-984F-FADF3AEA40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0" y="1600200"/>
            <a:ext cx="4191000" cy="93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450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3F962-2965-0621-26A5-9D41880A1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</a:t>
            </a:r>
            <a:r>
              <a:rPr lang="en-US" dirty="0">
                <a:solidFill>
                  <a:srgbClr val="FFFC00"/>
                </a:solidFill>
              </a:rPr>
              <a:t>Exhaustively Test</a:t>
            </a:r>
            <a:r>
              <a:rPr lang="en-US" dirty="0"/>
              <a:t> the </a:t>
            </a:r>
            <a:r>
              <a:rPr lang="en-US" i="1" dirty="0"/>
              <a:t>echo</a:t>
            </a:r>
            <a:r>
              <a:rPr lang="en-US" dirty="0"/>
              <a:t> Command?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AAC9F-FC51-517D-1E20-E1EC1F65E9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200400"/>
            <a:ext cx="8229600" cy="292576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0FDFF"/>
                </a:solidFill>
              </a:rPr>
              <a:t>Answer:</a:t>
            </a:r>
          </a:p>
          <a:p>
            <a:r>
              <a:rPr lang="en-US" dirty="0"/>
              <a:t>Make a test for every possible input</a:t>
            </a:r>
          </a:p>
          <a:p>
            <a:r>
              <a:rPr lang="en-US" dirty="0"/>
              <a:t>If all tests pass, program is 100% error free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895327-E8ED-E137-984F-FADF3AEA40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0" y="1600200"/>
            <a:ext cx="4191000" cy="93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284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3F962-2965-0621-26A5-9D41880A1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</a:t>
            </a:r>
            <a:r>
              <a:rPr lang="en-US" dirty="0">
                <a:solidFill>
                  <a:srgbClr val="FFFC00"/>
                </a:solidFill>
              </a:rPr>
              <a:t>Exhaustively Test</a:t>
            </a:r>
            <a:r>
              <a:rPr lang="en-US" dirty="0"/>
              <a:t> the </a:t>
            </a:r>
            <a:r>
              <a:rPr lang="en-US" i="1" dirty="0"/>
              <a:t>echo</a:t>
            </a:r>
            <a:r>
              <a:rPr lang="en-US" dirty="0"/>
              <a:t> Command?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AAC9F-FC51-517D-1E20-E1EC1F65E9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895600"/>
            <a:ext cx="8229600" cy="3230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How many tests would that be?</a:t>
            </a:r>
          </a:p>
          <a:p>
            <a:r>
              <a:rPr lang="en-US" dirty="0"/>
              <a:t>Each character an 8-bit byte</a:t>
            </a:r>
          </a:p>
          <a:p>
            <a:r>
              <a:rPr lang="en-US" dirty="0"/>
              <a:t>8-bit byte has 2</a:t>
            </a:r>
            <a:r>
              <a:rPr lang="en-US" baseline="30000" dirty="0"/>
              <a:t>8</a:t>
            </a:r>
            <a:r>
              <a:rPr lang="en-US" dirty="0"/>
              <a:t> = 256 possible values</a:t>
            </a:r>
          </a:p>
          <a:p>
            <a:r>
              <a:rPr lang="en-US" dirty="0"/>
              <a:t>256</a:t>
            </a:r>
            <a:r>
              <a:rPr lang="en-US" baseline="30000" dirty="0"/>
              <a:t>10</a:t>
            </a:r>
            <a:r>
              <a:rPr lang="en-US" dirty="0"/>
              <a:t> + 256</a:t>
            </a:r>
            <a:r>
              <a:rPr lang="en-US" baseline="30000" dirty="0"/>
              <a:t>9</a:t>
            </a:r>
            <a:r>
              <a:rPr lang="en-US" dirty="0"/>
              <a:t> + 256</a:t>
            </a:r>
            <a:r>
              <a:rPr lang="en-US" baseline="30000" dirty="0"/>
              <a:t>8</a:t>
            </a:r>
            <a:r>
              <a:rPr lang="en-US" dirty="0"/>
              <a:t> + … + 256</a:t>
            </a:r>
            <a:r>
              <a:rPr lang="en-US" baseline="30000" dirty="0"/>
              <a:t>1</a:t>
            </a:r>
            <a:r>
              <a:rPr lang="en-US" dirty="0"/>
              <a:t> ≥ </a:t>
            </a:r>
            <a:r>
              <a:rPr lang="en-US" dirty="0">
                <a:solidFill>
                  <a:srgbClr val="FFFC00"/>
                </a:solidFill>
              </a:rPr>
              <a:t>10</a:t>
            </a:r>
            <a:r>
              <a:rPr lang="en-US" baseline="30000" dirty="0">
                <a:solidFill>
                  <a:srgbClr val="FFFC00"/>
                </a:solidFill>
              </a:rPr>
              <a:t>24</a:t>
            </a:r>
            <a:r>
              <a:rPr lang="en-US" dirty="0">
                <a:solidFill>
                  <a:srgbClr val="FFFC00"/>
                </a:solidFill>
              </a:rPr>
              <a:t> tests</a:t>
            </a:r>
          </a:p>
          <a:p>
            <a:r>
              <a:rPr lang="en-US" dirty="0"/>
              <a:t>At 1,000 tests per second, takes ≥ </a:t>
            </a:r>
            <a:r>
              <a:rPr lang="en-US" dirty="0">
                <a:solidFill>
                  <a:srgbClr val="FFFC00"/>
                </a:solidFill>
              </a:rPr>
              <a:t>10</a:t>
            </a:r>
            <a:r>
              <a:rPr lang="en-US" baseline="30000" dirty="0">
                <a:solidFill>
                  <a:srgbClr val="FFFC00"/>
                </a:solidFill>
              </a:rPr>
              <a:t>13</a:t>
            </a:r>
            <a:r>
              <a:rPr lang="en-US" dirty="0">
                <a:solidFill>
                  <a:srgbClr val="FFFC00"/>
                </a:solidFill>
              </a:rPr>
              <a:t> years! </a:t>
            </a:r>
            <a:r>
              <a:rPr lang="en-US" sz="3600" dirty="0">
                <a:solidFill>
                  <a:schemeClr val="bg1">
                    <a:lumMod val="65000"/>
                  </a:schemeClr>
                </a:solidFill>
              </a:rPr>
              <a:t>😱</a:t>
            </a:r>
            <a:endParaRPr lang="en-US" sz="3600" dirty="0">
              <a:solidFill>
                <a:srgbClr val="FFFC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895327-E8ED-E137-984F-FADF3AEA40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0" y="1600200"/>
            <a:ext cx="4191000" cy="939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9591940-9DBB-7BDF-676B-2FEF342D712D}"/>
              </a:ext>
            </a:extLst>
          </p:cNvPr>
          <p:cNvSpPr txBox="1"/>
          <p:nvPr/>
        </p:nvSpPr>
        <p:spPr>
          <a:xfrm>
            <a:off x="1620294" y="5864553"/>
            <a:ext cx="59034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rgbClr val="FF40FF"/>
                </a:solidFill>
              </a:rPr>
              <a:t>Clearly exhaustive testing isn’t practical</a:t>
            </a:r>
          </a:p>
        </p:txBody>
      </p:sp>
    </p:spTree>
    <p:extLst>
      <p:ext uri="{BB962C8B-B14F-4D97-AF65-F5344CB8AC3E}">
        <p14:creationId xmlns:p14="http://schemas.microsoft.com/office/powerpoint/2010/main" val="1576501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Testing Problem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Aft>
                <a:spcPts val="1400"/>
              </a:spcAft>
              <a:buNone/>
            </a:pPr>
            <a:r>
              <a:rPr lang="en-US" dirty="0">
                <a:solidFill>
                  <a:srgbClr val="FFFFFF"/>
                </a:solidFill>
              </a:rPr>
              <a:t>How to choose set of </a:t>
            </a:r>
            <a:r>
              <a:rPr lang="en-US" dirty="0">
                <a:solidFill>
                  <a:srgbClr val="FFFC00"/>
                </a:solidFill>
              </a:rPr>
              <a:t>test cases</a:t>
            </a:r>
            <a:r>
              <a:rPr lang="en-US" dirty="0">
                <a:solidFill>
                  <a:srgbClr val="FFFFFF"/>
                </a:solidFill>
              </a:rPr>
              <a:t> that reveals </a:t>
            </a:r>
            <a:r>
              <a:rPr lang="en-US" dirty="0">
                <a:solidFill>
                  <a:srgbClr val="FFFC00"/>
                </a:solidFill>
              </a:rPr>
              <a:t>all errors</a:t>
            </a:r>
            <a:r>
              <a:rPr lang="en-US" dirty="0">
                <a:solidFill>
                  <a:srgbClr val="FFFFFF"/>
                </a:solidFill>
              </a:rPr>
              <a:t>?</a:t>
            </a:r>
            <a:endParaRPr lang="en-US" dirty="0">
              <a:solidFill>
                <a:srgbClr val="CC0099"/>
              </a:solidFill>
            </a:endParaRPr>
          </a:p>
          <a:p>
            <a:r>
              <a:rPr lang="en-US" dirty="0"/>
              <a:t>Fundamental research problem</a:t>
            </a:r>
          </a:p>
          <a:p>
            <a:r>
              <a:rPr lang="en-US" dirty="0"/>
              <a:t>Essentially unsolvable in general case</a:t>
            </a:r>
          </a:p>
        </p:txBody>
      </p:sp>
    </p:spTree>
    <p:extLst>
      <p:ext uri="{BB962C8B-B14F-4D97-AF65-F5344CB8AC3E}">
        <p14:creationId xmlns:p14="http://schemas.microsoft.com/office/powerpoint/2010/main" val="2052034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common ways to choose test cases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Black-box testing</a:t>
            </a:r>
          </a:p>
          <a:p>
            <a:r>
              <a:rPr lang="en-US" dirty="0"/>
              <a:t>White-box testing</a:t>
            </a:r>
          </a:p>
        </p:txBody>
      </p:sp>
    </p:spTree>
    <p:extLst>
      <p:ext uri="{BB962C8B-B14F-4D97-AF65-F5344CB8AC3E}">
        <p14:creationId xmlns:p14="http://schemas.microsoft.com/office/powerpoint/2010/main" val="585929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C00"/>
                </a:solidFill>
              </a:rPr>
              <a:t>Black-Box</a:t>
            </a:r>
            <a:r>
              <a:rPr lang="en-US" dirty="0"/>
              <a:t>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Choose tests based on module’s possible inputs and outputs — its </a:t>
            </a:r>
            <a:r>
              <a:rPr lang="en-US" dirty="0">
                <a:solidFill>
                  <a:srgbClr val="FFFC00"/>
                </a:solidFill>
              </a:rPr>
              <a:t>interface</a:t>
            </a:r>
            <a:endParaRPr lang="en-US" dirty="0"/>
          </a:p>
          <a:p>
            <a:pPr lvl="1"/>
            <a:r>
              <a:rPr lang="en-US" dirty="0"/>
              <a:t>Do </a:t>
            </a:r>
            <a:r>
              <a:rPr lang="en-US" u="sng" dirty="0"/>
              <a:t>not</a:t>
            </a:r>
            <a:r>
              <a:rPr lang="en-US" dirty="0"/>
              <a:t> use internal code</a:t>
            </a:r>
          </a:p>
          <a:p>
            <a:pPr lvl="1"/>
            <a:endParaRPr lang="en-US" dirty="0"/>
          </a:p>
          <a:p>
            <a:r>
              <a:rPr lang="en-US" dirty="0"/>
              <a:t>Test </a:t>
            </a:r>
            <a:r>
              <a:rPr lang="en-US" dirty="0">
                <a:solidFill>
                  <a:srgbClr val="FFFC00"/>
                </a:solidFill>
              </a:rPr>
              <a:t>happy path</a:t>
            </a:r>
            <a:r>
              <a:rPr lang="en-US" dirty="0"/>
              <a:t> cases</a:t>
            </a:r>
          </a:p>
          <a:p>
            <a:pPr lvl="1"/>
            <a:r>
              <a:rPr lang="en-US" dirty="0"/>
              <a:t>“Typical” use case with no errors or weirdness</a:t>
            </a:r>
          </a:p>
          <a:p>
            <a:pPr lvl="1"/>
            <a:endParaRPr lang="en-US" dirty="0"/>
          </a:p>
          <a:p>
            <a:r>
              <a:rPr lang="en-US" dirty="0"/>
              <a:t>Test </a:t>
            </a:r>
            <a:r>
              <a:rPr lang="en-US" dirty="0">
                <a:solidFill>
                  <a:srgbClr val="FFFC00"/>
                </a:solidFill>
              </a:rPr>
              <a:t>boundary cases</a:t>
            </a:r>
            <a:r>
              <a:rPr lang="en-US" dirty="0"/>
              <a:t> / </a:t>
            </a:r>
            <a:r>
              <a:rPr lang="en-US" dirty="0">
                <a:solidFill>
                  <a:srgbClr val="FFFC00"/>
                </a:solidFill>
              </a:rPr>
              <a:t>edge cases</a:t>
            </a:r>
            <a:r>
              <a:rPr lang="en-US" dirty="0"/>
              <a:t> / </a:t>
            </a:r>
            <a:r>
              <a:rPr lang="en-US" dirty="0">
                <a:solidFill>
                  <a:srgbClr val="FFFC00"/>
                </a:solidFill>
              </a:rPr>
              <a:t>corner cases</a:t>
            </a:r>
            <a:endParaRPr lang="en-US" dirty="0"/>
          </a:p>
          <a:p>
            <a:pPr lvl="1"/>
            <a:r>
              <a:rPr lang="en-US" dirty="0"/>
              <a:t>Input values around min/max of allowable range, including error values just beyond min/max</a:t>
            </a:r>
          </a:p>
        </p:txBody>
      </p:sp>
    </p:spTree>
    <p:extLst>
      <p:ext uri="{BB962C8B-B14F-4D97-AF65-F5344CB8AC3E}">
        <p14:creationId xmlns:p14="http://schemas.microsoft.com/office/powerpoint/2010/main" val="9557420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3ACD8-7B13-7F73-0E85-47553BBCC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FFFC00"/>
                </a:solidFill>
              </a:rPr>
              <a:t>Boundary Case</a:t>
            </a:r>
            <a:r>
              <a:rPr lang="en-US" dirty="0"/>
              <a:t>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ABE156-DE90-F1CF-C00E-BDA45F4FDC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87962"/>
          </a:xfrm>
        </p:spPr>
        <p:txBody>
          <a:bodyPr>
            <a:normAutofit/>
          </a:bodyPr>
          <a:lstStyle/>
          <a:p>
            <a:r>
              <a:rPr lang="en-US" dirty="0"/>
              <a:t>Date cannot be after today</a:t>
            </a:r>
          </a:p>
          <a:p>
            <a:pPr lvl="1"/>
            <a:r>
              <a:rPr lang="en-US" dirty="0"/>
              <a:t>Test date for yesterday, today, and tomorrow</a:t>
            </a:r>
          </a:p>
          <a:p>
            <a:pPr lvl="1"/>
            <a:endParaRPr lang="en-US" dirty="0"/>
          </a:p>
          <a:p>
            <a:r>
              <a:rPr lang="en-US" dirty="0"/>
              <a:t>String cannot be longer than 32 characters</a:t>
            </a:r>
          </a:p>
          <a:p>
            <a:pPr lvl="1"/>
            <a:r>
              <a:rPr lang="en-US" dirty="0"/>
              <a:t>Test strings with 31, 32, and 33 characters</a:t>
            </a:r>
          </a:p>
          <a:p>
            <a:pPr lvl="1"/>
            <a:endParaRPr lang="en-US" dirty="0"/>
          </a:p>
          <a:p>
            <a:r>
              <a:rPr lang="en-US" dirty="0"/>
              <a:t>String cannot be “blank”</a:t>
            </a:r>
          </a:p>
          <a:p>
            <a:pPr lvl="1"/>
            <a:r>
              <a:rPr lang="en-US" dirty="0"/>
              <a:t>Test strings that are nil, empty (“”), and 1 character long</a:t>
            </a:r>
          </a:p>
          <a:p>
            <a:pPr lvl="1"/>
            <a:endParaRPr lang="en-US" dirty="0"/>
          </a:p>
          <a:p>
            <a:r>
              <a:rPr lang="en-US" dirty="0"/>
              <a:t>Monetary value (stored as integer)</a:t>
            </a:r>
          </a:p>
          <a:p>
            <a:pPr lvl="1"/>
            <a:r>
              <a:rPr lang="en-US" dirty="0"/>
              <a:t>Test -1, 0, and +1</a:t>
            </a:r>
          </a:p>
        </p:txBody>
      </p:sp>
    </p:spTree>
    <p:extLst>
      <p:ext uri="{BB962C8B-B14F-4D97-AF65-F5344CB8AC3E}">
        <p14:creationId xmlns:p14="http://schemas.microsoft.com/office/powerpoint/2010/main" val="21754775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ctr">
          <a:defRPr sz="2800">
            <a:solidFill>
              <a:srgbClr val="FF40FF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6849</TotalTime>
  <Words>431</Words>
  <Application>Microsoft Macintosh PowerPoint</Application>
  <PresentationFormat>On-screen Show (4:3)</PresentationFormat>
  <Paragraphs>74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PowerPoint Presentation</vt:lpstr>
      <vt:lpstr>Testing Terminology</vt:lpstr>
      <vt:lpstr>How to Exhaustively Test the echo Command?</vt:lpstr>
      <vt:lpstr>How to Exhaustively Test the echo Command?</vt:lpstr>
      <vt:lpstr>How to Exhaustively Test the echo Command?</vt:lpstr>
      <vt:lpstr>The Testing Problem</vt:lpstr>
      <vt:lpstr>Two common ways to choose test cases</vt:lpstr>
      <vt:lpstr>Black-Box Testing</vt:lpstr>
      <vt:lpstr>Boundary Case Examples</vt:lpstr>
      <vt:lpstr>All testing we’ve done so far has been black-box</vt:lpstr>
      <vt:lpstr>White-Box Testing (aka glass box testing, clear box testing)</vt:lpstr>
      <vt:lpstr>Statement Coverage</vt:lpstr>
      <vt:lpstr>Coverage Support Tools</vt:lpstr>
      <vt:lpstr>Coverage Support Tools</vt:lpstr>
      <vt:lpstr>Coverage Support Tools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Testing</dc:title>
  <dc:creator>Maria Luong (mluong)</dc:creator>
  <cp:lastModifiedBy>Scott Fleming (sdflming)</cp:lastModifiedBy>
  <cp:revision>293</cp:revision>
  <dcterms:created xsi:type="dcterms:W3CDTF">2015-09-15T16:42:42Z</dcterms:created>
  <dcterms:modified xsi:type="dcterms:W3CDTF">2022-04-20T02:12:15Z</dcterms:modified>
</cp:coreProperties>
</file>