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2"/>
  </p:notesMasterIdLst>
  <p:sldIdLst>
    <p:sldId id="303" r:id="rId2"/>
    <p:sldId id="309" r:id="rId3"/>
    <p:sldId id="310" r:id="rId4"/>
    <p:sldId id="304" r:id="rId5"/>
    <p:sldId id="335" r:id="rId6"/>
    <p:sldId id="337" r:id="rId7"/>
    <p:sldId id="313" r:id="rId8"/>
    <p:sldId id="315" r:id="rId9"/>
    <p:sldId id="539" r:id="rId10"/>
    <p:sldId id="543" r:id="rId11"/>
    <p:sldId id="544" r:id="rId12"/>
    <p:sldId id="540" r:id="rId13"/>
    <p:sldId id="541" r:id="rId14"/>
    <p:sldId id="319" r:id="rId15"/>
    <p:sldId id="329" r:id="rId16"/>
    <p:sldId id="542" r:id="rId17"/>
    <p:sldId id="536" r:id="rId18"/>
    <p:sldId id="535" r:id="rId19"/>
    <p:sldId id="290" r:id="rId20"/>
    <p:sldId id="533" r:id="rId21"/>
    <p:sldId id="532" r:id="rId22"/>
    <p:sldId id="300" r:id="rId23"/>
    <p:sldId id="295" r:id="rId24"/>
    <p:sldId id="297" r:id="rId25"/>
    <p:sldId id="298" r:id="rId26"/>
    <p:sldId id="534" r:id="rId27"/>
    <p:sldId id="280" r:id="rId28"/>
    <p:sldId id="281" r:id="rId29"/>
    <p:sldId id="282" r:id="rId30"/>
    <p:sldId id="531" r:id="rId3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FFFF"/>
    <a:srgbClr val="FF40FF"/>
    <a:srgbClr val="00FF00"/>
    <a:srgbClr val="00CCFF"/>
    <a:srgbClr val="CC99CC"/>
    <a:srgbClr val="FF9999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069"/>
    <p:restoredTop sz="94485"/>
  </p:normalViewPr>
  <p:slideViewPr>
    <p:cSldViewPr snapToGrid="0" snapToObjects="1">
      <p:cViewPr varScale="1">
        <p:scale>
          <a:sx n="186" d="100"/>
          <a:sy n="186" d="100"/>
        </p:scale>
        <p:origin x="2296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23E4556-32FF-BD4E-80AE-56BEDB408CE9}" type="datetimeFigureOut">
              <a:rPr lang="en-US" altLang="en-US"/>
              <a:pPr/>
              <a:t>3/28/22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8ED342F-EA45-A742-BB99-05FCC0C759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86699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60s and 70s-era advice</a:t>
            </a: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fld id="{10E27456-66B3-3B49-B23C-B8BBC0758F90}" type="slidenum">
              <a:rPr lang="en-US" altLang="en-US" sz="1200"/>
              <a:pPr eaLnBrk="1" hangingPunct="1"/>
              <a:t>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736288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ea typeface="ＭＳ Ｐゴシック" charset="-128"/>
            </a:endParaRP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fld id="{511E4E76-2E1E-3641-BBF8-4150F8B38EAE}" type="slidenum">
              <a:rPr lang="en-US" altLang="en-US" sz="1200"/>
              <a:pPr eaLnBrk="1" hangingPunct="1"/>
              <a:t>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9954571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60s and 70s-era advice</a:t>
            </a: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fld id="{819FA5F5-28EC-1D47-A0A9-7C36BEFD36DC}" type="slidenum">
              <a:rPr lang="en-US" altLang="en-US" sz="1200"/>
              <a:pPr eaLnBrk="1" hangingPunct="1"/>
              <a:t>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751130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E80C43-5950-D540-8592-DE1A58816521}" type="datetimeFigureOut">
              <a:rPr lang="en-US" altLang="en-US"/>
              <a:pPr/>
              <a:t>3/28/22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A31407-D10C-E84C-91E8-C8F1CCA71D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0424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1C8DEA-0E85-4049-8A41-C7D699585A0A}" type="datetimeFigureOut">
              <a:rPr lang="en-US" altLang="en-US"/>
              <a:pPr/>
              <a:t>3/28/22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5CBCD5-F810-B74D-8C40-D4C1DE7A37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2182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18F6F81-CC2B-074C-8944-8673CDC0A22D}" type="datetimeFigureOut">
              <a:rPr lang="en-US" altLang="en-US"/>
              <a:pPr/>
              <a:t>3/28/22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53F2D7-BFB8-A149-9E5A-7EAD7B6119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9986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2BA876-BB6B-EA4D-ADF3-6AF0E1EB5FDC}" type="datetimeFigureOut">
              <a:rPr lang="en-US" altLang="en-US"/>
              <a:pPr/>
              <a:t>3/28/22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712074-7F1E-2C49-AB9E-D61C3FCCEB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9867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C49246-7A26-DF4F-8CD2-B7FF41D8909F}" type="datetimeFigureOut">
              <a:rPr lang="en-US" altLang="en-US"/>
              <a:pPr/>
              <a:t>3/28/22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506F19-16C0-7E45-B4C3-5A007AA5B5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556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08DE4A-331F-BE43-8859-720AE9256C44}" type="datetimeFigureOut">
              <a:rPr lang="en-US" altLang="en-US"/>
              <a:pPr/>
              <a:t>3/28/22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EFBC76-149E-4D42-903A-E04DE6143C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130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9225AF1-8395-DD47-92A3-D3174D4A222C}" type="datetimeFigureOut">
              <a:rPr lang="en-US" altLang="en-US"/>
              <a:pPr/>
              <a:t>3/28/22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542C0F-F2E3-AF4D-9A09-A09B625E07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3135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0907C6-2DE4-B644-A7EB-DEAF756D8900}" type="datetimeFigureOut">
              <a:rPr lang="en-US" altLang="en-US"/>
              <a:pPr/>
              <a:t>3/28/22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589DEA-C453-4D4F-B7F0-4A431A652C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0303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D58130-77FE-C84F-B8A9-8D6ED66079FB}" type="datetimeFigureOut">
              <a:rPr lang="en-US" altLang="en-US"/>
              <a:pPr/>
              <a:t>3/28/22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0FB2FB-253D-1F49-A19A-E5688782D7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443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978C5CB-DCE0-0643-858F-CA6DA1355CEB}" type="datetimeFigureOut">
              <a:rPr lang="en-US" altLang="en-US"/>
              <a:pPr/>
              <a:t>3/28/22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324EE2-8DC6-B549-BC6F-7688EC4936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2798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99C40A-1064-FD47-8360-6B9EFFFE6301}" type="datetimeFigureOut">
              <a:rPr lang="en-US" altLang="en-US"/>
              <a:pPr/>
              <a:t>3/28/22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203FEF-4805-C64E-88EB-F9E205981C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7403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fld id="{9C14693F-44E1-004D-9EB3-3E9FA7187FA4}" type="datetimeFigureOut">
              <a:rPr lang="en-US" altLang="en-US"/>
              <a:pPr/>
              <a:t>3/28/22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7E167CB1-2301-014F-AA9D-BB6480477A7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planningpokeronline.com/" TargetMode="External"/><Relationship Id="rId2" Type="http://schemas.openxmlformats.org/officeDocument/2006/relationships/hyperlink" Target="http://youtu.be/0FbnCWWg_NY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1" t="14462" r="5643" b="4259"/>
          <a:stretch>
            <a:fillRect/>
          </a:stretch>
        </p:blipFill>
        <p:spPr bwMode="auto">
          <a:xfrm>
            <a:off x="0" y="0"/>
            <a:ext cx="9144000" cy="557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2"/>
          <p:cNvSpPr txBox="1">
            <a:spLocks noChangeArrowheads="1"/>
          </p:cNvSpPr>
          <p:nvPr/>
        </p:nvSpPr>
        <p:spPr bwMode="auto">
          <a:xfrm rot="16200000">
            <a:off x="8231981" y="653257"/>
            <a:ext cx="15970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1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http://flic.kr/p/7u4Xr2</a:t>
            </a:r>
          </a:p>
        </p:txBody>
      </p:sp>
      <p:sp>
        <p:nvSpPr>
          <p:cNvPr id="14339" name="TextBox 1"/>
          <p:cNvSpPr txBox="1">
            <a:spLocks noChangeArrowheads="1"/>
          </p:cNvSpPr>
          <p:nvPr/>
        </p:nvSpPr>
        <p:spPr bwMode="auto">
          <a:xfrm>
            <a:off x="664955" y="5741988"/>
            <a:ext cx="632904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4000" dirty="0">
                <a:solidFill>
                  <a:srgbClr val="6699FF"/>
                </a:solidFill>
              </a:rPr>
              <a:t>Software Engineering Process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Iterative &amp; Incremental Development Process</a:t>
            </a:r>
          </a:p>
        </p:txBody>
      </p:sp>
      <p:grpSp>
        <p:nvGrpSpPr>
          <p:cNvPr id="29698" name="Group 38"/>
          <p:cNvGrpSpPr>
            <a:grpSpLocks/>
          </p:cNvGrpSpPr>
          <p:nvPr/>
        </p:nvGrpSpPr>
        <p:grpSpPr bwMode="auto">
          <a:xfrm>
            <a:off x="1122834" y="1663516"/>
            <a:ext cx="7396140" cy="4331446"/>
            <a:chOff x="1126287" y="1276200"/>
            <a:chExt cx="7396720" cy="4331123"/>
          </a:xfrm>
        </p:grpSpPr>
        <p:sp>
          <p:nvSpPr>
            <p:cNvPr id="20" name="Arc 19"/>
            <p:cNvSpPr/>
            <p:nvPr/>
          </p:nvSpPr>
          <p:spPr>
            <a:xfrm>
              <a:off x="3317414" y="2052940"/>
              <a:ext cx="2906941" cy="2904913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Arc 20"/>
            <p:cNvSpPr/>
            <p:nvPr/>
          </p:nvSpPr>
          <p:spPr>
            <a:xfrm rot="5400000">
              <a:off x="3317634" y="2531842"/>
              <a:ext cx="2906500" cy="2906941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Arc 23"/>
            <p:cNvSpPr/>
            <p:nvPr/>
          </p:nvSpPr>
          <p:spPr>
            <a:xfrm rot="10800000">
              <a:off x="3249146" y="2532063"/>
              <a:ext cx="2905353" cy="2906500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Arc 24"/>
            <p:cNvSpPr/>
            <p:nvPr/>
          </p:nvSpPr>
          <p:spPr>
            <a:xfrm rot="16200000">
              <a:off x="3249367" y="2052719"/>
              <a:ext cx="2904913" cy="2905353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9704" name="TextBox 28"/>
            <p:cNvSpPr txBox="1">
              <a:spLocks noChangeArrowheads="1"/>
            </p:cNvSpPr>
            <p:nvPr/>
          </p:nvSpPr>
          <p:spPr bwMode="auto">
            <a:xfrm>
              <a:off x="2615585" y="3534118"/>
              <a:ext cx="129299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b="1" dirty="0">
                  <a:solidFill>
                    <a:srgbClr val="FFFF00"/>
                  </a:solidFill>
                </a:rPr>
                <a:t>Planning</a:t>
              </a:r>
            </a:p>
          </p:txBody>
        </p:sp>
        <p:sp>
          <p:nvSpPr>
            <p:cNvPr id="29705" name="TextBox 29"/>
            <p:cNvSpPr txBox="1">
              <a:spLocks noChangeArrowheads="1"/>
            </p:cNvSpPr>
            <p:nvPr/>
          </p:nvSpPr>
          <p:spPr bwMode="auto">
            <a:xfrm rot="2496044">
              <a:off x="2060968" y="1712820"/>
              <a:ext cx="1676167" cy="400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2000" b="1" dirty="0">
                  <a:solidFill>
                    <a:srgbClr val="00CCFF"/>
                  </a:solidFill>
                </a:rPr>
                <a:t>Requirements</a:t>
              </a:r>
            </a:p>
          </p:txBody>
        </p:sp>
        <p:sp>
          <p:nvSpPr>
            <p:cNvPr id="29706" name="TextBox 30"/>
            <p:cNvSpPr txBox="1">
              <a:spLocks noChangeArrowheads="1"/>
            </p:cNvSpPr>
            <p:nvPr/>
          </p:nvSpPr>
          <p:spPr bwMode="auto">
            <a:xfrm rot="18845984">
              <a:off x="5687902" y="1569153"/>
              <a:ext cx="1293848" cy="707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000" b="1" dirty="0">
                  <a:solidFill>
                    <a:srgbClr val="00CCFF"/>
                  </a:solidFill>
                </a:rPr>
                <a:t>Analysis &amp;</a:t>
              </a:r>
            </a:p>
            <a:p>
              <a:pPr algn="ctr" eaLnBrk="1" hangingPunct="1"/>
              <a:r>
                <a:rPr lang="en-US" altLang="en-US" sz="2000" b="1" dirty="0">
                  <a:solidFill>
                    <a:srgbClr val="00CCFF"/>
                  </a:solidFill>
                </a:rPr>
                <a:t>Design</a:t>
              </a:r>
            </a:p>
          </p:txBody>
        </p:sp>
        <p:sp>
          <p:nvSpPr>
            <p:cNvPr id="29708" name="TextBox 32"/>
            <p:cNvSpPr txBox="1">
              <a:spLocks noChangeArrowheads="1"/>
            </p:cNvSpPr>
            <p:nvPr/>
          </p:nvSpPr>
          <p:spPr bwMode="auto">
            <a:xfrm>
              <a:off x="5092814" y="3505395"/>
              <a:ext cx="225269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b="1" dirty="0">
                  <a:solidFill>
                    <a:srgbClr val="FFFF00"/>
                  </a:solidFill>
                </a:rPr>
                <a:t>Implementation</a:t>
              </a:r>
            </a:p>
          </p:txBody>
        </p:sp>
        <p:sp>
          <p:nvSpPr>
            <p:cNvPr id="29709" name="TextBox 33"/>
            <p:cNvSpPr txBox="1">
              <a:spLocks noChangeArrowheads="1"/>
            </p:cNvSpPr>
            <p:nvPr/>
          </p:nvSpPr>
          <p:spPr bwMode="auto">
            <a:xfrm>
              <a:off x="7026005" y="4491674"/>
              <a:ext cx="1497002" cy="400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000" b="1" dirty="0">
                  <a:solidFill>
                    <a:srgbClr val="7F7F7F"/>
                  </a:solidFill>
                </a:rPr>
                <a:t>Deployment</a:t>
              </a:r>
            </a:p>
          </p:txBody>
        </p:sp>
        <p:sp>
          <p:nvSpPr>
            <p:cNvPr id="29710" name="TextBox 34"/>
            <p:cNvSpPr txBox="1">
              <a:spLocks noChangeArrowheads="1"/>
            </p:cNvSpPr>
            <p:nvPr/>
          </p:nvSpPr>
          <p:spPr bwMode="auto">
            <a:xfrm rot="2437332">
              <a:off x="5838144" y="5170594"/>
              <a:ext cx="929111" cy="400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2000" b="1" dirty="0">
                  <a:solidFill>
                    <a:srgbClr val="00CCFF"/>
                  </a:solidFill>
                </a:rPr>
                <a:t>Testing</a:t>
              </a:r>
            </a:p>
          </p:txBody>
        </p:sp>
        <p:sp>
          <p:nvSpPr>
            <p:cNvPr id="29711" name="TextBox 35"/>
            <p:cNvSpPr txBox="1">
              <a:spLocks noChangeArrowheads="1"/>
            </p:cNvSpPr>
            <p:nvPr/>
          </p:nvSpPr>
          <p:spPr bwMode="auto">
            <a:xfrm rot="19228445">
              <a:off x="2332165" y="5207242"/>
              <a:ext cx="1298854" cy="400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2000" b="1" dirty="0">
                  <a:solidFill>
                    <a:srgbClr val="00CCFF"/>
                  </a:solidFill>
                </a:rPr>
                <a:t>Evaluation</a:t>
              </a:r>
            </a:p>
          </p:txBody>
        </p:sp>
        <p:sp>
          <p:nvSpPr>
            <p:cNvPr id="24592" name="TextBox 36"/>
            <p:cNvSpPr txBox="1">
              <a:spLocks noChangeArrowheads="1"/>
            </p:cNvSpPr>
            <p:nvPr/>
          </p:nvSpPr>
          <p:spPr bwMode="auto">
            <a:xfrm>
              <a:off x="1126287" y="2539821"/>
              <a:ext cx="1108083" cy="707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2000" b="1" dirty="0">
                  <a:solidFill>
                    <a:schemeClr val="tx1">
                      <a:lumMod val="50000"/>
                    </a:schemeClr>
                  </a:solidFill>
                </a:rPr>
                <a:t>Initial</a:t>
              </a:r>
            </a:p>
            <a:p>
              <a:pPr algn="ctr" eaLnBrk="1" hangingPunct="1">
                <a:defRPr/>
              </a:pPr>
              <a:r>
                <a:rPr lang="en-US" sz="2000" b="1" dirty="0">
                  <a:solidFill>
                    <a:schemeClr val="tx1">
                      <a:lumMod val="50000"/>
                    </a:schemeClr>
                  </a:solidFill>
                </a:rPr>
                <a:t>Planning</a:t>
              </a:r>
            </a:p>
          </p:txBody>
        </p:sp>
      </p:grpSp>
      <p:sp>
        <p:nvSpPr>
          <p:cNvPr id="19" name="Arc 18">
            <a:extLst>
              <a:ext uri="{FF2B5EF4-FFF2-40B4-BE49-F238E27FC236}">
                <a16:creationId xmlns:a16="http://schemas.microsoft.com/office/drawing/2014/main" id="{90A399E0-BD17-4E47-8E7A-FE37413DD2D0}"/>
              </a:ext>
            </a:extLst>
          </p:cNvPr>
          <p:cNvSpPr/>
          <p:nvPr/>
        </p:nvSpPr>
        <p:spPr bwMode="auto">
          <a:xfrm rot="5400000" flipV="1">
            <a:off x="1193318" y="731236"/>
            <a:ext cx="2906712" cy="3981450"/>
          </a:xfrm>
          <a:prstGeom prst="arc">
            <a:avLst/>
          </a:prstGeom>
          <a:ln w="203200" cmpd="sng">
            <a:solidFill>
              <a:schemeClr val="tx1">
                <a:lumMod val="50000"/>
              </a:schemeClr>
            </a:solidFill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ADDDD40B-FF59-474B-A6F4-F2CB90F1C127}"/>
              </a:ext>
            </a:extLst>
          </p:cNvPr>
          <p:cNvSpPr/>
          <p:nvPr/>
        </p:nvSpPr>
        <p:spPr bwMode="auto">
          <a:xfrm rot="5400000" flipV="1">
            <a:off x="7061331" y="2375073"/>
            <a:ext cx="2906712" cy="3981450"/>
          </a:xfrm>
          <a:prstGeom prst="arc">
            <a:avLst/>
          </a:prstGeom>
          <a:ln w="203200" cmpd="sng">
            <a:solidFill>
              <a:schemeClr val="tx1">
                <a:lumMod val="50000"/>
              </a:schemeClr>
            </a:solidFill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0D8D853-EFAB-CE49-9F2C-FD850A61A262}"/>
              </a:ext>
            </a:extLst>
          </p:cNvPr>
          <p:cNvGrpSpPr/>
          <p:nvPr/>
        </p:nvGrpSpPr>
        <p:grpSpPr>
          <a:xfrm>
            <a:off x="831898" y="1030575"/>
            <a:ext cx="3730907" cy="461665"/>
            <a:chOff x="831898" y="1009950"/>
            <a:chExt cx="3730907" cy="46166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E4A5B37-7454-6E47-9E1C-D3BDA833FD0B}"/>
                </a:ext>
              </a:extLst>
            </p:cNvPr>
            <p:cNvGrpSpPr/>
            <p:nvPr/>
          </p:nvGrpSpPr>
          <p:grpSpPr>
            <a:xfrm>
              <a:off x="1503149" y="1009950"/>
              <a:ext cx="3059656" cy="461665"/>
              <a:chOff x="1427524" y="1009950"/>
              <a:chExt cx="3059656" cy="461665"/>
            </a:xfrm>
          </p:grpSpPr>
          <p:cxnSp>
            <p:nvCxnSpPr>
              <p:cNvPr id="3" name="Elbow Connector 2">
                <a:extLst>
                  <a:ext uri="{FF2B5EF4-FFF2-40B4-BE49-F238E27FC236}">
                    <a16:creationId xmlns:a16="http://schemas.microsoft.com/office/drawing/2014/main" id="{5620E38A-9FCD-F340-AE4E-8AAAF145ADFA}"/>
                  </a:ext>
                </a:extLst>
              </p:cNvPr>
              <p:cNvCxnSpPr/>
              <p:nvPr/>
            </p:nvCxnSpPr>
            <p:spPr>
              <a:xfrm>
                <a:off x="1427524" y="1047037"/>
                <a:ext cx="1002247" cy="207605"/>
              </a:xfrm>
              <a:prstGeom prst="bentConnector3">
                <a:avLst>
                  <a:gd name="adj1" fmla="val -762"/>
                </a:avLst>
              </a:prstGeom>
              <a:ln w="38100">
                <a:solidFill>
                  <a:srgbClr val="FF00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TextBox 21">
                <a:extLst>
                  <a:ext uri="{FF2B5EF4-FFF2-40B4-BE49-F238E27FC236}">
                    <a16:creationId xmlns:a16="http://schemas.microsoft.com/office/drawing/2014/main" id="{3760F897-5BF9-1644-9ED1-70A3CAF6351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61021" y="1009950"/>
                <a:ext cx="2126159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en-US" dirty="0">
                    <a:solidFill>
                      <a:srgbClr val="FF00FF"/>
                    </a:solidFill>
                  </a:rPr>
                  <a:t>repeated cycles</a:t>
                </a:r>
              </a:p>
            </p:txBody>
          </p:sp>
        </p:grp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D3B7BC42-9288-8349-88A8-EA263E3E075C}"/>
                </a:ext>
              </a:extLst>
            </p:cNvPr>
            <p:cNvCxnSpPr/>
            <p:nvPr/>
          </p:nvCxnSpPr>
          <p:spPr>
            <a:xfrm>
              <a:off x="831898" y="1043088"/>
              <a:ext cx="1398932" cy="0"/>
            </a:xfrm>
            <a:prstGeom prst="line">
              <a:avLst/>
            </a:prstGeom>
            <a:ln w="3810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03336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Iterative &amp; Incremental Development Process</a:t>
            </a:r>
          </a:p>
        </p:txBody>
      </p:sp>
      <p:grpSp>
        <p:nvGrpSpPr>
          <p:cNvPr id="29698" name="Group 38"/>
          <p:cNvGrpSpPr>
            <a:grpSpLocks/>
          </p:cNvGrpSpPr>
          <p:nvPr/>
        </p:nvGrpSpPr>
        <p:grpSpPr bwMode="auto">
          <a:xfrm>
            <a:off x="1122834" y="1663516"/>
            <a:ext cx="7396140" cy="4331446"/>
            <a:chOff x="1126287" y="1276200"/>
            <a:chExt cx="7396720" cy="4331123"/>
          </a:xfrm>
        </p:grpSpPr>
        <p:sp>
          <p:nvSpPr>
            <p:cNvPr id="20" name="Arc 19"/>
            <p:cNvSpPr/>
            <p:nvPr/>
          </p:nvSpPr>
          <p:spPr>
            <a:xfrm>
              <a:off x="3317414" y="2052940"/>
              <a:ext cx="2906941" cy="2904913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Arc 20"/>
            <p:cNvSpPr/>
            <p:nvPr/>
          </p:nvSpPr>
          <p:spPr>
            <a:xfrm rot="5400000">
              <a:off x="3317634" y="2531842"/>
              <a:ext cx="2906500" cy="2906941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Arc 23"/>
            <p:cNvSpPr/>
            <p:nvPr/>
          </p:nvSpPr>
          <p:spPr>
            <a:xfrm rot="10800000">
              <a:off x="3249146" y="2532063"/>
              <a:ext cx="2905353" cy="2906500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Arc 24"/>
            <p:cNvSpPr/>
            <p:nvPr/>
          </p:nvSpPr>
          <p:spPr>
            <a:xfrm rot="16200000">
              <a:off x="3249367" y="2052719"/>
              <a:ext cx="2904913" cy="2905353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9704" name="TextBox 28"/>
            <p:cNvSpPr txBox="1">
              <a:spLocks noChangeArrowheads="1"/>
            </p:cNvSpPr>
            <p:nvPr/>
          </p:nvSpPr>
          <p:spPr bwMode="auto">
            <a:xfrm>
              <a:off x="2615585" y="3534118"/>
              <a:ext cx="129299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b="1" dirty="0">
                  <a:solidFill>
                    <a:srgbClr val="FFFF00"/>
                  </a:solidFill>
                </a:rPr>
                <a:t>Planning</a:t>
              </a:r>
            </a:p>
          </p:txBody>
        </p:sp>
        <p:sp>
          <p:nvSpPr>
            <p:cNvPr id="29705" name="TextBox 29"/>
            <p:cNvSpPr txBox="1">
              <a:spLocks noChangeArrowheads="1"/>
            </p:cNvSpPr>
            <p:nvPr/>
          </p:nvSpPr>
          <p:spPr bwMode="auto">
            <a:xfrm rot="2496044">
              <a:off x="2060968" y="1712820"/>
              <a:ext cx="1676167" cy="400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2000" b="1" dirty="0">
                  <a:solidFill>
                    <a:srgbClr val="00CCFF"/>
                  </a:solidFill>
                </a:rPr>
                <a:t>Requirements</a:t>
              </a:r>
            </a:p>
          </p:txBody>
        </p:sp>
        <p:sp>
          <p:nvSpPr>
            <p:cNvPr id="29706" name="TextBox 30"/>
            <p:cNvSpPr txBox="1">
              <a:spLocks noChangeArrowheads="1"/>
            </p:cNvSpPr>
            <p:nvPr/>
          </p:nvSpPr>
          <p:spPr bwMode="auto">
            <a:xfrm rot="18845984">
              <a:off x="5687902" y="1569153"/>
              <a:ext cx="1293848" cy="707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000" b="1" dirty="0">
                  <a:solidFill>
                    <a:srgbClr val="00CCFF"/>
                  </a:solidFill>
                </a:rPr>
                <a:t>Analysis &amp;</a:t>
              </a:r>
            </a:p>
            <a:p>
              <a:pPr algn="ctr" eaLnBrk="1" hangingPunct="1"/>
              <a:r>
                <a:rPr lang="en-US" altLang="en-US" sz="2000" b="1" dirty="0">
                  <a:solidFill>
                    <a:srgbClr val="00CCFF"/>
                  </a:solidFill>
                </a:rPr>
                <a:t>Design</a:t>
              </a:r>
            </a:p>
          </p:txBody>
        </p:sp>
        <p:sp>
          <p:nvSpPr>
            <p:cNvPr id="29708" name="TextBox 32"/>
            <p:cNvSpPr txBox="1">
              <a:spLocks noChangeArrowheads="1"/>
            </p:cNvSpPr>
            <p:nvPr/>
          </p:nvSpPr>
          <p:spPr bwMode="auto">
            <a:xfrm>
              <a:off x="5092814" y="3505395"/>
              <a:ext cx="225269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b="1" dirty="0">
                  <a:solidFill>
                    <a:srgbClr val="FFFF00"/>
                  </a:solidFill>
                </a:rPr>
                <a:t>Implementation</a:t>
              </a:r>
            </a:p>
          </p:txBody>
        </p:sp>
        <p:sp>
          <p:nvSpPr>
            <p:cNvPr id="29709" name="TextBox 33"/>
            <p:cNvSpPr txBox="1">
              <a:spLocks noChangeArrowheads="1"/>
            </p:cNvSpPr>
            <p:nvPr/>
          </p:nvSpPr>
          <p:spPr bwMode="auto">
            <a:xfrm>
              <a:off x="7026005" y="4491674"/>
              <a:ext cx="1497002" cy="400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000" b="1" dirty="0">
                  <a:solidFill>
                    <a:srgbClr val="7F7F7F"/>
                  </a:solidFill>
                </a:rPr>
                <a:t>Deployment</a:t>
              </a:r>
            </a:p>
          </p:txBody>
        </p:sp>
        <p:sp>
          <p:nvSpPr>
            <p:cNvPr id="29710" name="TextBox 34"/>
            <p:cNvSpPr txBox="1">
              <a:spLocks noChangeArrowheads="1"/>
            </p:cNvSpPr>
            <p:nvPr/>
          </p:nvSpPr>
          <p:spPr bwMode="auto">
            <a:xfrm rot="2437332">
              <a:off x="5838144" y="5170594"/>
              <a:ext cx="929111" cy="400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2000" b="1" dirty="0">
                  <a:solidFill>
                    <a:srgbClr val="00CCFF"/>
                  </a:solidFill>
                </a:rPr>
                <a:t>Testing</a:t>
              </a:r>
            </a:p>
          </p:txBody>
        </p:sp>
        <p:sp>
          <p:nvSpPr>
            <p:cNvPr id="29711" name="TextBox 35"/>
            <p:cNvSpPr txBox="1">
              <a:spLocks noChangeArrowheads="1"/>
            </p:cNvSpPr>
            <p:nvPr/>
          </p:nvSpPr>
          <p:spPr bwMode="auto">
            <a:xfrm rot="19228445">
              <a:off x="2332165" y="5207242"/>
              <a:ext cx="1298854" cy="400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2000" b="1" dirty="0">
                  <a:solidFill>
                    <a:srgbClr val="00CCFF"/>
                  </a:solidFill>
                </a:rPr>
                <a:t>Evaluation</a:t>
              </a:r>
            </a:p>
          </p:txBody>
        </p:sp>
        <p:sp>
          <p:nvSpPr>
            <p:cNvPr id="24592" name="TextBox 36"/>
            <p:cNvSpPr txBox="1">
              <a:spLocks noChangeArrowheads="1"/>
            </p:cNvSpPr>
            <p:nvPr/>
          </p:nvSpPr>
          <p:spPr bwMode="auto">
            <a:xfrm>
              <a:off x="1126287" y="2539821"/>
              <a:ext cx="1108083" cy="707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2000" b="1" dirty="0">
                  <a:solidFill>
                    <a:schemeClr val="tx1">
                      <a:lumMod val="50000"/>
                    </a:schemeClr>
                  </a:solidFill>
                </a:rPr>
                <a:t>Initial</a:t>
              </a:r>
            </a:p>
            <a:p>
              <a:pPr algn="ctr" eaLnBrk="1" hangingPunct="1">
                <a:defRPr/>
              </a:pPr>
              <a:r>
                <a:rPr lang="en-US" sz="2000" b="1" dirty="0">
                  <a:solidFill>
                    <a:schemeClr val="tx1">
                      <a:lumMod val="50000"/>
                    </a:schemeClr>
                  </a:solidFill>
                </a:rPr>
                <a:t>Planning</a:t>
              </a:r>
            </a:p>
          </p:txBody>
        </p:sp>
      </p:grpSp>
      <p:sp>
        <p:nvSpPr>
          <p:cNvPr id="19" name="Arc 18">
            <a:extLst>
              <a:ext uri="{FF2B5EF4-FFF2-40B4-BE49-F238E27FC236}">
                <a16:creationId xmlns:a16="http://schemas.microsoft.com/office/drawing/2014/main" id="{90A399E0-BD17-4E47-8E7A-FE37413DD2D0}"/>
              </a:ext>
            </a:extLst>
          </p:cNvPr>
          <p:cNvSpPr/>
          <p:nvPr/>
        </p:nvSpPr>
        <p:spPr bwMode="auto">
          <a:xfrm rot="5400000" flipV="1">
            <a:off x="1193318" y="731236"/>
            <a:ext cx="2906712" cy="3981450"/>
          </a:xfrm>
          <a:prstGeom prst="arc">
            <a:avLst/>
          </a:prstGeom>
          <a:ln w="203200" cmpd="sng">
            <a:solidFill>
              <a:schemeClr val="tx1">
                <a:lumMod val="50000"/>
              </a:schemeClr>
            </a:solidFill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ADDDD40B-FF59-474B-A6F4-F2CB90F1C127}"/>
              </a:ext>
            </a:extLst>
          </p:cNvPr>
          <p:cNvSpPr/>
          <p:nvPr/>
        </p:nvSpPr>
        <p:spPr bwMode="auto">
          <a:xfrm rot="5400000" flipV="1">
            <a:off x="7061331" y="2375073"/>
            <a:ext cx="2906712" cy="3981450"/>
          </a:xfrm>
          <a:prstGeom prst="arc">
            <a:avLst/>
          </a:prstGeom>
          <a:ln w="203200" cmpd="sng">
            <a:solidFill>
              <a:schemeClr val="tx1">
                <a:lumMod val="50000"/>
              </a:schemeClr>
            </a:solidFill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0D8D853-EFAB-CE49-9F2C-FD850A61A262}"/>
              </a:ext>
            </a:extLst>
          </p:cNvPr>
          <p:cNvGrpSpPr/>
          <p:nvPr/>
        </p:nvGrpSpPr>
        <p:grpSpPr>
          <a:xfrm>
            <a:off x="2646674" y="1037772"/>
            <a:ext cx="6107408" cy="461665"/>
            <a:chOff x="547380" y="1009950"/>
            <a:chExt cx="6107408" cy="46166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E4A5B37-7454-6E47-9E1C-D3BDA833FD0B}"/>
                </a:ext>
              </a:extLst>
            </p:cNvPr>
            <p:cNvGrpSpPr/>
            <p:nvPr/>
          </p:nvGrpSpPr>
          <p:grpSpPr>
            <a:xfrm>
              <a:off x="1503149" y="1009950"/>
              <a:ext cx="5151639" cy="461665"/>
              <a:chOff x="1427524" y="1009950"/>
              <a:chExt cx="5151639" cy="461665"/>
            </a:xfrm>
          </p:grpSpPr>
          <p:cxnSp>
            <p:nvCxnSpPr>
              <p:cNvPr id="3" name="Elbow Connector 2">
                <a:extLst>
                  <a:ext uri="{FF2B5EF4-FFF2-40B4-BE49-F238E27FC236}">
                    <a16:creationId xmlns:a16="http://schemas.microsoft.com/office/drawing/2014/main" id="{5620E38A-9FCD-F340-AE4E-8AAAF145ADFA}"/>
                  </a:ext>
                </a:extLst>
              </p:cNvPr>
              <p:cNvCxnSpPr/>
              <p:nvPr/>
            </p:nvCxnSpPr>
            <p:spPr>
              <a:xfrm>
                <a:off x="1427524" y="1047037"/>
                <a:ext cx="1002247" cy="207605"/>
              </a:xfrm>
              <a:prstGeom prst="bentConnector3">
                <a:avLst>
                  <a:gd name="adj1" fmla="val -762"/>
                </a:avLst>
              </a:prstGeom>
              <a:ln w="38100">
                <a:solidFill>
                  <a:srgbClr val="FF00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TextBox 21">
                <a:extLst>
                  <a:ext uri="{FF2B5EF4-FFF2-40B4-BE49-F238E27FC236}">
                    <a16:creationId xmlns:a16="http://schemas.microsoft.com/office/drawing/2014/main" id="{3760F897-5BF9-1644-9ED1-70A3CAF6351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61021" y="1009950"/>
                <a:ext cx="4218142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en-US" dirty="0">
                    <a:solidFill>
                      <a:srgbClr val="FF00FF"/>
                    </a:solidFill>
                  </a:rPr>
                  <a:t>build up small portions at a time</a:t>
                </a:r>
              </a:p>
            </p:txBody>
          </p:sp>
        </p:grp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D3B7BC42-9288-8349-88A8-EA263E3E075C}"/>
                </a:ext>
              </a:extLst>
            </p:cNvPr>
            <p:cNvCxnSpPr>
              <a:cxnSpLocks/>
            </p:cNvCxnSpPr>
            <p:nvPr/>
          </p:nvCxnSpPr>
          <p:spPr>
            <a:xfrm>
              <a:off x="547380" y="1043088"/>
              <a:ext cx="1990725" cy="0"/>
            </a:xfrm>
            <a:prstGeom prst="line">
              <a:avLst/>
            </a:prstGeom>
            <a:ln w="3810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75430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Iterative &amp; Incremental Development Process</a:t>
            </a:r>
          </a:p>
        </p:txBody>
      </p:sp>
      <p:grpSp>
        <p:nvGrpSpPr>
          <p:cNvPr id="29698" name="Group 38"/>
          <p:cNvGrpSpPr>
            <a:grpSpLocks/>
          </p:cNvGrpSpPr>
          <p:nvPr/>
        </p:nvGrpSpPr>
        <p:grpSpPr bwMode="auto">
          <a:xfrm>
            <a:off x="1122834" y="1663516"/>
            <a:ext cx="7396140" cy="4331446"/>
            <a:chOff x="1126287" y="1276200"/>
            <a:chExt cx="7396720" cy="4331123"/>
          </a:xfrm>
        </p:grpSpPr>
        <p:sp>
          <p:nvSpPr>
            <p:cNvPr id="20" name="Arc 19"/>
            <p:cNvSpPr/>
            <p:nvPr/>
          </p:nvSpPr>
          <p:spPr>
            <a:xfrm>
              <a:off x="3317414" y="2052940"/>
              <a:ext cx="2906941" cy="2904913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Arc 20"/>
            <p:cNvSpPr/>
            <p:nvPr/>
          </p:nvSpPr>
          <p:spPr>
            <a:xfrm rot="5400000">
              <a:off x="3317634" y="2531842"/>
              <a:ext cx="2906500" cy="2906941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Arc 23"/>
            <p:cNvSpPr/>
            <p:nvPr/>
          </p:nvSpPr>
          <p:spPr>
            <a:xfrm rot="10800000">
              <a:off x="3249146" y="2532063"/>
              <a:ext cx="2905353" cy="2906500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Arc 24"/>
            <p:cNvSpPr/>
            <p:nvPr/>
          </p:nvSpPr>
          <p:spPr>
            <a:xfrm rot="16200000">
              <a:off x="3249367" y="2052719"/>
              <a:ext cx="2904913" cy="2905353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9704" name="TextBox 28"/>
            <p:cNvSpPr txBox="1">
              <a:spLocks noChangeArrowheads="1"/>
            </p:cNvSpPr>
            <p:nvPr/>
          </p:nvSpPr>
          <p:spPr bwMode="auto">
            <a:xfrm>
              <a:off x="2615585" y="3534118"/>
              <a:ext cx="129299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b="1" dirty="0">
                  <a:solidFill>
                    <a:srgbClr val="FFFF00"/>
                  </a:solidFill>
                </a:rPr>
                <a:t>Planning</a:t>
              </a:r>
            </a:p>
          </p:txBody>
        </p:sp>
        <p:sp>
          <p:nvSpPr>
            <p:cNvPr id="29705" name="TextBox 29"/>
            <p:cNvSpPr txBox="1">
              <a:spLocks noChangeArrowheads="1"/>
            </p:cNvSpPr>
            <p:nvPr/>
          </p:nvSpPr>
          <p:spPr bwMode="auto">
            <a:xfrm rot="2496044">
              <a:off x="2060968" y="1712820"/>
              <a:ext cx="1676167" cy="400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2000" b="1" dirty="0">
                  <a:solidFill>
                    <a:srgbClr val="00CCFF"/>
                  </a:solidFill>
                </a:rPr>
                <a:t>Requirements</a:t>
              </a:r>
            </a:p>
          </p:txBody>
        </p:sp>
        <p:sp>
          <p:nvSpPr>
            <p:cNvPr id="29706" name="TextBox 30"/>
            <p:cNvSpPr txBox="1">
              <a:spLocks noChangeArrowheads="1"/>
            </p:cNvSpPr>
            <p:nvPr/>
          </p:nvSpPr>
          <p:spPr bwMode="auto">
            <a:xfrm rot="18845984">
              <a:off x="5687902" y="1569153"/>
              <a:ext cx="1293848" cy="707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000" b="1" dirty="0">
                  <a:solidFill>
                    <a:srgbClr val="00CCFF"/>
                  </a:solidFill>
                </a:rPr>
                <a:t>Analysis &amp;</a:t>
              </a:r>
            </a:p>
            <a:p>
              <a:pPr algn="ctr" eaLnBrk="1" hangingPunct="1"/>
              <a:r>
                <a:rPr lang="en-US" altLang="en-US" sz="2000" b="1" dirty="0">
                  <a:solidFill>
                    <a:srgbClr val="00CCFF"/>
                  </a:solidFill>
                </a:rPr>
                <a:t>Design</a:t>
              </a:r>
            </a:p>
          </p:txBody>
        </p:sp>
        <p:sp>
          <p:nvSpPr>
            <p:cNvPr id="29708" name="TextBox 32"/>
            <p:cNvSpPr txBox="1">
              <a:spLocks noChangeArrowheads="1"/>
            </p:cNvSpPr>
            <p:nvPr/>
          </p:nvSpPr>
          <p:spPr bwMode="auto">
            <a:xfrm>
              <a:off x="5092814" y="3505395"/>
              <a:ext cx="225269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b="1" dirty="0">
                  <a:solidFill>
                    <a:srgbClr val="FFFF00"/>
                  </a:solidFill>
                </a:rPr>
                <a:t>Implementation</a:t>
              </a:r>
            </a:p>
          </p:txBody>
        </p:sp>
        <p:sp>
          <p:nvSpPr>
            <p:cNvPr id="29709" name="TextBox 33"/>
            <p:cNvSpPr txBox="1">
              <a:spLocks noChangeArrowheads="1"/>
            </p:cNvSpPr>
            <p:nvPr/>
          </p:nvSpPr>
          <p:spPr bwMode="auto">
            <a:xfrm>
              <a:off x="7026005" y="4491674"/>
              <a:ext cx="1497002" cy="400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000" b="1" dirty="0">
                  <a:solidFill>
                    <a:srgbClr val="7F7F7F"/>
                  </a:solidFill>
                </a:rPr>
                <a:t>Deployment</a:t>
              </a:r>
            </a:p>
          </p:txBody>
        </p:sp>
        <p:sp>
          <p:nvSpPr>
            <p:cNvPr id="29710" name="TextBox 34"/>
            <p:cNvSpPr txBox="1">
              <a:spLocks noChangeArrowheads="1"/>
            </p:cNvSpPr>
            <p:nvPr/>
          </p:nvSpPr>
          <p:spPr bwMode="auto">
            <a:xfrm rot="2437332">
              <a:off x="5838144" y="5170594"/>
              <a:ext cx="929111" cy="400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2000" b="1" dirty="0">
                  <a:solidFill>
                    <a:srgbClr val="00CCFF"/>
                  </a:solidFill>
                </a:rPr>
                <a:t>Testing</a:t>
              </a:r>
            </a:p>
          </p:txBody>
        </p:sp>
        <p:sp>
          <p:nvSpPr>
            <p:cNvPr id="29711" name="TextBox 35"/>
            <p:cNvSpPr txBox="1">
              <a:spLocks noChangeArrowheads="1"/>
            </p:cNvSpPr>
            <p:nvPr/>
          </p:nvSpPr>
          <p:spPr bwMode="auto">
            <a:xfrm rot="19228445">
              <a:off x="2332165" y="5207242"/>
              <a:ext cx="1298854" cy="400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2000" b="1" dirty="0">
                  <a:solidFill>
                    <a:srgbClr val="00CCFF"/>
                  </a:solidFill>
                </a:rPr>
                <a:t>Evaluation</a:t>
              </a:r>
            </a:p>
          </p:txBody>
        </p:sp>
        <p:sp>
          <p:nvSpPr>
            <p:cNvPr id="24592" name="TextBox 36"/>
            <p:cNvSpPr txBox="1">
              <a:spLocks noChangeArrowheads="1"/>
            </p:cNvSpPr>
            <p:nvPr/>
          </p:nvSpPr>
          <p:spPr bwMode="auto">
            <a:xfrm>
              <a:off x="1126287" y="2539821"/>
              <a:ext cx="1108083" cy="707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2000" b="1" dirty="0">
                  <a:solidFill>
                    <a:schemeClr val="tx1">
                      <a:lumMod val="50000"/>
                    </a:schemeClr>
                  </a:solidFill>
                </a:rPr>
                <a:t>Initial</a:t>
              </a:r>
            </a:p>
            <a:p>
              <a:pPr algn="ctr" eaLnBrk="1" hangingPunct="1">
                <a:defRPr/>
              </a:pPr>
              <a:r>
                <a:rPr lang="en-US" sz="2000" b="1" dirty="0">
                  <a:solidFill>
                    <a:schemeClr val="tx1">
                      <a:lumMod val="50000"/>
                    </a:schemeClr>
                  </a:solidFill>
                </a:rPr>
                <a:t>Planning</a:t>
              </a:r>
            </a:p>
          </p:txBody>
        </p:sp>
      </p:grpSp>
      <p:sp>
        <p:nvSpPr>
          <p:cNvPr id="19" name="Arc 18">
            <a:extLst>
              <a:ext uri="{FF2B5EF4-FFF2-40B4-BE49-F238E27FC236}">
                <a16:creationId xmlns:a16="http://schemas.microsoft.com/office/drawing/2014/main" id="{90A399E0-BD17-4E47-8E7A-FE37413DD2D0}"/>
              </a:ext>
            </a:extLst>
          </p:cNvPr>
          <p:cNvSpPr/>
          <p:nvPr/>
        </p:nvSpPr>
        <p:spPr bwMode="auto">
          <a:xfrm rot="5400000" flipV="1">
            <a:off x="1193318" y="731236"/>
            <a:ext cx="2906712" cy="3981450"/>
          </a:xfrm>
          <a:prstGeom prst="arc">
            <a:avLst/>
          </a:prstGeom>
          <a:ln w="203200" cmpd="sng">
            <a:solidFill>
              <a:schemeClr val="tx1">
                <a:lumMod val="50000"/>
              </a:schemeClr>
            </a:solidFill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ADDDD40B-FF59-474B-A6F4-F2CB90F1C127}"/>
              </a:ext>
            </a:extLst>
          </p:cNvPr>
          <p:cNvSpPr/>
          <p:nvPr/>
        </p:nvSpPr>
        <p:spPr bwMode="auto">
          <a:xfrm rot="5400000" flipV="1">
            <a:off x="7061331" y="2375073"/>
            <a:ext cx="2906712" cy="3981450"/>
          </a:xfrm>
          <a:prstGeom prst="arc">
            <a:avLst/>
          </a:prstGeom>
          <a:ln w="203200" cmpd="sng">
            <a:solidFill>
              <a:schemeClr val="tx1">
                <a:lumMod val="50000"/>
              </a:schemeClr>
            </a:solidFill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F35ABB8-7FB4-984B-985C-72A56BA0F1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871" y="4681345"/>
            <a:ext cx="1941513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 dirty="0">
                <a:solidFill>
                  <a:srgbClr val="FF00FF"/>
                </a:solidFill>
              </a:rPr>
              <a:t>Where are</a:t>
            </a:r>
          </a:p>
          <a:p>
            <a:pPr algn="ctr" eaLnBrk="1" hangingPunct="1"/>
            <a:r>
              <a:rPr lang="en-US" altLang="en-US" sz="2800" dirty="0">
                <a:solidFill>
                  <a:srgbClr val="FF00FF"/>
                </a:solidFill>
              </a:rPr>
              <a:t>feedback</a:t>
            </a:r>
          </a:p>
          <a:p>
            <a:pPr algn="ctr" eaLnBrk="1" hangingPunct="1"/>
            <a:r>
              <a:rPr lang="en-US" altLang="en-US" sz="2800" dirty="0">
                <a:solidFill>
                  <a:srgbClr val="FF00FF"/>
                </a:solidFill>
              </a:rPr>
              <a:t>&amp;</a:t>
            </a:r>
          </a:p>
          <a:p>
            <a:pPr algn="ctr" eaLnBrk="1" hangingPunct="1"/>
            <a:r>
              <a:rPr lang="en-US" altLang="en-US" sz="2800" dirty="0">
                <a:solidFill>
                  <a:srgbClr val="FF00FF"/>
                </a:solidFill>
              </a:rPr>
              <a:t>adaptation?</a:t>
            </a:r>
          </a:p>
        </p:txBody>
      </p:sp>
    </p:spTree>
    <p:extLst>
      <p:ext uri="{BB962C8B-B14F-4D97-AF65-F5344CB8AC3E}">
        <p14:creationId xmlns:p14="http://schemas.microsoft.com/office/powerpoint/2010/main" val="4198714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Iterative &amp; Incremental Development Process</a:t>
            </a:r>
          </a:p>
        </p:txBody>
      </p:sp>
      <p:grpSp>
        <p:nvGrpSpPr>
          <p:cNvPr id="29698" name="Group 38"/>
          <p:cNvGrpSpPr>
            <a:grpSpLocks/>
          </p:cNvGrpSpPr>
          <p:nvPr/>
        </p:nvGrpSpPr>
        <p:grpSpPr bwMode="auto">
          <a:xfrm>
            <a:off x="1122834" y="1663516"/>
            <a:ext cx="7396140" cy="4331446"/>
            <a:chOff x="1126287" y="1276200"/>
            <a:chExt cx="7396720" cy="4331123"/>
          </a:xfrm>
        </p:grpSpPr>
        <p:sp>
          <p:nvSpPr>
            <p:cNvPr id="20" name="Arc 19"/>
            <p:cNvSpPr/>
            <p:nvPr/>
          </p:nvSpPr>
          <p:spPr>
            <a:xfrm>
              <a:off x="3317414" y="2052940"/>
              <a:ext cx="2906941" cy="2904913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Arc 20"/>
            <p:cNvSpPr/>
            <p:nvPr/>
          </p:nvSpPr>
          <p:spPr>
            <a:xfrm rot="5400000">
              <a:off x="3317634" y="2531842"/>
              <a:ext cx="2906500" cy="2906941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Arc 23"/>
            <p:cNvSpPr/>
            <p:nvPr/>
          </p:nvSpPr>
          <p:spPr>
            <a:xfrm rot="10800000">
              <a:off x="3249146" y="2532063"/>
              <a:ext cx="2905353" cy="2906500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Arc 24"/>
            <p:cNvSpPr/>
            <p:nvPr/>
          </p:nvSpPr>
          <p:spPr>
            <a:xfrm rot="16200000">
              <a:off x="3249367" y="2052719"/>
              <a:ext cx="2904913" cy="2905353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9704" name="TextBox 28"/>
            <p:cNvSpPr txBox="1">
              <a:spLocks noChangeArrowheads="1"/>
            </p:cNvSpPr>
            <p:nvPr/>
          </p:nvSpPr>
          <p:spPr bwMode="auto">
            <a:xfrm>
              <a:off x="2615585" y="3534118"/>
              <a:ext cx="129299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b="1" dirty="0">
                  <a:solidFill>
                    <a:srgbClr val="FFFF00"/>
                  </a:solidFill>
                </a:rPr>
                <a:t>Planning</a:t>
              </a:r>
            </a:p>
          </p:txBody>
        </p:sp>
        <p:sp>
          <p:nvSpPr>
            <p:cNvPr id="29705" name="TextBox 29"/>
            <p:cNvSpPr txBox="1">
              <a:spLocks noChangeArrowheads="1"/>
            </p:cNvSpPr>
            <p:nvPr/>
          </p:nvSpPr>
          <p:spPr bwMode="auto">
            <a:xfrm rot="2496044">
              <a:off x="2060968" y="1712820"/>
              <a:ext cx="1676167" cy="400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2000" b="1" dirty="0">
                  <a:solidFill>
                    <a:srgbClr val="00CCFF"/>
                  </a:solidFill>
                </a:rPr>
                <a:t>Requirements</a:t>
              </a:r>
            </a:p>
          </p:txBody>
        </p:sp>
        <p:sp>
          <p:nvSpPr>
            <p:cNvPr id="29706" name="TextBox 30"/>
            <p:cNvSpPr txBox="1">
              <a:spLocks noChangeArrowheads="1"/>
            </p:cNvSpPr>
            <p:nvPr/>
          </p:nvSpPr>
          <p:spPr bwMode="auto">
            <a:xfrm rot="18845984">
              <a:off x="5687902" y="1569153"/>
              <a:ext cx="1293848" cy="707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000" b="1" dirty="0">
                  <a:solidFill>
                    <a:srgbClr val="00CCFF"/>
                  </a:solidFill>
                </a:rPr>
                <a:t>Analysis &amp;</a:t>
              </a:r>
            </a:p>
            <a:p>
              <a:pPr algn="ctr" eaLnBrk="1" hangingPunct="1"/>
              <a:r>
                <a:rPr lang="en-US" altLang="en-US" sz="2000" b="1" dirty="0">
                  <a:solidFill>
                    <a:srgbClr val="00CCFF"/>
                  </a:solidFill>
                </a:rPr>
                <a:t>Design</a:t>
              </a:r>
            </a:p>
          </p:txBody>
        </p:sp>
        <p:sp>
          <p:nvSpPr>
            <p:cNvPr id="29708" name="TextBox 32"/>
            <p:cNvSpPr txBox="1">
              <a:spLocks noChangeArrowheads="1"/>
            </p:cNvSpPr>
            <p:nvPr/>
          </p:nvSpPr>
          <p:spPr bwMode="auto">
            <a:xfrm>
              <a:off x="5092814" y="3505395"/>
              <a:ext cx="225269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b="1" dirty="0">
                  <a:solidFill>
                    <a:srgbClr val="FFFF00"/>
                  </a:solidFill>
                </a:rPr>
                <a:t>Implementation</a:t>
              </a:r>
            </a:p>
          </p:txBody>
        </p:sp>
        <p:sp>
          <p:nvSpPr>
            <p:cNvPr id="29709" name="TextBox 33"/>
            <p:cNvSpPr txBox="1">
              <a:spLocks noChangeArrowheads="1"/>
            </p:cNvSpPr>
            <p:nvPr/>
          </p:nvSpPr>
          <p:spPr bwMode="auto">
            <a:xfrm>
              <a:off x="7026005" y="4491674"/>
              <a:ext cx="1497002" cy="400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000" b="1" dirty="0">
                  <a:solidFill>
                    <a:srgbClr val="7F7F7F"/>
                  </a:solidFill>
                </a:rPr>
                <a:t>Deployment</a:t>
              </a:r>
            </a:p>
          </p:txBody>
        </p:sp>
        <p:sp>
          <p:nvSpPr>
            <p:cNvPr id="29710" name="TextBox 34"/>
            <p:cNvSpPr txBox="1">
              <a:spLocks noChangeArrowheads="1"/>
            </p:cNvSpPr>
            <p:nvPr/>
          </p:nvSpPr>
          <p:spPr bwMode="auto">
            <a:xfrm rot="2437332">
              <a:off x="5838144" y="5170594"/>
              <a:ext cx="929111" cy="400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2000" b="1" dirty="0">
                  <a:solidFill>
                    <a:srgbClr val="00CCFF"/>
                  </a:solidFill>
                </a:rPr>
                <a:t>Testing</a:t>
              </a:r>
            </a:p>
          </p:txBody>
        </p:sp>
        <p:sp>
          <p:nvSpPr>
            <p:cNvPr id="29711" name="TextBox 35"/>
            <p:cNvSpPr txBox="1">
              <a:spLocks noChangeArrowheads="1"/>
            </p:cNvSpPr>
            <p:nvPr/>
          </p:nvSpPr>
          <p:spPr bwMode="auto">
            <a:xfrm rot="19228445">
              <a:off x="2332165" y="5207242"/>
              <a:ext cx="1298854" cy="400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2000" b="1" dirty="0">
                  <a:solidFill>
                    <a:srgbClr val="00CCFF"/>
                  </a:solidFill>
                </a:rPr>
                <a:t>Evaluation</a:t>
              </a:r>
            </a:p>
          </p:txBody>
        </p:sp>
        <p:sp>
          <p:nvSpPr>
            <p:cNvPr id="24592" name="TextBox 36"/>
            <p:cNvSpPr txBox="1">
              <a:spLocks noChangeArrowheads="1"/>
            </p:cNvSpPr>
            <p:nvPr/>
          </p:nvSpPr>
          <p:spPr bwMode="auto">
            <a:xfrm>
              <a:off x="1126287" y="2539821"/>
              <a:ext cx="1108083" cy="707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2000" b="1" dirty="0">
                  <a:solidFill>
                    <a:schemeClr val="tx1">
                      <a:lumMod val="50000"/>
                    </a:schemeClr>
                  </a:solidFill>
                </a:rPr>
                <a:t>Initial</a:t>
              </a:r>
            </a:p>
            <a:p>
              <a:pPr algn="ctr" eaLnBrk="1" hangingPunct="1">
                <a:defRPr/>
              </a:pPr>
              <a:r>
                <a:rPr lang="en-US" sz="2000" b="1" dirty="0">
                  <a:solidFill>
                    <a:schemeClr val="tx1">
                      <a:lumMod val="50000"/>
                    </a:schemeClr>
                  </a:solidFill>
                </a:rPr>
                <a:t>Planning</a:t>
              </a:r>
            </a:p>
          </p:txBody>
        </p:sp>
      </p:grpSp>
      <p:sp>
        <p:nvSpPr>
          <p:cNvPr id="19" name="Arc 18">
            <a:extLst>
              <a:ext uri="{FF2B5EF4-FFF2-40B4-BE49-F238E27FC236}">
                <a16:creationId xmlns:a16="http://schemas.microsoft.com/office/drawing/2014/main" id="{90A399E0-BD17-4E47-8E7A-FE37413DD2D0}"/>
              </a:ext>
            </a:extLst>
          </p:cNvPr>
          <p:cNvSpPr/>
          <p:nvPr/>
        </p:nvSpPr>
        <p:spPr bwMode="auto">
          <a:xfrm rot="5400000" flipV="1">
            <a:off x="1193318" y="731236"/>
            <a:ext cx="2906712" cy="3981450"/>
          </a:xfrm>
          <a:prstGeom prst="arc">
            <a:avLst/>
          </a:prstGeom>
          <a:ln w="203200" cmpd="sng">
            <a:solidFill>
              <a:schemeClr val="tx1">
                <a:lumMod val="50000"/>
              </a:schemeClr>
            </a:solidFill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ADDDD40B-FF59-474B-A6F4-F2CB90F1C127}"/>
              </a:ext>
            </a:extLst>
          </p:cNvPr>
          <p:cNvSpPr/>
          <p:nvPr/>
        </p:nvSpPr>
        <p:spPr bwMode="auto">
          <a:xfrm rot="5400000" flipV="1">
            <a:off x="7061331" y="2375073"/>
            <a:ext cx="2906712" cy="3981450"/>
          </a:xfrm>
          <a:prstGeom prst="arc">
            <a:avLst/>
          </a:prstGeom>
          <a:ln w="203200" cmpd="sng">
            <a:solidFill>
              <a:schemeClr val="tx1">
                <a:lumMod val="50000"/>
              </a:schemeClr>
            </a:solidFill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B2FBD5C-65C9-F040-B269-DD2592C612C9}"/>
              </a:ext>
            </a:extLst>
          </p:cNvPr>
          <p:cNvGrpSpPr>
            <a:grpSpLocks/>
          </p:cNvGrpSpPr>
          <p:nvPr/>
        </p:nvGrpSpPr>
        <p:grpSpPr bwMode="auto">
          <a:xfrm>
            <a:off x="808611" y="3140448"/>
            <a:ext cx="7559675" cy="2128829"/>
            <a:chOff x="874565" y="2931244"/>
            <a:chExt cx="7559599" cy="2128689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14C50ED4-11E0-6E4D-9D32-F059DB007179}"/>
                </a:ext>
              </a:extLst>
            </p:cNvPr>
            <p:cNvCxnSpPr/>
            <p:nvPr/>
          </p:nvCxnSpPr>
          <p:spPr>
            <a:xfrm>
              <a:off x="874565" y="4149906"/>
              <a:ext cx="7559599" cy="0"/>
            </a:xfrm>
            <a:prstGeom prst="line">
              <a:avLst/>
            </a:prstGeom>
            <a:ln w="76200" cmpd="sng">
              <a:solidFill>
                <a:srgbClr val="FF00FF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3">
              <a:extLst>
                <a:ext uri="{FF2B5EF4-FFF2-40B4-BE49-F238E27FC236}">
                  <a16:creationId xmlns:a16="http://schemas.microsoft.com/office/drawing/2014/main" id="{B8856A80-C588-074D-932E-3AC7E0F33C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63959" y="4536713"/>
              <a:ext cx="15713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800" dirty="0">
                  <a:solidFill>
                    <a:srgbClr val="FF00FF"/>
                  </a:solidFill>
                </a:rPr>
                <a:t>Feedback</a:t>
              </a:r>
            </a:p>
          </p:txBody>
        </p:sp>
        <p:sp>
          <p:nvSpPr>
            <p:cNvPr id="27" name="TextBox 21">
              <a:extLst>
                <a:ext uri="{FF2B5EF4-FFF2-40B4-BE49-F238E27FC236}">
                  <a16:creationId xmlns:a16="http://schemas.microsoft.com/office/drawing/2014/main" id="{F5F2B95B-0620-C949-9249-005903675F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43598" y="2931244"/>
              <a:ext cx="181206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800" dirty="0">
                  <a:solidFill>
                    <a:srgbClr val="FF00FF"/>
                  </a:solidFill>
                </a:rPr>
                <a:t>Adaptation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73249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Key Benefits of</a:t>
            </a:r>
            <a:br>
              <a:rPr lang="en-US" altLang="en-US" dirty="0">
                <a:ea typeface="ＭＳ Ｐゴシック" charset="-128"/>
              </a:rPr>
            </a:br>
            <a:r>
              <a:rPr lang="en-US" altLang="en-US" dirty="0">
                <a:ea typeface="ＭＳ Ｐゴシック" charset="-128"/>
              </a:rPr>
              <a:t>Iterative &amp; Incremental Development</a:t>
            </a:r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Early mitigation of risk</a:t>
            </a:r>
          </a:p>
          <a:p>
            <a:pPr eaLnBrk="1" hangingPunct="1"/>
            <a:r>
              <a:rPr lang="en-US" altLang="en-US" dirty="0">
                <a:ea typeface="ＭＳ Ｐゴシック" charset="-128"/>
              </a:rPr>
              <a:t>Early visible progress (no “analysis paralysis”)</a:t>
            </a:r>
          </a:p>
          <a:p>
            <a:pPr eaLnBrk="1" hangingPunct="1"/>
            <a:r>
              <a:rPr lang="en-US" altLang="en-US" dirty="0">
                <a:ea typeface="ＭＳ Ｐゴシック" charset="-128"/>
              </a:rPr>
              <a:t>Fail fast, catch changing requirements quickly</a:t>
            </a:r>
          </a:p>
          <a:p>
            <a:pPr eaLnBrk="1" hangingPunct="1"/>
            <a:r>
              <a:rPr lang="en-US" altLang="en-US" dirty="0">
                <a:ea typeface="ＭＳ Ｐゴシック" charset="-128"/>
              </a:rPr>
              <a:t>Iterative process improvement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>
          <a:xfrm>
            <a:off x="457200" y="1905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How long should iterations be?</a:t>
            </a: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xfrm>
            <a:off x="457200" y="1376363"/>
            <a:ext cx="8229600" cy="4525962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Short is good</a:t>
            </a:r>
          </a:p>
          <a:p>
            <a:pPr eaLnBrk="1" hangingPunct="1"/>
            <a:r>
              <a:rPr lang="en-US" altLang="en-US" dirty="0">
                <a:ea typeface="ＭＳ Ｐゴシック" charset="-128"/>
              </a:rPr>
              <a:t>2 to 6 weeks</a:t>
            </a:r>
          </a:p>
          <a:p>
            <a:pPr eaLnBrk="1" hangingPunct="1"/>
            <a:r>
              <a:rPr lang="en-US" altLang="en-US" dirty="0">
                <a:ea typeface="ＭＳ Ｐゴシック" charset="-128"/>
              </a:rPr>
              <a:t>1 is too short to get meaningful feedback</a:t>
            </a:r>
          </a:p>
          <a:p>
            <a:pPr eaLnBrk="1" hangingPunct="1"/>
            <a:r>
              <a:rPr lang="en-US" altLang="en-US" dirty="0">
                <a:ea typeface="ＭＳ Ｐゴシック" charset="-128"/>
              </a:rPr>
              <a:t>Long iterations subvert the core motivation</a:t>
            </a:r>
          </a:p>
        </p:txBody>
      </p:sp>
      <p:pic>
        <p:nvPicPr>
          <p:cNvPr id="3379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10"/>
          <a:stretch>
            <a:fillRect/>
          </a:stretch>
        </p:blipFill>
        <p:spPr bwMode="auto">
          <a:xfrm>
            <a:off x="1593850" y="3787775"/>
            <a:ext cx="5956300" cy="307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TextBox 4"/>
          <p:cNvSpPr txBox="1">
            <a:spLocks noChangeArrowheads="1"/>
          </p:cNvSpPr>
          <p:nvPr/>
        </p:nvSpPr>
        <p:spPr bwMode="auto">
          <a:xfrm>
            <a:off x="7502525" y="6581775"/>
            <a:ext cx="16589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1200">
                <a:solidFill>
                  <a:srgbClr val="404040"/>
                </a:solidFill>
              </a:rPr>
              <a:t>http://flic.kr/p/368zW7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Iterative &amp; Incremental Development Process</a:t>
            </a:r>
          </a:p>
        </p:txBody>
      </p:sp>
      <p:grpSp>
        <p:nvGrpSpPr>
          <p:cNvPr id="29698" name="Group 38"/>
          <p:cNvGrpSpPr>
            <a:grpSpLocks/>
          </p:cNvGrpSpPr>
          <p:nvPr/>
        </p:nvGrpSpPr>
        <p:grpSpPr bwMode="auto">
          <a:xfrm>
            <a:off x="1122834" y="1663516"/>
            <a:ext cx="7396140" cy="4331446"/>
            <a:chOff x="1126287" y="1276200"/>
            <a:chExt cx="7396720" cy="4331123"/>
          </a:xfrm>
        </p:grpSpPr>
        <p:sp>
          <p:nvSpPr>
            <p:cNvPr id="20" name="Arc 19"/>
            <p:cNvSpPr/>
            <p:nvPr/>
          </p:nvSpPr>
          <p:spPr>
            <a:xfrm>
              <a:off x="3317414" y="2052940"/>
              <a:ext cx="2906941" cy="2904913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Arc 20"/>
            <p:cNvSpPr/>
            <p:nvPr/>
          </p:nvSpPr>
          <p:spPr>
            <a:xfrm rot="5400000">
              <a:off x="3317634" y="2531842"/>
              <a:ext cx="2906500" cy="2906941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Arc 23"/>
            <p:cNvSpPr/>
            <p:nvPr/>
          </p:nvSpPr>
          <p:spPr>
            <a:xfrm rot="10800000">
              <a:off x="3249146" y="2532063"/>
              <a:ext cx="2905353" cy="2906500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Arc 24"/>
            <p:cNvSpPr/>
            <p:nvPr/>
          </p:nvSpPr>
          <p:spPr>
            <a:xfrm rot="16200000">
              <a:off x="3249367" y="2052719"/>
              <a:ext cx="2904913" cy="2905353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9704" name="TextBox 28"/>
            <p:cNvSpPr txBox="1">
              <a:spLocks noChangeArrowheads="1"/>
            </p:cNvSpPr>
            <p:nvPr/>
          </p:nvSpPr>
          <p:spPr bwMode="auto">
            <a:xfrm>
              <a:off x="2615585" y="3534118"/>
              <a:ext cx="129299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b="1" dirty="0">
                  <a:solidFill>
                    <a:srgbClr val="FFFF00"/>
                  </a:solidFill>
                </a:rPr>
                <a:t>Planning</a:t>
              </a:r>
            </a:p>
          </p:txBody>
        </p:sp>
        <p:sp>
          <p:nvSpPr>
            <p:cNvPr id="29705" name="TextBox 29"/>
            <p:cNvSpPr txBox="1">
              <a:spLocks noChangeArrowheads="1"/>
            </p:cNvSpPr>
            <p:nvPr/>
          </p:nvSpPr>
          <p:spPr bwMode="auto">
            <a:xfrm rot="2496044">
              <a:off x="2060968" y="1712820"/>
              <a:ext cx="1676167" cy="400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2000" b="1" dirty="0">
                  <a:solidFill>
                    <a:srgbClr val="00CCFF"/>
                  </a:solidFill>
                </a:rPr>
                <a:t>Requirements</a:t>
              </a:r>
            </a:p>
          </p:txBody>
        </p:sp>
        <p:sp>
          <p:nvSpPr>
            <p:cNvPr id="29706" name="TextBox 30"/>
            <p:cNvSpPr txBox="1">
              <a:spLocks noChangeArrowheads="1"/>
            </p:cNvSpPr>
            <p:nvPr/>
          </p:nvSpPr>
          <p:spPr bwMode="auto">
            <a:xfrm rot="18845984">
              <a:off x="5687902" y="1569153"/>
              <a:ext cx="1293848" cy="707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000" b="1" dirty="0">
                  <a:solidFill>
                    <a:srgbClr val="00CCFF"/>
                  </a:solidFill>
                </a:rPr>
                <a:t>Analysis &amp;</a:t>
              </a:r>
            </a:p>
            <a:p>
              <a:pPr algn="ctr" eaLnBrk="1" hangingPunct="1"/>
              <a:r>
                <a:rPr lang="en-US" altLang="en-US" sz="2000" b="1" dirty="0">
                  <a:solidFill>
                    <a:srgbClr val="00CCFF"/>
                  </a:solidFill>
                </a:rPr>
                <a:t>Design</a:t>
              </a:r>
            </a:p>
          </p:txBody>
        </p:sp>
        <p:sp>
          <p:nvSpPr>
            <p:cNvPr id="29708" name="TextBox 32"/>
            <p:cNvSpPr txBox="1">
              <a:spLocks noChangeArrowheads="1"/>
            </p:cNvSpPr>
            <p:nvPr/>
          </p:nvSpPr>
          <p:spPr bwMode="auto">
            <a:xfrm>
              <a:off x="5092814" y="3505395"/>
              <a:ext cx="225269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b="1" dirty="0">
                  <a:solidFill>
                    <a:srgbClr val="FFFF00"/>
                  </a:solidFill>
                </a:rPr>
                <a:t>Implementation</a:t>
              </a:r>
            </a:p>
          </p:txBody>
        </p:sp>
        <p:sp>
          <p:nvSpPr>
            <p:cNvPr id="29709" name="TextBox 33"/>
            <p:cNvSpPr txBox="1">
              <a:spLocks noChangeArrowheads="1"/>
            </p:cNvSpPr>
            <p:nvPr/>
          </p:nvSpPr>
          <p:spPr bwMode="auto">
            <a:xfrm>
              <a:off x="7026005" y="4491674"/>
              <a:ext cx="1497002" cy="400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000" b="1" dirty="0">
                  <a:solidFill>
                    <a:srgbClr val="7F7F7F"/>
                  </a:solidFill>
                </a:rPr>
                <a:t>Deployment</a:t>
              </a:r>
            </a:p>
          </p:txBody>
        </p:sp>
        <p:sp>
          <p:nvSpPr>
            <p:cNvPr id="29710" name="TextBox 34"/>
            <p:cNvSpPr txBox="1">
              <a:spLocks noChangeArrowheads="1"/>
            </p:cNvSpPr>
            <p:nvPr/>
          </p:nvSpPr>
          <p:spPr bwMode="auto">
            <a:xfrm rot="2437332">
              <a:off x="5838144" y="5170594"/>
              <a:ext cx="929111" cy="400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2000" b="1" dirty="0">
                  <a:solidFill>
                    <a:srgbClr val="00CCFF"/>
                  </a:solidFill>
                </a:rPr>
                <a:t>Testing</a:t>
              </a:r>
            </a:p>
          </p:txBody>
        </p:sp>
        <p:sp>
          <p:nvSpPr>
            <p:cNvPr id="29711" name="TextBox 35"/>
            <p:cNvSpPr txBox="1">
              <a:spLocks noChangeArrowheads="1"/>
            </p:cNvSpPr>
            <p:nvPr/>
          </p:nvSpPr>
          <p:spPr bwMode="auto">
            <a:xfrm rot="19228445">
              <a:off x="2332165" y="5207242"/>
              <a:ext cx="1298854" cy="400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2000" b="1" dirty="0">
                  <a:solidFill>
                    <a:srgbClr val="00CCFF"/>
                  </a:solidFill>
                </a:rPr>
                <a:t>Evaluation</a:t>
              </a:r>
            </a:p>
          </p:txBody>
        </p:sp>
        <p:sp>
          <p:nvSpPr>
            <p:cNvPr id="24592" name="TextBox 36"/>
            <p:cNvSpPr txBox="1">
              <a:spLocks noChangeArrowheads="1"/>
            </p:cNvSpPr>
            <p:nvPr/>
          </p:nvSpPr>
          <p:spPr bwMode="auto">
            <a:xfrm>
              <a:off x="1126287" y="2539821"/>
              <a:ext cx="1108083" cy="707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2000" b="1" dirty="0">
                  <a:solidFill>
                    <a:schemeClr val="tx1">
                      <a:lumMod val="50000"/>
                    </a:schemeClr>
                  </a:solidFill>
                </a:rPr>
                <a:t>Initial</a:t>
              </a:r>
            </a:p>
            <a:p>
              <a:pPr algn="ctr" eaLnBrk="1" hangingPunct="1">
                <a:defRPr/>
              </a:pPr>
              <a:r>
                <a:rPr lang="en-US" sz="2000" b="1" dirty="0">
                  <a:solidFill>
                    <a:schemeClr val="tx1">
                      <a:lumMod val="50000"/>
                    </a:schemeClr>
                  </a:solidFill>
                </a:rPr>
                <a:t>Planning</a:t>
              </a:r>
            </a:p>
          </p:txBody>
        </p:sp>
      </p:grpSp>
      <p:sp>
        <p:nvSpPr>
          <p:cNvPr id="19" name="Arc 18">
            <a:extLst>
              <a:ext uri="{FF2B5EF4-FFF2-40B4-BE49-F238E27FC236}">
                <a16:creationId xmlns:a16="http://schemas.microsoft.com/office/drawing/2014/main" id="{90A399E0-BD17-4E47-8E7A-FE37413DD2D0}"/>
              </a:ext>
            </a:extLst>
          </p:cNvPr>
          <p:cNvSpPr/>
          <p:nvPr/>
        </p:nvSpPr>
        <p:spPr bwMode="auto">
          <a:xfrm rot="5400000" flipV="1">
            <a:off x="1193318" y="731236"/>
            <a:ext cx="2906712" cy="3981450"/>
          </a:xfrm>
          <a:prstGeom prst="arc">
            <a:avLst/>
          </a:prstGeom>
          <a:ln w="203200" cmpd="sng">
            <a:solidFill>
              <a:schemeClr val="tx1">
                <a:lumMod val="50000"/>
              </a:schemeClr>
            </a:solidFill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ADDDD40B-FF59-474B-A6F4-F2CB90F1C127}"/>
              </a:ext>
            </a:extLst>
          </p:cNvPr>
          <p:cNvSpPr/>
          <p:nvPr/>
        </p:nvSpPr>
        <p:spPr bwMode="auto">
          <a:xfrm rot="5400000" flipV="1">
            <a:off x="7061331" y="2375073"/>
            <a:ext cx="2906712" cy="3981450"/>
          </a:xfrm>
          <a:prstGeom prst="arc">
            <a:avLst/>
          </a:prstGeom>
          <a:ln w="203200" cmpd="sng">
            <a:solidFill>
              <a:schemeClr val="tx1">
                <a:lumMod val="50000"/>
              </a:schemeClr>
            </a:solidFill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3942AFE-1BA9-9F46-BA91-7B1548290527}"/>
              </a:ext>
            </a:extLst>
          </p:cNvPr>
          <p:cNvGrpSpPr>
            <a:grpSpLocks/>
          </p:cNvGrpSpPr>
          <p:nvPr/>
        </p:nvGrpSpPr>
        <p:grpSpPr bwMode="auto">
          <a:xfrm rot="2971326">
            <a:off x="90776" y="1662109"/>
            <a:ext cx="1900628" cy="830997"/>
            <a:chOff x="2405965" y="1062005"/>
            <a:chExt cx="1900347" cy="830962"/>
          </a:xfrm>
        </p:grpSpPr>
        <p:sp>
          <p:nvSpPr>
            <p:cNvPr id="23" name="TextBox 1">
              <a:extLst>
                <a:ext uri="{FF2B5EF4-FFF2-40B4-BE49-F238E27FC236}">
                  <a16:creationId xmlns:a16="http://schemas.microsoft.com/office/drawing/2014/main" id="{95D5C913-194A-7449-9DD6-4822A47728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5965" y="1062005"/>
              <a:ext cx="1452170" cy="830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 dirty="0">
                  <a:solidFill>
                    <a:srgbClr val="FF00FF"/>
                  </a:solidFill>
                </a:rPr>
                <a:t>We are</a:t>
              </a:r>
              <a:br>
                <a:rPr lang="en-US" altLang="en-US" sz="2400" b="1" dirty="0">
                  <a:solidFill>
                    <a:srgbClr val="FF00FF"/>
                  </a:solidFill>
                </a:rPr>
              </a:br>
              <a:r>
                <a:rPr lang="en-US" altLang="en-US" sz="2400" b="1" dirty="0">
                  <a:solidFill>
                    <a:srgbClr val="FF00FF"/>
                  </a:solidFill>
                </a:rPr>
                <a:t>here (M0)</a:t>
              </a: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A3A428F2-7188-C744-A46B-DF166EFA96A5}"/>
                </a:ext>
              </a:extLst>
            </p:cNvPr>
            <p:cNvCxnSpPr>
              <a:cxnSpLocks/>
            </p:cNvCxnSpPr>
            <p:nvPr/>
          </p:nvCxnSpPr>
          <p:spPr>
            <a:xfrm>
              <a:off x="3824063" y="1650325"/>
              <a:ext cx="482249" cy="0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552D488-3E9F-FF47-9EE1-C12814B32334}"/>
              </a:ext>
            </a:extLst>
          </p:cNvPr>
          <p:cNvGrpSpPr>
            <a:grpSpLocks/>
          </p:cNvGrpSpPr>
          <p:nvPr/>
        </p:nvGrpSpPr>
        <p:grpSpPr bwMode="auto">
          <a:xfrm rot="2831192">
            <a:off x="2002936" y="3321007"/>
            <a:ext cx="1020193" cy="461665"/>
            <a:chOff x="2827367" y="1062006"/>
            <a:chExt cx="1020044" cy="461645"/>
          </a:xfrm>
        </p:grpSpPr>
        <p:sp>
          <p:nvSpPr>
            <p:cNvPr id="28" name="TextBox 1">
              <a:extLst>
                <a:ext uri="{FF2B5EF4-FFF2-40B4-BE49-F238E27FC236}">
                  <a16:creationId xmlns:a16="http://schemas.microsoft.com/office/drawing/2014/main" id="{AD62AB99-2AF5-7A40-80DE-8410A78713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27367" y="1062006"/>
              <a:ext cx="609373" cy="461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 dirty="0">
                  <a:solidFill>
                    <a:srgbClr val="FF00FF"/>
                  </a:solidFill>
                </a:rPr>
                <a:t>M1</a:t>
              </a: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E07A2502-49AB-B14D-BAA8-1BFB8E75CD85}"/>
                </a:ext>
              </a:extLst>
            </p:cNvPr>
            <p:cNvCxnSpPr>
              <a:cxnSpLocks/>
            </p:cNvCxnSpPr>
            <p:nvPr/>
          </p:nvCxnSpPr>
          <p:spPr>
            <a:xfrm>
              <a:off x="3390038" y="1294613"/>
              <a:ext cx="457373" cy="3712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58690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">
            <a:extLst>
              <a:ext uri="{FF2B5EF4-FFF2-40B4-BE49-F238E27FC236}">
                <a16:creationId xmlns:a16="http://schemas.microsoft.com/office/drawing/2014/main" id="{FE791DFE-8736-1E4E-8AD4-48C253D58AB9}"/>
              </a:ext>
            </a:extLst>
          </p:cNvPr>
          <p:cNvGrpSpPr>
            <a:grpSpLocks/>
          </p:cNvGrpSpPr>
          <p:nvPr/>
        </p:nvGrpSpPr>
        <p:grpSpPr bwMode="auto">
          <a:xfrm>
            <a:off x="0" y="4737100"/>
            <a:ext cx="9215438" cy="2139950"/>
            <a:chOff x="0" y="4737100"/>
            <a:chExt cx="9215438" cy="2139950"/>
          </a:xfrm>
        </p:grpSpPr>
        <p:pic>
          <p:nvPicPr>
            <p:cNvPr id="5" name="Picture 1">
              <a:extLst>
                <a:ext uri="{FF2B5EF4-FFF2-40B4-BE49-F238E27FC236}">
                  <a16:creationId xmlns:a16="http://schemas.microsoft.com/office/drawing/2014/main" id="{71E58E72-DE6D-5642-89AF-34926130E8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523" b="12630"/>
            <a:stretch>
              <a:fillRect/>
            </a:stretch>
          </p:blipFill>
          <p:spPr bwMode="auto">
            <a:xfrm>
              <a:off x="0" y="4737100"/>
              <a:ext cx="9144000" cy="2120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10526F5-C9E0-9441-8D97-183B0F9A3208}"/>
                </a:ext>
              </a:extLst>
            </p:cNvPr>
            <p:cNvSpPr txBox="1"/>
            <p:nvPr/>
          </p:nvSpPr>
          <p:spPr>
            <a:xfrm>
              <a:off x="7632700" y="6599238"/>
              <a:ext cx="1582738" cy="27781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chemeClr val="bg1">
                      <a:lumMod val="65000"/>
                      <a:lumOff val="35000"/>
                    </a:schemeClr>
                  </a:solidFill>
                  <a:latin typeface="+mn-lt"/>
                  <a:ea typeface="+mn-ea"/>
                </a:rPr>
                <a:t>http://flic.kr/p/aCLor3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A6080A1-7333-314C-9306-DE5F3BA1F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798"/>
            <a:ext cx="8229600" cy="1143000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8C582-3216-C14B-B4CE-C68DDA558F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73823"/>
            <a:ext cx="8229600" cy="4525963"/>
          </a:xfrm>
        </p:spPr>
        <p:txBody>
          <a:bodyPr/>
          <a:lstStyle/>
          <a:p>
            <a:r>
              <a:rPr lang="en-US" altLang="en-US" dirty="0">
                <a:ea typeface="ＭＳ Ｐゴシック" charset="-128"/>
              </a:rPr>
              <a:t>Software Engineering Process</a:t>
            </a:r>
          </a:p>
          <a:p>
            <a:r>
              <a:rPr lang="en-US" altLang="en-US" dirty="0">
                <a:ea typeface="ＭＳ Ｐゴシック" charset="-128"/>
              </a:rPr>
              <a:t>Waterfall Process Model</a:t>
            </a:r>
          </a:p>
          <a:p>
            <a:r>
              <a:rPr lang="en-US" altLang="en-US" dirty="0">
                <a:ea typeface="ＭＳ Ｐゴシック" charset="-128"/>
              </a:rPr>
              <a:t>Empirical Process Model</a:t>
            </a:r>
          </a:p>
          <a:p>
            <a:r>
              <a:rPr lang="en-US" altLang="en-US" dirty="0">
                <a:ea typeface="ＭＳ Ｐゴシック" charset="-128"/>
              </a:rPr>
              <a:t>Iterative &amp; Incremental Development Process</a:t>
            </a:r>
          </a:p>
        </p:txBody>
      </p:sp>
    </p:spTree>
    <p:extLst>
      <p:ext uri="{BB962C8B-B14F-4D97-AF65-F5344CB8AC3E}">
        <p14:creationId xmlns:p14="http://schemas.microsoft.com/office/powerpoint/2010/main" val="41339872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6C546E1-DF07-2C4B-BEE6-975CC801A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20001319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Iterative Development Process</a:t>
            </a:r>
          </a:p>
        </p:txBody>
      </p:sp>
      <p:grpSp>
        <p:nvGrpSpPr>
          <p:cNvPr id="15362" name="Group 38"/>
          <p:cNvGrpSpPr>
            <a:grpSpLocks/>
          </p:cNvGrpSpPr>
          <p:nvPr/>
        </p:nvGrpSpPr>
        <p:grpSpPr bwMode="auto">
          <a:xfrm>
            <a:off x="122238" y="1073150"/>
            <a:ext cx="10566400" cy="5478463"/>
            <a:chOff x="48495" y="862288"/>
            <a:chExt cx="10567230" cy="5477908"/>
          </a:xfrm>
        </p:grpSpPr>
        <p:sp>
          <p:nvSpPr>
            <p:cNvPr id="20" name="Arc 19"/>
            <p:cNvSpPr/>
            <p:nvPr/>
          </p:nvSpPr>
          <p:spPr>
            <a:xfrm>
              <a:off x="3317414" y="2449627"/>
              <a:ext cx="2906941" cy="2904831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1" name="Arc 20"/>
            <p:cNvSpPr/>
            <p:nvPr/>
          </p:nvSpPr>
          <p:spPr>
            <a:xfrm rot="5400000">
              <a:off x="3317675" y="2531907"/>
              <a:ext cx="2906419" cy="2906941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4" name="Arc 23"/>
            <p:cNvSpPr/>
            <p:nvPr/>
          </p:nvSpPr>
          <p:spPr>
            <a:xfrm rot="10800000">
              <a:off x="3249146" y="2532169"/>
              <a:ext cx="2905353" cy="2906419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5" name="Arc 24"/>
            <p:cNvSpPr/>
            <p:nvPr/>
          </p:nvSpPr>
          <p:spPr>
            <a:xfrm rot="16200000">
              <a:off x="3249408" y="2449366"/>
              <a:ext cx="2904831" cy="2905353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6" name="Arc 25"/>
            <p:cNvSpPr/>
            <p:nvPr/>
          </p:nvSpPr>
          <p:spPr>
            <a:xfrm rot="5400000" flipV="1">
              <a:off x="1703855" y="542081"/>
              <a:ext cx="2906418" cy="3981763"/>
            </a:xfrm>
            <a:prstGeom prst="arc">
              <a:avLst/>
            </a:prstGeom>
            <a:ln w="203200" cmpd="sng">
              <a:solidFill>
                <a:schemeClr val="tx1">
                  <a:lumMod val="50000"/>
                </a:schemeClr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5372" name="TextBox 28"/>
            <p:cNvSpPr txBox="1">
              <a:spLocks noChangeArrowheads="1"/>
            </p:cNvSpPr>
            <p:nvPr/>
          </p:nvSpPr>
          <p:spPr bwMode="auto">
            <a:xfrm rot="2255331">
              <a:off x="1767943" y="1888634"/>
              <a:ext cx="1985646" cy="830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00CCFF"/>
                  </a:solidFill>
                </a:rPr>
                <a:t>Requirements</a:t>
              </a: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00CCFF"/>
                  </a:solidFill>
                </a:rPr>
                <a:t>Planning</a:t>
              </a:r>
            </a:p>
          </p:txBody>
        </p:sp>
        <p:sp>
          <p:nvSpPr>
            <p:cNvPr id="15373" name="TextBox 31"/>
            <p:cNvSpPr txBox="1">
              <a:spLocks noChangeArrowheads="1"/>
            </p:cNvSpPr>
            <p:nvPr/>
          </p:nvSpPr>
          <p:spPr bwMode="auto">
            <a:xfrm rot="-2748444">
              <a:off x="5522329" y="1388340"/>
              <a:ext cx="2252525" cy="1200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00CCFF"/>
                  </a:solidFill>
                </a:rPr>
                <a:t>Analysis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00CCFF"/>
                  </a:solidFill>
                </a:rPr>
                <a:t>Design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00CCFF"/>
                  </a:solidFill>
                </a:rPr>
                <a:t>Implementation</a:t>
              </a:r>
            </a:p>
          </p:txBody>
        </p:sp>
        <p:sp>
          <p:nvSpPr>
            <p:cNvPr id="15374" name="TextBox 33"/>
            <p:cNvSpPr txBox="1">
              <a:spLocks noChangeArrowheads="1"/>
            </p:cNvSpPr>
            <p:nvPr/>
          </p:nvSpPr>
          <p:spPr bwMode="auto">
            <a:xfrm>
              <a:off x="7128234" y="5747173"/>
              <a:ext cx="176277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7F7F7F"/>
                  </a:solidFill>
                </a:rPr>
                <a:t>Deployment</a:t>
              </a:r>
            </a:p>
          </p:txBody>
        </p:sp>
        <p:sp>
          <p:nvSpPr>
            <p:cNvPr id="15375" name="TextBox 34"/>
            <p:cNvSpPr txBox="1">
              <a:spLocks noChangeArrowheads="1"/>
            </p:cNvSpPr>
            <p:nvPr/>
          </p:nvSpPr>
          <p:spPr bwMode="auto">
            <a:xfrm rot="1596534">
              <a:off x="6053766" y="4725340"/>
              <a:ext cx="110604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00CCFF"/>
                  </a:solidFill>
                </a:rPr>
                <a:t>Testing</a:t>
              </a:r>
            </a:p>
          </p:txBody>
        </p:sp>
        <p:sp>
          <p:nvSpPr>
            <p:cNvPr id="15376" name="TextBox 35"/>
            <p:cNvSpPr txBox="1">
              <a:spLocks noChangeArrowheads="1"/>
            </p:cNvSpPr>
            <p:nvPr/>
          </p:nvSpPr>
          <p:spPr bwMode="auto">
            <a:xfrm rot="-2225573">
              <a:off x="2136354" y="5139217"/>
              <a:ext cx="153584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00CCFF"/>
                  </a:solidFill>
                </a:rPr>
                <a:t>Evaluation</a:t>
              </a:r>
            </a:p>
          </p:txBody>
        </p:sp>
        <p:sp>
          <p:nvSpPr>
            <p:cNvPr id="24592" name="TextBox 36"/>
            <p:cNvSpPr txBox="1">
              <a:spLocks noChangeArrowheads="1"/>
            </p:cNvSpPr>
            <p:nvPr/>
          </p:nvSpPr>
          <p:spPr bwMode="auto">
            <a:xfrm>
              <a:off x="48495" y="2633759"/>
              <a:ext cx="1292327" cy="830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b="1" dirty="0">
                  <a:solidFill>
                    <a:schemeClr val="tx1">
                      <a:lumMod val="50000"/>
                    </a:schemeClr>
                  </a:solidFill>
                </a:rPr>
                <a:t>Initial</a:t>
              </a:r>
              <a:br>
                <a:rPr lang="en-US" b="1" dirty="0">
                  <a:solidFill>
                    <a:schemeClr val="tx1">
                      <a:lumMod val="50000"/>
                    </a:schemeClr>
                  </a:solidFill>
                </a:rPr>
              </a:br>
              <a:r>
                <a:rPr lang="en-US" b="1" dirty="0">
                  <a:solidFill>
                    <a:schemeClr val="tx1">
                      <a:lumMod val="50000"/>
                    </a:schemeClr>
                  </a:solidFill>
                </a:rPr>
                <a:t>Planning</a:t>
              </a:r>
            </a:p>
          </p:txBody>
        </p:sp>
        <p:sp>
          <p:nvSpPr>
            <p:cNvPr id="38" name="Arc 37"/>
            <p:cNvSpPr/>
            <p:nvPr/>
          </p:nvSpPr>
          <p:spPr>
            <a:xfrm rot="5400000" flipV="1">
              <a:off x="6556430" y="2280901"/>
              <a:ext cx="2906419" cy="5212172"/>
            </a:xfrm>
            <a:prstGeom prst="arc">
              <a:avLst>
                <a:gd name="adj1" fmla="val 16870527"/>
                <a:gd name="adj2" fmla="val 556620"/>
              </a:avLst>
            </a:prstGeom>
            <a:ln w="203200" cmpd="sng">
              <a:solidFill>
                <a:srgbClr val="7F7F7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-20638" y="1128713"/>
            <a:ext cx="7608488" cy="4038600"/>
            <a:chOff x="-127820" y="1189038"/>
            <a:chExt cx="7607364" cy="4038430"/>
          </a:xfrm>
        </p:grpSpPr>
        <p:sp>
          <p:nvSpPr>
            <p:cNvPr id="15364" name="TextBox 1"/>
            <p:cNvSpPr txBox="1">
              <a:spLocks noChangeArrowheads="1"/>
            </p:cNvSpPr>
            <p:nvPr/>
          </p:nvSpPr>
          <p:spPr bwMode="auto">
            <a:xfrm>
              <a:off x="3298825" y="1189038"/>
              <a:ext cx="4180719" cy="461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 dirty="0">
                  <a:solidFill>
                    <a:srgbClr val="FF00FF"/>
                  </a:solidFill>
                </a:rPr>
                <a:t>We are here – how to proceed?</a:t>
              </a: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flipH="1">
              <a:off x="3129249" y="1617645"/>
              <a:ext cx="479354" cy="534964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Oval 1"/>
            <p:cNvSpPr/>
            <p:nvPr/>
          </p:nvSpPr>
          <p:spPr>
            <a:xfrm rot="2284721">
              <a:off x="-127820" y="1814487"/>
              <a:ext cx="4204665" cy="3412981"/>
            </a:xfrm>
            <a:prstGeom prst="ellipse">
              <a:avLst/>
            </a:prstGeom>
            <a:noFill/>
            <a:ln w="57150" cmpd="sng">
              <a:solidFill>
                <a:srgbClr val="FF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94895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Box 2"/>
          <p:cNvSpPr txBox="1">
            <a:spLocks noChangeArrowheads="1"/>
          </p:cNvSpPr>
          <p:nvPr/>
        </p:nvSpPr>
        <p:spPr bwMode="auto">
          <a:xfrm>
            <a:off x="0" y="33020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3200" dirty="0"/>
              <a:t>Engineering software is a big job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3822" y="4511806"/>
            <a:ext cx="7416357" cy="1815882"/>
          </a:xfrm>
          <a:prstGeom prst="rect">
            <a:avLst/>
          </a:prstGeom>
          <a:noFill/>
        </p:spPr>
        <p:txBody>
          <a:bodyPr numCol="2" spcCol="182880">
            <a:spAutoFit/>
          </a:bodyPr>
          <a:lstStyle/>
          <a:p>
            <a:pPr>
              <a:defRPr/>
            </a:pPr>
            <a:r>
              <a:rPr lang="en-US" sz="2800" dirty="0">
                <a:ea typeface="ＭＳ Ｐゴシック" charset="0"/>
                <a:cs typeface="ＭＳ Ｐゴシック" charset="0"/>
              </a:rPr>
              <a:t>Many types of tasks: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US" sz="2800" dirty="0">
                <a:ea typeface="ＭＳ Ｐゴシック" charset="0"/>
                <a:cs typeface="ＭＳ Ｐゴシック" charset="0"/>
              </a:rPr>
              <a:t>Requirements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US" sz="2800" dirty="0">
                <a:ea typeface="ＭＳ Ｐゴシック" charset="0"/>
                <a:cs typeface="ＭＳ Ｐゴシック" charset="0"/>
              </a:rPr>
              <a:t>Design</a:t>
            </a:r>
          </a:p>
          <a:p>
            <a:pPr marL="457200" indent="-457200">
              <a:buFont typeface="Arial"/>
              <a:buChar char="•"/>
              <a:defRPr/>
            </a:pPr>
            <a:endParaRPr lang="en-US" sz="2800" dirty="0">
              <a:ea typeface="ＭＳ Ｐゴシック" charset="0"/>
              <a:cs typeface="ＭＳ Ｐゴシック" charset="0"/>
            </a:endParaRPr>
          </a:p>
          <a:p>
            <a:pPr marL="457200" indent="-457200">
              <a:buFont typeface="Arial"/>
              <a:buChar char="•"/>
              <a:defRPr/>
            </a:pPr>
            <a:endParaRPr lang="en-US" sz="2800" dirty="0">
              <a:ea typeface="ＭＳ Ｐゴシック" charset="0"/>
              <a:cs typeface="ＭＳ Ｐゴシック" charset="0"/>
            </a:endParaRPr>
          </a:p>
          <a:p>
            <a:pPr marL="457200" indent="-457200">
              <a:buFont typeface="Arial"/>
              <a:buChar char="•"/>
              <a:defRPr/>
            </a:pPr>
            <a:r>
              <a:rPr lang="en-US" sz="2800" dirty="0">
                <a:ea typeface="ＭＳ Ｐゴシック" charset="0"/>
                <a:cs typeface="ＭＳ Ｐゴシック" charset="0"/>
              </a:rPr>
              <a:t>Implementation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US" sz="2800" dirty="0">
                <a:ea typeface="ＭＳ Ｐゴシック" charset="0"/>
                <a:cs typeface="ＭＳ Ｐゴシック" charset="0"/>
              </a:rPr>
              <a:t>Verification (testing)</a:t>
            </a:r>
          </a:p>
          <a:p>
            <a:pPr>
              <a:defRPr/>
            </a:pPr>
            <a:endParaRPr lang="en-US" sz="2800" dirty="0">
              <a:ea typeface="ＭＳ Ｐゴシック" charset="0"/>
              <a:cs typeface="ＭＳ Ｐゴシック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4547490" y="1268109"/>
            <a:ext cx="4350602" cy="2872077"/>
          </a:xfrm>
          <a:prstGeom prst="rect">
            <a:avLst/>
          </a:prstGeom>
        </p:spPr>
      </p:pic>
      <p:sp>
        <p:nvSpPr>
          <p:cNvPr id="16388" name="TextBox 5"/>
          <p:cNvSpPr txBox="1">
            <a:spLocks noChangeArrowheads="1"/>
          </p:cNvSpPr>
          <p:nvPr/>
        </p:nvSpPr>
        <p:spPr bwMode="auto">
          <a:xfrm rot="5400000">
            <a:off x="8185944" y="3201194"/>
            <a:ext cx="16271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1200">
                <a:solidFill>
                  <a:srgbClr val="404040"/>
                </a:solidFill>
              </a:rPr>
              <a:t>http://flic.kr/p/5w9rXP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rcRect l="9802" t="3615" r="2170" b="6747"/>
          <a:stretch/>
        </p:blipFill>
        <p:spPr>
          <a:xfrm>
            <a:off x="265384" y="1268110"/>
            <a:ext cx="4085016" cy="2872077"/>
          </a:xfrm>
          <a:prstGeom prst="rect">
            <a:avLst/>
          </a:prstGeom>
        </p:spPr>
      </p:pic>
      <p:sp>
        <p:nvSpPr>
          <p:cNvPr id="15366" name="TextBox 7"/>
          <p:cNvSpPr txBox="1">
            <a:spLocks noChangeArrowheads="1"/>
          </p:cNvSpPr>
          <p:nvPr/>
        </p:nvSpPr>
        <p:spPr bwMode="auto">
          <a:xfrm rot="16200000">
            <a:off x="-651668" y="3201194"/>
            <a:ext cx="16271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http://flic.kr/p/7GereG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7183438" y="723900"/>
            <a:ext cx="0" cy="6134100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657350" y="723900"/>
            <a:ext cx="0" cy="6134100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204788" y="4122738"/>
            <a:ext cx="2903537" cy="1823209"/>
            <a:chOff x="204788" y="4122738"/>
            <a:chExt cx="2903537" cy="1823209"/>
          </a:xfrm>
        </p:grpSpPr>
        <p:sp>
          <p:nvSpPr>
            <p:cNvPr id="16425" name="TextBox 12"/>
            <p:cNvSpPr txBox="1">
              <a:spLocks noChangeArrowheads="1"/>
            </p:cNvSpPr>
            <p:nvPr/>
          </p:nvSpPr>
          <p:spPr bwMode="auto">
            <a:xfrm>
              <a:off x="427038" y="4122738"/>
              <a:ext cx="2465387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Choose USs for Iteration</a:t>
              </a:r>
            </a:p>
          </p:txBody>
        </p:sp>
        <p:sp>
          <p:nvSpPr>
            <p:cNvPr id="16426" name="TextBox 13"/>
            <p:cNvSpPr txBox="1">
              <a:spLocks noChangeArrowheads="1"/>
            </p:cNvSpPr>
            <p:nvPr/>
          </p:nvSpPr>
          <p:spPr bwMode="auto">
            <a:xfrm>
              <a:off x="204788" y="4613010"/>
              <a:ext cx="2903537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Divide Chosen USs into </a:t>
              </a:r>
              <a:r>
                <a:rPr lang="en-US" altLang="en-US" sz="1800" u="sng" dirty="0"/>
                <a:t>Tasks</a:t>
              </a:r>
            </a:p>
          </p:txBody>
        </p:sp>
        <p:sp>
          <p:nvSpPr>
            <p:cNvPr id="16428" name="TextBox 15"/>
            <p:cNvSpPr txBox="1">
              <a:spLocks noChangeArrowheads="1"/>
            </p:cNvSpPr>
            <p:nvPr/>
          </p:nvSpPr>
          <p:spPr bwMode="auto">
            <a:xfrm>
              <a:off x="517525" y="5073014"/>
              <a:ext cx="244396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Assign Tasks to Workers</a:t>
              </a:r>
            </a:p>
          </p:txBody>
        </p:sp>
        <p:sp>
          <p:nvSpPr>
            <p:cNvPr id="16429" name="TextBox 16"/>
            <p:cNvSpPr txBox="1">
              <a:spLocks noChangeArrowheads="1"/>
            </p:cNvSpPr>
            <p:nvPr/>
          </p:nvSpPr>
          <p:spPr bwMode="auto">
            <a:xfrm>
              <a:off x="949325" y="5577647"/>
              <a:ext cx="141446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Get to Work!</a:t>
              </a:r>
            </a:p>
          </p:txBody>
        </p:sp>
      </p:grpSp>
      <p:grpSp>
        <p:nvGrpSpPr>
          <p:cNvPr id="16388" name="Group 31"/>
          <p:cNvGrpSpPr>
            <a:grpSpLocks/>
          </p:cNvGrpSpPr>
          <p:nvPr/>
        </p:nvGrpSpPr>
        <p:grpSpPr bwMode="auto">
          <a:xfrm>
            <a:off x="1544638" y="106363"/>
            <a:ext cx="1397000" cy="508000"/>
            <a:chOff x="898292" y="161073"/>
            <a:chExt cx="1396069" cy="508000"/>
          </a:xfrm>
        </p:grpSpPr>
        <p:sp>
          <p:nvSpPr>
            <p:cNvPr id="16418" name="TextBox 1"/>
            <p:cNvSpPr txBox="1">
              <a:spLocks noChangeArrowheads="1"/>
            </p:cNvSpPr>
            <p:nvPr/>
          </p:nvSpPr>
          <p:spPr bwMode="auto">
            <a:xfrm>
              <a:off x="1142408" y="219257"/>
              <a:ext cx="115195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Developer</a:t>
              </a:r>
            </a:p>
          </p:txBody>
        </p:sp>
        <p:grpSp>
          <p:nvGrpSpPr>
            <p:cNvPr id="16419" name="Group 24"/>
            <p:cNvGrpSpPr>
              <a:grpSpLocks/>
            </p:cNvGrpSpPr>
            <p:nvPr/>
          </p:nvGrpSpPr>
          <p:grpSpPr bwMode="auto">
            <a:xfrm>
              <a:off x="898292" y="161073"/>
              <a:ext cx="242850" cy="508000"/>
              <a:chOff x="898292" y="161073"/>
              <a:chExt cx="242850" cy="508000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898292" y="161073"/>
                <a:ext cx="242725" cy="24288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1017275" y="397610"/>
                <a:ext cx="0" cy="1666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flipH="1">
                <a:off x="933194" y="550010"/>
                <a:ext cx="85668" cy="1190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1010929" y="550010"/>
                <a:ext cx="85668" cy="1190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rot="5400000">
                <a:off x="1015689" y="362741"/>
                <a:ext cx="0" cy="1681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389" name="Group 32"/>
          <p:cNvGrpSpPr>
            <a:grpSpLocks/>
          </p:cNvGrpSpPr>
          <p:nvPr/>
        </p:nvGrpSpPr>
        <p:grpSpPr bwMode="auto">
          <a:xfrm>
            <a:off x="7064375" y="106363"/>
            <a:ext cx="1314450" cy="508000"/>
            <a:chOff x="5474009" y="161073"/>
            <a:chExt cx="1314906" cy="508000"/>
          </a:xfrm>
        </p:grpSpPr>
        <p:sp>
          <p:nvSpPr>
            <p:cNvPr id="16411" name="TextBox 2"/>
            <p:cNvSpPr txBox="1">
              <a:spLocks noChangeArrowheads="1"/>
            </p:cNvSpPr>
            <p:nvPr/>
          </p:nvSpPr>
          <p:spPr bwMode="auto">
            <a:xfrm>
              <a:off x="5690838" y="213062"/>
              <a:ext cx="109807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Customer</a:t>
              </a:r>
            </a:p>
          </p:txBody>
        </p:sp>
        <p:grpSp>
          <p:nvGrpSpPr>
            <p:cNvPr id="16412" name="Group 25"/>
            <p:cNvGrpSpPr>
              <a:grpSpLocks/>
            </p:cNvGrpSpPr>
            <p:nvPr/>
          </p:nvGrpSpPr>
          <p:grpSpPr bwMode="auto">
            <a:xfrm>
              <a:off x="5474009" y="161073"/>
              <a:ext cx="242850" cy="508000"/>
              <a:chOff x="898292" y="161073"/>
              <a:chExt cx="242850" cy="508000"/>
            </a:xfrm>
          </p:grpSpPr>
          <p:sp>
            <p:nvSpPr>
              <p:cNvPr id="27" name="Oval 26"/>
              <p:cNvSpPr/>
              <p:nvPr/>
            </p:nvSpPr>
            <p:spPr>
              <a:xfrm>
                <a:off x="898292" y="161073"/>
                <a:ext cx="242972" cy="24288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1017396" y="397610"/>
                <a:ext cx="0" cy="1666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H="1">
                <a:off x="933229" y="550010"/>
                <a:ext cx="85755" cy="1190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1011044" y="550010"/>
                <a:ext cx="85755" cy="1190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5400000">
                <a:off x="1015809" y="362656"/>
                <a:ext cx="0" cy="16833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101725" y="587375"/>
            <a:ext cx="6081713" cy="747713"/>
            <a:chOff x="1101725" y="587375"/>
            <a:chExt cx="6081713" cy="747713"/>
          </a:xfrm>
        </p:grpSpPr>
        <p:sp>
          <p:nvSpPr>
            <p:cNvPr id="16407" name="TextBox 3"/>
            <p:cNvSpPr txBox="1">
              <a:spLocks noChangeArrowheads="1"/>
            </p:cNvSpPr>
            <p:nvPr/>
          </p:nvSpPr>
          <p:spPr bwMode="auto">
            <a:xfrm>
              <a:off x="1101725" y="966788"/>
              <a:ext cx="1203325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Create USs</a:t>
              </a:r>
            </a:p>
          </p:txBody>
        </p:sp>
        <p:grpSp>
          <p:nvGrpSpPr>
            <p:cNvPr id="16408" name="Group 1"/>
            <p:cNvGrpSpPr>
              <a:grpSpLocks/>
            </p:cNvGrpSpPr>
            <p:nvPr/>
          </p:nvGrpSpPr>
          <p:grpSpPr bwMode="auto">
            <a:xfrm>
              <a:off x="1657350" y="587375"/>
              <a:ext cx="5526088" cy="369888"/>
              <a:chOff x="1657350" y="587375"/>
              <a:chExt cx="5526088" cy="369888"/>
            </a:xfrm>
          </p:grpSpPr>
          <p:sp>
            <p:nvSpPr>
              <p:cNvPr id="16409" name="TextBox 4"/>
              <p:cNvSpPr txBox="1">
                <a:spLocks noChangeArrowheads="1"/>
              </p:cNvSpPr>
              <p:nvPr/>
            </p:nvSpPr>
            <p:spPr bwMode="auto">
              <a:xfrm>
                <a:off x="3457575" y="587375"/>
                <a:ext cx="1504950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16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Requirements</a:t>
                </a:r>
              </a:p>
            </p:txBody>
          </p:sp>
          <p:cxnSp>
            <p:nvCxnSpPr>
              <p:cNvPr id="40" name="Straight Arrow Connector 39"/>
              <p:cNvCxnSpPr/>
              <p:nvPr/>
            </p:nvCxnSpPr>
            <p:spPr>
              <a:xfrm flipH="1">
                <a:off x="1657350" y="941388"/>
                <a:ext cx="5526088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892175" y="1675020"/>
            <a:ext cx="6291263" cy="560388"/>
            <a:chOff x="892175" y="2470150"/>
            <a:chExt cx="6291263" cy="560388"/>
          </a:xfrm>
        </p:grpSpPr>
        <p:sp>
          <p:nvSpPr>
            <p:cNvPr id="16398" name="TextBox 7"/>
            <p:cNvSpPr txBox="1">
              <a:spLocks noChangeArrowheads="1"/>
            </p:cNvSpPr>
            <p:nvPr/>
          </p:nvSpPr>
          <p:spPr bwMode="auto">
            <a:xfrm>
              <a:off x="892175" y="2470150"/>
              <a:ext cx="139256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Estimate USs</a:t>
              </a:r>
            </a:p>
          </p:txBody>
        </p:sp>
        <p:sp>
          <p:nvSpPr>
            <p:cNvPr id="16399" name="TextBox 8"/>
            <p:cNvSpPr txBox="1">
              <a:spLocks noChangeArrowheads="1"/>
            </p:cNvSpPr>
            <p:nvPr/>
          </p:nvSpPr>
          <p:spPr bwMode="auto">
            <a:xfrm>
              <a:off x="3419475" y="2660650"/>
              <a:ext cx="1658938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USs + Estimates</a:t>
              </a:r>
            </a:p>
          </p:txBody>
        </p:sp>
        <p:cxnSp>
          <p:nvCxnSpPr>
            <p:cNvPr id="44" name="Straight Arrow Connector 43"/>
            <p:cNvCxnSpPr/>
            <p:nvPr/>
          </p:nvCxnSpPr>
          <p:spPr>
            <a:xfrm>
              <a:off x="1657350" y="3030538"/>
              <a:ext cx="552608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1657350" y="2806493"/>
            <a:ext cx="6217606" cy="701675"/>
            <a:chOff x="1657350" y="3154363"/>
            <a:chExt cx="6217606" cy="701675"/>
          </a:xfrm>
        </p:grpSpPr>
        <p:sp>
          <p:nvSpPr>
            <p:cNvPr id="16395" name="TextBox 9"/>
            <p:cNvSpPr txBox="1">
              <a:spLocks noChangeArrowheads="1"/>
            </p:cNvSpPr>
            <p:nvPr/>
          </p:nvSpPr>
          <p:spPr bwMode="auto">
            <a:xfrm>
              <a:off x="6456363" y="3154363"/>
              <a:ext cx="141859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Prioritize USs</a:t>
              </a:r>
            </a:p>
          </p:txBody>
        </p:sp>
        <p:sp>
          <p:nvSpPr>
            <p:cNvPr id="16396" name="TextBox 10"/>
            <p:cNvSpPr txBox="1">
              <a:spLocks noChangeArrowheads="1"/>
            </p:cNvSpPr>
            <p:nvPr/>
          </p:nvSpPr>
          <p:spPr bwMode="auto">
            <a:xfrm>
              <a:off x="2927350" y="3486150"/>
              <a:ext cx="272415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USs + Estimates + Priorities</a:t>
              </a:r>
            </a:p>
          </p:txBody>
        </p:sp>
        <p:cxnSp>
          <p:nvCxnSpPr>
            <p:cNvPr id="45" name="Straight Arrow Connector 44"/>
            <p:cNvCxnSpPr/>
            <p:nvPr/>
          </p:nvCxnSpPr>
          <p:spPr>
            <a:xfrm flipH="1">
              <a:off x="1657350" y="3844925"/>
              <a:ext cx="552608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93204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7183438" y="723900"/>
            <a:ext cx="0" cy="6134100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657350" y="723900"/>
            <a:ext cx="0" cy="6134100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204788" y="4122738"/>
            <a:ext cx="2903537" cy="1823209"/>
            <a:chOff x="204788" y="4122738"/>
            <a:chExt cx="2903537" cy="1823209"/>
          </a:xfrm>
        </p:grpSpPr>
        <p:sp>
          <p:nvSpPr>
            <p:cNvPr id="16425" name="TextBox 12"/>
            <p:cNvSpPr txBox="1">
              <a:spLocks noChangeArrowheads="1"/>
            </p:cNvSpPr>
            <p:nvPr/>
          </p:nvSpPr>
          <p:spPr bwMode="auto">
            <a:xfrm>
              <a:off x="427038" y="4122738"/>
              <a:ext cx="2465387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Choose USs for Iteration</a:t>
              </a:r>
            </a:p>
          </p:txBody>
        </p:sp>
        <p:sp>
          <p:nvSpPr>
            <p:cNvPr id="16426" name="TextBox 13"/>
            <p:cNvSpPr txBox="1">
              <a:spLocks noChangeArrowheads="1"/>
            </p:cNvSpPr>
            <p:nvPr/>
          </p:nvSpPr>
          <p:spPr bwMode="auto">
            <a:xfrm>
              <a:off x="204788" y="4613010"/>
              <a:ext cx="2903537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Divide Chosen USs into </a:t>
              </a:r>
              <a:r>
                <a:rPr lang="en-US" altLang="en-US" sz="1800" u="sng" dirty="0"/>
                <a:t>Tasks</a:t>
              </a:r>
            </a:p>
          </p:txBody>
        </p:sp>
        <p:sp>
          <p:nvSpPr>
            <p:cNvPr id="16428" name="TextBox 15"/>
            <p:cNvSpPr txBox="1">
              <a:spLocks noChangeArrowheads="1"/>
            </p:cNvSpPr>
            <p:nvPr/>
          </p:nvSpPr>
          <p:spPr bwMode="auto">
            <a:xfrm>
              <a:off x="517525" y="5073014"/>
              <a:ext cx="244396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Assign Tasks to Workers</a:t>
              </a:r>
            </a:p>
          </p:txBody>
        </p:sp>
        <p:sp>
          <p:nvSpPr>
            <p:cNvPr id="16429" name="TextBox 16"/>
            <p:cNvSpPr txBox="1">
              <a:spLocks noChangeArrowheads="1"/>
            </p:cNvSpPr>
            <p:nvPr/>
          </p:nvSpPr>
          <p:spPr bwMode="auto">
            <a:xfrm>
              <a:off x="949325" y="5577647"/>
              <a:ext cx="141446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Get to Work!</a:t>
              </a:r>
            </a:p>
          </p:txBody>
        </p:sp>
      </p:grpSp>
      <p:grpSp>
        <p:nvGrpSpPr>
          <p:cNvPr id="16388" name="Group 31"/>
          <p:cNvGrpSpPr>
            <a:grpSpLocks/>
          </p:cNvGrpSpPr>
          <p:nvPr/>
        </p:nvGrpSpPr>
        <p:grpSpPr bwMode="auto">
          <a:xfrm>
            <a:off x="1544638" y="106363"/>
            <a:ext cx="1397000" cy="508000"/>
            <a:chOff x="898292" y="161073"/>
            <a:chExt cx="1396069" cy="508000"/>
          </a:xfrm>
        </p:grpSpPr>
        <p:sp>
          <p:nvSpPr>
            <p:cNvPr id="16418" name="TextBox 1"/>
            <p:cNvSpPr txBox="1">
              <a:spLocks noChangeArrowheads="1"/>
            </p:cNvSpPr>
            <p:nvPr/>
          </p:nvSpPr>
          <p:spPr bwMode="auto">
            <a:xfrm>
              <a:off x="1142408" y="219257"/>
              <a:ext cx="115195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Developer</a:t>
              </a:r>
            </a:p>
          </p:txBody>
        </p:sp>
        <p:grpSp>
          <p:nvGrpSpPr>
            <p:cNvPr id="16419" name="Group 24"/>
            <p:cNvGrpSpPr>
              <a:grpSpLocks/>
            </p:cNvGrpSpPr>
            <p:nvPr/>
          </p:nvGrpSpPr>
          <p:grpSpPr bwMode="auto">
            <a:xfrm>
              <a:off x="898292" y="161073"/>
              <a:ext cx="242850" cy="508000"/>
              <a:chOff x="898292" y="161073"/>
              <a:chExt cx="242850" cy="508000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898292" y="161073"/>
                <a:ext cx="242725" cy="24288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1017275" y="397610"/>
                <a:ext cx="0" cy="1666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flipH="1">
                <a:off x="933194" y="550010"/>
                <a:ext cx="85668" cy="1190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1010929" y="550010"/>
                <a:ext cx="85668" cy="1190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rot="5400000">
                <a:off x="1015689" y="362741"/>
                <a:ext cx="0" cy="1681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389" name="Group 32"/>
          <p:cNvGrpSpPr>
            <a:grpSpLocks/>
          </p:cNvGrpSpPr>
          <p:nvPr/>
        </p:nvGrpSpPr>
        <p:grpSpPr bwMode="auto">
          <a:xfrm>
            <a:off x="7064375" y="106363"/>
            <a:ext cx="1314450" cy="508000"/>
            <a:chOff x="5474009" y="161073"/>
            <a:chExt cx="1314906" cy="508000"/>
          </a:xfrm>
        </p:grpSpPr>
        <p:sp>
          <p:nvSpPr>
            <p:cNvPr id="16411" name="TextBox 2"/>
            <p:cNvSpPr txBox="1">
              <a:spLocks noChangeArrowheads="1"/>
            </p:cNvSpPr>
            <p:nvPr/>
          </p:nvSpPr>
          <p:spPr bwMode="auto">
            <a:xfrm>
              <a:off x="5690838" y="213062"/>
              <a:ext cx="109807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Customer</a:t>
              </a:r>
            </a:p>
          </p:txBody>
        </p:sp>
        <p:grpSp>
          <p:nvGrpSpPr>
            <p:cNvPr id="16412" name="Group 25"/>
            <p:cNvGrpSpPr>
              <a:grpSpLocks/>
            </p:cNvGrpSpPr>
            <p:nvPr/>
          </p:nvGrpSpPr>
          <p:grpSpPr bwMode="auto">
            <a:xfrm>
              <a:off x="5474009" y="161073"/>
              <a:ext cx="242850" cy="508000"/>
              <a:chOff x="898292" y="161073"/>
              <a:chExt cx="242850" cy="508000"/>
            </a:xfrm>
          </p:grpSpPr>
          <p:sp>
            <p:nvSpPr>
              <p:cNvPr id="27" name="Oval 26"/>
              <p:cNvSpPr/>
              <p:nvPr/>
            </p:nvSpPr>
            <p:spPr>
              <a:xfrm>
                <a:off x="898292" y="161073"/>
                <a:ext cx="242972" cy="24288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1017396" y="397610"/>
                <a:ext cx="0" cy="1666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H="1">
                <a:off x="933229" y="550010"/>
                <a:ext cx="85755" cy="1190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1011044" y="550010"/>
                <a:ext cx="85755" cy="1190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5400000">
                <a:off x="1015809" y="362656"/>
                <a:ext cx="0" cy="16833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101725" y="587375"/>
            <a:ext cx="6081713" cy="747713"/>
            <a:chOff x="1101725" y="587375"/>
            <a:chExt cx="6081713" cy="747713"/>
          </a:xfrm>
        </p:grpSpPr>
        <p:sp>
          <p:nvSpPr>
            <p:cNvPr id="16407" name="TextBox 3"/>
            <p:cNvSpPr txBox="1">
              <a:spLocks noChangeArrowheads="1"/>
            </p:cNvSpPr>
            <p:nvPr/>
          </p:nvSpPr>
          <p:spPr bwMode="auto">
            <a:xfrm>
              <a:off x="1101725" y="966788"/>
              <a:ext cx="1203325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Create USs</a:t>
              </a:r>
            </a:p>
          </p:txBody>
        </p:sp>
        <p:grpSp>
          <p:nvGrpSpPr>
            <p:cNvPr id="16408" name="Group 1"/>
            <p:cNvGrpSpPr>
              <a:grpSpLocks/>
            </p:cNvGrpSpPr>
            <p:nvPr/>
          </p:nvGrpSpPr>
          <p:grpSpPr bwMode="auto">
            <a:xfrm>
              <a:off x="1657350" y="587375"/>
              <a:ext cx="5526088" cy="369888"/>
              <a:chOff x="1657350" y="587375"/>
              <a:chExt cx="5526088" cy="369888"/>
            </a:xfrm>
          </p:grpSpPr>
          <p:sp>
            <p:nvSpPr>
              <p:cNvPr id="16409" name="TextBox 4"/>
              <p:cNvSpPr txBox="1">
                <a:spLocks noChangeArrowheads="1"/>
              </p:cNvSpPr>
              <p:nvPr/>
            </p:nvSpPr>
            <p:spPr bwMode="auto">
              <a:xfrm>
                <a:off x="3457575" y="587375"/>
                <a:ext cx="1504950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16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Requirements</a:t>
                </a:r>
              </a:p>
            </p:txBody>
          </p:sp>
          <p:cxnSp>
            <p:nvCxnSpPr>
              <p:cNvPr id="40" name="Straight Arrow Connector 39"/>
              <p:cNvCxnSpPr/>
              <p:nvPr/>
            </p:nvCxnSpPr>
            <p:spPr>
              <a:xfrm flipH="1">
                <a:off x="1657350" y="941388"/>
                <a:ext cx="5526088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892175" y="1675020"/>
            <a:ext cx="6291263" cy="560388"/>
            <a:chOff x="892175" y="2470150"/>
            <a:chExt cx="6291263" cy="560388"/>
          </a:xfrm>
        </p:grpSpPr>
        <p:sp>
          <p:nvSpPr>
            <p:cNvPr id="16398" name="TextBox 7"/>
            <p:cNvSpPr txBox="1">
              <a:spLocks noChangeArrowheads="1"/>
            </p:cNvSpPr>
            <p:nvPr/>
          </p:nvSpPr>
          <p:spPr bwMode="auto">
            <a:xfrm>
              <a:off x="892175" y="2470150"/>
              <a:ext cx="139256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Estimate USs</a:t>
              </a:r>
            </a:p>
          </p:txBody>
        </p:sp>
        <p:sp>
          <p:nvSpPr>
            <p:cNvPr id="16399" name="TextBox 8"/>
            <p:cNvSpPr txBox="1">
              <a:spLocks noChangeArrowheads="1"/>
            </p:cNvSpPr>
            <p:nvPr/>
          </p:nvSpPr>
          <p:spPr bwMode="auto">
            <a:xfrm>
              <a:off x="3419475" y="2660650"/>
              <a:ext cx="1658938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USs + Estimates</a:t>
              </a:r>
            </a:p>
          </p:txBody>
        </p:sp>
        <p:cxnSp>
          <p:nvCxnSpPr>
            <p:cNvPr id="44" name="Straight Arrow Connector 43"/>
            <p:cNvCxnSpPr/>
            <p:nvPr/>
          </p:nvCxnSpPr>
          <p:spPr>
            <a:xfrm>
              <a:off x="1657350" y="3030538"/>
              <a:ext cx="552608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1657350" y="2806493"/>
            <a:ext cx="6217606" cy="701675"/>
            <a:chOff x="1657350" y="3154363"/>
            <a:chExt cx="6217606" cy="701675"/>
          </a:xfrm>
        </p:grpSpPr>
        <p:sp>
          <p:nvSpPr>
            <p:cNvPr id="16395" name="TextBox 9"/>
            <p:cNvSpPr txBox="1">
              <a:spLocks noChangeArrowheads="1"/>
            </p:cNvSpPr>
            <p:nvPr/>
          </p:nvSpPr>
          <p:spPr bwMode="auto">
            <a:xfrm>
              <a:off x="6456363" y="3154363"/>
              <a:ext cx="141859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Prioritize USs</a:t>
              </a:r>
            </a:p>
          </p:txBody>
        </p:sp>
        <p:sp>
          <p:nvSpPr>
            <p:cNvPr id="16396" name="TextBox 10"/>
            <p:cNvSpPr txBox="1">
              <a:spLocks noChangeArrowheads="1"/>
            </p:cNvSpPr>
            <p:nvPr/>
          </p:nvSpPr>
          <p:spPr bwMode="auto">
            <a:xfrm>
              <a:off x="2927350" y="3486150"/>
              <a:ext cx="272415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USs + Estimates + Priorities</a:t>
              </a:r>
            </a:p>
          </p:txBody>
        </p:sp>
        <p:cxnSp>
          <p:nvCxnSpPr>
            <p:cNvPr id="45" name="Straight Arrow Connector 44"/>
            <p:cNvCxnSpPr/>
            <p:nvPr/>
          </p:nvCxnSpPr>
          <p:spPr>
            <a:xfrm flipH="1">
              <a:off x="1657350" y="3844925"/>
              <a:ext cx="552608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4AFD8DBD-BC08-814F-B793-30388B6CC70D}"/>
              </a:ext>
            </a:extLst>
          </p:cNvPr>
          <p:cNvSpPr/>
          <p:nvPr/>
        </p:nvSpPr>
        <p:spPr>
          <a:xfrm>
            <a:off x="881290" y="1702705"/>
            <a:ext cx="1412874" cy="331788"/>
          </a:xfrm>
          <a:prstGeom prst="roundRect">
            <a:avLst/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708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84554"/>
          <a:stretch/>
        </p:blipFill>
        <p:spPr>
          <a:xfrm>
            <a:off x="717550" y="1663700"/>
            <a:ext cx="1190763" cy="35306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Estimation is Hard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47819" y="6581001"/>
            <a:ext cx="16254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http://</a:t>
            </a:r>
            <a:r>
              <a:rPr lang="en-US" sz="12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xkcd.com</a:t>
            </a:r>
            <a:r>
              <a:rPr lang="en-US" sz="12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/1658/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5300" r="54568"/>
          <a:stretch/>
        </p:blipFill>
        <p:spPr>
          <a:xfrm>
            <a:off x="1896994" y="1663700"/>
            <a:ext cx="2322838" cy="3530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64036"/>
          <a:stretch/>
        </p:blipFill>
        <p:spPr>
          <a:xfrm>
            <a:off x="5645426" y="1663700"/>
            <a:ext cx="2772465" cy="3530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45459" r="36075"/>
          <a:stretch/>
        </p:blipFill>
        <p:spPr>
          <a:xfrm>
            <a:off x="4221893" y="1663700"/>
            <a:ext cx="1423533" cy="353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401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3383"/>
          </a:xfrm>
        </p:spPr>
        <p:txBody>
          <a:bodyPr/>
          <a:lstStyle/>
          <a:p>
            <a:r>
              <a:rPr lang="en-US" altLang="en-US" dirty="0">
                <a:ea typeface="ＭＳ Ｐゴシック" charset="-128"/>
              </a:rPr>
              <a:t>Principles for Estimation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3383"/>
            <a:ext cx="8229600" cy="5805889"/>
          </a:xfrm>
        </p:spPr>
        <p:txBody>
          <a:bodyPr/>
          <a:lstStyle/>
          <a:p>
            <a:r>
              <a:rPr lang="en-US" altLang="en-US" b="1" dirty="0">
                <a:solidFill>
                  <a:schemeClr val="tx1">
                    <a:lumMod val="50000"/>
                  </a:schemeClr>
                </a:solidFill>
                <a:ea typeface="ＭＳ Ｐゴシック" charset="-128"/>
              </a:rPr>
              <a:t>Principle: </a:t>
            </a:r>
            <a:r>
              <a:rPr lang="en-US" altLang="en-US" dirty="0">
                <a:ea typeface="ＭＳ Ｐゴシック" charset="-128"/>
              </a:rPr>
              <a:t>Estimates for </a:t>
            </a:r>
            <a:r>
              <a:rPr lang="en-US" altLang="en-US" i="1" dirty="0">
                <a:solidFill>
                  <a:srgbClr val="00FFFF"/>
                </a:solidFill>
                <a:ea typeface="ＭＳ Ｐゴシック" charset="-128"/>
              </a:rPr>
              <a:t>smaller</a:t>
            </a:r>
            <a:r>
              <a:rPr lang="en-US" altLang="en-US" dirty="0">
                <a:ea typeface="ＭＳ Ｐゴシック" charset="-128"/>
              </a:rPr>
              <a:t>, more-immediate tasks tend to be more accurate than ones for larger, more-future tasks</a:t>
            </a:r>
            <a:endParaRPr lang="en-US" altLang="en-US" dirty="0">
              <a:solidFill>
                <a:srgbClr val="00FFFF"/>
              </a:solidFill>
              <a:ea typeface="ＭＳ Ｐゴシック" charset="-128"/>
            </a:endParaRPr>
          </a:p>
          <a:p>
            <a:pPr>
              <a:spcBef>
                <a:spcPts val="2400"/>
              </a:spcBef>
            </a:pPr>
            <a:r>
              <a:rPr lang="en-US" altLang="en-US" b="1" dirty="0">
                <a:solidFill>
                  <a:schemeClr val="tx1">
                    <a:lumMod val="50000"/>
                  </a:schemeClr>
                </a:solidFill>
                <a:ea typeface="ＭＳ Ｐゴシック" charset="-128"/>
              </a:rPr>
              <a:t>Principle: </a:t>
            </a:r>
            <a:r>
              <a:rPr lang="en-US" altLang="en-US" i="1" dirty="0">
                <a:solidFill>
                  <a:srgbClr val="00FFFF"/>
                </a:solidFill>
                <a:ea typeface="ＭＳ Ｐゴシック" charset="-128"/>
              </a:rPr>
              <a:t>Past performance</a:t>
            </a:r>
            <a:r>
              <a:rPr lang="en-US" altLang="en-US" dirty="0">
                <a:ea typeface="ＭＳ Ｐゴシック" charset="-128"/>
              </a:rPr>
              <a:t> is the best indicator of future performance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Approach: Track your outcomes; refine your estimates</a:t>
            </a:r>
          </a:p>
          <a:p>
            <a:pPr>
              <a:spcBef>
                <a:spcPts val="2400"/>
              </a:spcBef>
            </a:pPr>
            <a:r>
              <a:rPr lang="en-US" altLang="en-US" b="1" dirty="0">
                <a:solidFill>
                  <a:schemeClr val="tx1">
                    <a:lumMod val="50000"/>
                  </a:schemeClr>
                </a:solidFill>
                <a:ea typeface="ＭＳ Ｐゴシック" charset="-128"/>
              </a:rPr>
              <a:t>Principle: </a:t>
            </a:r>
            <a:r>
              <a:rPr lang="en-US" altLang="en-US" dirty="0">
                <a:ea typeface="ＭＳ Ｐゴシック" charset="-128"/>
              </a:rPr>
              <a:t>Wisdom of the </a:t>
            </a:r>
            <a:r>
              <a:rPr lang="en-US" altLang="en-US" i="1" dirty="0">
                <a:solidFill>
                  <a:srgbClr val="00FFFF"/>
                </a:solidFill>
                <a:ea typeface="ＭＳ Ｐゴシック" charset="-128"/>
              </a:rPr>
              <a:t>crowd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Goal: Predict how events will unfold</a:t>
            </a:r>
          </a:p>
          <a:p>
            <a:pPr lvl="2"/>
            <a:r>
              <a:rPr lang="en-US" altLang="en-US" dirty="0">
                <a:ea typeface="ＭＳ Ｐゴシック" charset="-128"/>
              </a:rPr>
              <a:t>Think </a:t>
            </a:r>
            <a:r>
              <a:rPr lang="en-US" altLang="en-US" i="1" dirty="0">
                <a:ea typeface="ＭＳ Ｐゴシック" charset="-128"/>
              </a:rPr>
              <a:t>event planning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Problem: Easy to miss something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Solution: More brains = more opportunities to catch eventualities</a:t>
            </a:r>
          </a:p>
          <a:p>
            <a:pPr lvl="1"/>
            <a:endParaRPr lang="en-US" altLang="en-US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96502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457200" y="169537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Planning Poker</a:t>
            </a:r>
            <a:br>
              <a:rPr lang="en-US" altLang="en-US" dirty="0">
                <a:ea typeface="ＭＳ Ｐゴシック" charset="-128"/>
              </a:rPr>
            </a:br>
            <a:r>
              <a:rPr lang="en-US" altLang="en-US" sz="2400" dirty="0">
                <a:ea typeface="ＭＳ Ｐゴシック" charset="-128"/>
              </a:rPr>
              <a:t>Estimation using Wisdom of the Crowd</a:t>
            </a:r>
            <a:endParaRPr lang="en-US" altLang="en-US" sz="2400" i="1" dirty="0">
              <a:solidFill>
                <a:srgbClr val="00FFFF"/>
              </a:solidFill>
              <a:ea typeface="ＭＳ Ｐゴシック" charset="-128"/>
            </a:endParaRP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457200" y="151612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Cards with days of work</a:t>
            </a:r>
          </a:p>
          <a:p>
            <a:pPr eaLnBrk="1" hangingPunct="1"/>
            <a:r>
              <a:rPr lang="en-US" altLang="en-US" dirty="0">
                <a:ea typeface="ＭＳ Ｐゴシック" charset="-128"/>
              </a:rPr>
              <a:t>For each US:</a:t>
            </a:r>
          </a:p>
          <a:p>
            <a:pPr lvl="1" eaLnBrk="1" hangingPunct="1"/>
            <a:r>
              <a:rPr lang="en-US" altLang="en-US" dirty="0">
                <a:ea typeface="ＭＳ Ｐゴシック" charset="-128"/>
              </a:rPr>
              <a:t>Discuss work involved</a:t>
            </a:r>
          </a:p>
          <a:p>
            <a:pPr lvl="1" eaLnBrk="1" hangingPunct="1"/>
            <a:r>
              <a:rPr lang="en-US" altLang="en-US" dirty="0">
                <a:ea typeface="ＭＳ Ｐゴシック" charset="-128"/>
              </a:rPr>
              <a:t>Flip cards</a:t>
            </a:r>
          </a:p>
          <a:p>
            <a:pPr lvl="1" eaLnBrk="1" hangingPunct="1"/>
            <a:r>
              <a:rPr lang="en-US" altLang="en-US" dirty="0">
                <a:ea typeface="ＭＳ Ｐゴシック" charset="-128"/>
              </a:rPr>
              <a:t>Repeat until consensus</a:t>
            </a:r>
          </a:p>
          <a:p>
            <a:pPr eaLnBrk="1" hangingPunct="1"/>
            <a:r>
              <a:rPr lang="en-US" altLang="en-US" dirty="0">
                <a:ea typeface="ＭＳ Ｐゴシック" charset="-128"/>
              </a:rPr>
              <a:t>Efficiency in estimating is important</a:t>
            </a:r>
          </a:p>
          <a:p>
            <a:pPr lvl="1" eaLnBrk="1" hangingPunct="1"/>
            <a:r>
              <a:rPr lang="en-US" altLang="en-US" dirty="0">
                <a:ea typeface="ＭＳ Ｐゴシック" charset="-128"/>
              </a:rPr>
              <a:t>Don’t expect your estimates to be super accurate</a:t>
            </a:r>
          </a:p>
          <a:p>
            <a:pPr eaLnBrk="1" hangingPunct="1"/>
            <a:endParaRPr lang="en-US" altLang="en-US" dirty="0">
              <a:ea typeface="ＭＳ Ｐゴシック" charset="-128"/>
            </a:endParaRPr>
          </a:p>
          <a:p>
            <a:pPr eaLnBrk="1" hangingPunct="1"/>
            <a:endParaRPr lang="en-US" altLang="en-US" dirty="0">
              <a:ea typeface="ＭＳ Ｐゴシック" charset="-128"/>
            </a:endParaRPr>
          </a:p>
        </p:txBody>
      </p:sp>
      <p:pic>
        <p:nvPicPr>
          <p:cNvPr id="2048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38" y="5043488"/>
            <a:ext cx="7299325" cy="153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8483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Box 2"/>
          <p:cNvSpPr txBox="1">
            <a:spLocks noChangeArrowheads="1"/>
          </p:cNvSpPr>
          <p:nvPr/>
        </p:nvSpPr>
        <p:spPr bwMode="auto">
          <a:xfrm>
            <a:off x="0" y="1905506"/>
            <a:ext cx="9144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200" dirty="0"/>
              <a:t>Here’s a video demonstration of planning poker: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200" dirty="0">
                <a:solidFill>
                  <a:srgbClr val="00FF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http://youtu.be/0FbnCWWg_NY</a:t>
            </a:r>
            <a:endParaRPr lang="en-US" altLang="en-US" sz="3200" dirty="0">
              <a:solidFill>
                <a:srgbClr val="00FFFF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200" dirty="0">
              <a:solidFill>
                <a:srgbClr val="00FFFF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200" dirty="0">
              <a:solidFill>
                <a:srgbClr val="00FFFF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200" dirty="0"/>
              <a:t>Here’s a planning poker web app: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200" dirty="0">
                <a:solidFill>
                  <a:srgbClr val="00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https://planningpokeronline.com/</a:t>
            </a:r>
            <a:endParaRPr lang="en-US" altLang="en-US" sz="3200" dirty="0">
              <a:solidFill>
                <a:srgbClr val="00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3618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7183438" y="723900"/>
            <a:ext cx="0" cy="6134100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657350" y="723900"/>
            <a:ext cx="0" cy="6134100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204788" y="4122738"/>
            <a:ext cx="2903537" cy="1823209"/>
            <a:chOff x="204788" y="4122738"/>
            <a:chExt cx="2903537" cy="1823209"/>
          </a:xfrm>
        </p:grpSpPr>
        <p:sp>
          <p:nvSpPr>
            <p:cNvPr id="16425" name="TextBox 12"/>
            <p:cNvSpPr txBox="1">
              <a:spLocks noChangeArrowheads="1"/>
            </p:cNvSpPr>
            <p:nvPr/>
          </p:nvSpPr>
          <p:spPr bwMode="auto">
            <a:xfrm>
              <a:off x="427038" y="4122738"/>
              <a:ext cx="2465387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Choose USs for Iteration</a:t>
              </a:r>
            </a:p>
          </p:txBody>
        </p:sp>
        <p:sp>
          <p:nvSpPr>
            <p:cNvPr id="16426" name="TextBox 13"/>
            <p:cNvSpPr txBox="1">
              <a:spLocks noChangeArrowheads="1"/>
            </p:cNvSpPr>
            <p:nvPr/>
          </p:nvSpPr>
          <p:spPr bwMode="auto">
            <a:xfrm>
              <a:off x="204788" y="4613010"/>
              <a:ext cx="2903537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Divide Chosen USs into </a:t>
              </a:r>
              <a:r>
                <a:rPr lang="en-US" altLang="en-US" sz="1800" u="sng" dirty="0"/>
                <a:t>Tasks</a:t>
              </a:r>
            </a:p>
          </p:txBody>
        </p:sp>
        <p:sp>
          <p:nvSpPr>
            <p:cNvPr id="16428" name="TextBox 15"/>
            <p:cNvSpPr txBox="1">
              <a:spLocks noChangeArrowheads="1"/>
            </p:cNvSpPr>
            <p:nvPr/>
          </p:nvSpPr>
          <p:spPr bwMode="auto">
            <a:xfrm>
              <a:off x="517525" y="5073014"/>
              <a:ext cx="244396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Assign Tasks to Workers</a:t>
              </a:r>
            </a:p>
          </p:txBody>
        </p:sp>
        <p:sp>
          <p:nvSpPr>
            <p:cNvPr id="16429" name="TextBox 16"/>
            <p:cNvSpPr txBox="1">
              <a:spLocks noChangeArrowheads="1"/>
            </p:cNvSpPr>
            <p:nvPr/>
          </p:nvSpPr>
          <p:spPr bwMode="auto">
            <a:xfrm>
              <a:off x="949325" y="5577647"/>
              <a:ext cx="141446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Get to Work!</a:t>
              </a:r>
            </a:p>
          </p:txBody>
        </p:sp>
      </p:grpSp>
      <p:grpSp>
        <p:nvGrpSpPr>
          <p:cNvPr id="16388" name="Group 31"/>
          <p:cNvGrpSpPr>
            <a:grpSpLocks/>
          </p:cNvGrpSpPr>
          <p:nvPr/>
        </p:nvGrpSpPr>
        <p:grpSpPr bwMode="auto">
          <a:xfrm>
            <a:off x="1544638" y="106363"/>
            <a:ext cx="1397000" cy="508000"/>
            <a:chOff x="898292" y="161073"/>
            <a:chExt cx="1396069" cy="508000"/>
          </a:xfrm>
        </p:grpSpPr>
        <p:sp>
          <p:nvSpPr>
            <p:cNvPr id="16418" name="TextBox 1"/>
            <p:cNvSpPr txBox="1">
              <a:spLocks noChangeArrowheads="1"/>
            </p:cNvSpPr>
            <p:nvPr/>
          </p:nvSpPr>
          <p:spPr bwMode="auto">
            <a:xfrm>
              <a:off x="1142408" y="219257"/>
              <a:ext cx="115195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Developer</a:t>
              </a:r>
            </a:p>
          </p:txBody>
        </p:sp>
        <p:grpSp>
          <p:nvGrpSpPr>
            <p:cNvPr id="16419" name="Group 24"/>
            <p:cNvGrpSpPr>
              <a:grpSpLocks/>
            </p:cNvGrpSpPr>
            <p:nvPr/>
          </p:nvGrpSpPr>
          <p:grpSpPr bwMode="auto">
            <a:xfrm>
              <a:off x="898292" y="161073"/>
              <a:ext cx="242850" cy="508000"/>
              <a:chOff x="898292" y="161073"/>
              <a:chExt cx="242850" cy="508000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898292" y="161073"/>
                <a:ext cx="242725" cy="24288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1017275" y="397610"/>
                <a:ext cx="0" cy="1666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flipH="1">
                <a:off x="933194" y="550010"/>
                <a:ext cx="85668" cy="1190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1010929" y="550010"/>
                <a:ext cx="85668" cy="1190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rot="5400000">
                <a:off x="1015689" y="362741"/>
                <a:ext cx="0" cy="1681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389" name="Group 32"/>
          <p:cNvGrpSpPr>
            <a:grpSpLocks/>
          </p:cNvGrpSpPr>
          <p:nvPr/>
        </p:nvGrpSpPr>
        <p:grpSpPr bwMode="auto">
          <a:xfrm>
            <a:off x="7064375" y="106363"/>
            <a:ext cx="1314450" cy="508000"/>
            <a:chOff x="5474009" y="161073"/>
            <a:chExt cx="1314906" cy="508000"/>
          </a:xfrm>
        </p:grpSpPr>
        <p:sp>
          <p:nvSpPr>
            <p:cNvPr id="16411" name="TextBox 2"/>
            <p:cNvSpPr txBox="1">
              <a:spLocks noChangeArrowheads="1"/>
            </p:cNvSpPr>
            <p:nvPr/>
          </p:nvSpPr>
          <p:spPr bwMode="auto">
            <a:xfrm>
              <a:off x="5690838" y="213062"/>
              <a:ext cx="109807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Customer</a:t>
              </a:r>
            </a:p>
          </p:txBody>
        </p:sp>
        <p:grpSp>
          <p:nvGrpSpPr>
            <p:cNvPr id="16412" name="Group 25"/>
            <p:cNvGrpSpPr>
              <a:grpSpLocks/>
            </p:cNvGrpSpPr>
            <p:nvPr/>
          </p:nvGrpSpPr>
          <p:grpSpPr bwMode="auto">
            <a:xfrm>
              <a:off x="5474009" y="161073"/>
              <a:ext cx="242850" cy="508000"/>
              <a:chOff x="898292" y="161073"/>
              <a:chExt cx="242850" cy="508000"/>
            </a:xfrm>
          </p:grpSpPr>
          <p:sp>
            <p:nvSpPr>
              <p:cNvPr id="27" name="Oval 26"/>
              <p:cNvSpPr/>
              <p:nvPr/>
            </p:nvSpPr>
            <p:spPr>
              <a:xfrm>
                <a:off x="898292" y="161073"/>
                <a:ext cx="242972" cy="24288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1017396" y="397610"/>
                <a:ext cx="0" cy="1666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H="1">
                <a:off x="933229" y="550010"/>
                <a:ext cx="85755" cy="1190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1011044" y="550010"/>
                <a:ext cx="85755" cy="1190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5400000">
                <a:off x="1015809" y="362656"/>
                <a:ext cx="0" cy="16833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101725" y="587375"/>
            <a:ext cx="6081713" cy="747713"/>
            <a:chOff x="1101725" y="587375"/>
            <a:chExt cx="6081713" cy="747713"/>
          </a:xfrm>
        </p:grpSpPr>
        <p:sp>
          <p:nvSpPr>
            <p:cNvPr id="16407" name="TextBox 3"/>
            <p:cNvSpPr txBox="1">
              <a:spLocks noChangeArrowheads="1"/>
            </p:cNvSpPr>
            <p:nvPr/>
          </p:nvSpPr>
          <p:spPr bwMode="auto">
            <a:xfrm>
              <a:off x="1101725" y="966788"/>
              <a:ext cx="1203325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Create USs</a:t>
              </a:r>
            </a:p>
          </p:txBody>
        </p:sp>
        <p:grpSp>
          <p:nvGrpSpPr>
            <p:cNvPr id="16408" name="Group 1"/>
            <p:cNvGrpSpPr>
              <a:grpSpLocks/>
            </p:cNvGrpSpPr>
            <p:nvPr/>
          </p:nvGrpSpPr>
          <p:grpSpPr bwMode="auto">
            <a:xfrm>
              <a:off x="1657350" y="587375"/>
              <a:ext cx="5526088" cy="369888"/>
              <a:chOff x="1657350" y="587375"/>
              <a:chExt cx="5526088" cy="369888"/>
            </a:xfrm>
          </p:grpSpPr>
          <p:sp>
            <p:nvSpPr>
              <p:cNvPr id="16409" name="TextBox 4"/>
              <p:cNvSpPr txBox="1">
                <a:spLocks noChangeArrowheads="1"/>
              </p:cNvSpPr>
              <p:nvPr/>
            </p:nvSpPr>
            <p:spPr bwMode="auto">
              <a:xfrm>
                <a:off x="3457575" y="587375"/>
                <a:ext cx="1504950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16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Requirements</a:t>
                </a:r>
              </a:p>
            </p:txBody>
          </p:sp>
          <p:cxnSp>
            <p:nvCxnSpPr>
              <p:cNvPr id="40" name="Straight Arrow Connector 39"/>
              <p:cNvCxnSpPr/>
              <p:nvPr/>
            </p:nvCxnSpPr>
            <p:spPr>
              <a:xfrm flipH="1">
                <a:off x="1657350" y="941388"/>
                <a:ext cx="5526088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892175" y="1675020"/>
            <a:ext cx="6291263" cy="560388"/>
            <a:chOff x="892175" y="2470150"/>
            <a:chExt cx="6291263" cy="560388"/>
          </a:xfrm>
        </p:grpSpPr>
        <p:sp>
          <p:nvSpPr>
            <p:cNvPr id="16398" name="TextBox 7"/>
            <p:cNvSpPr txBox="1">
              <a:spLocks noChangeArrowheads="1"/>
            </p:cNvSpPr>
            <p:nvPr/>
          </p:nvSpPr>
          <p:spPr bwMode="auto">
            <a:xfrm>
              <a:off x="892175" y="2470150"/>
              <a:ext cx="139256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Estimate USs</a:t>
              </a:r>
            </a:p>
          </p:txBody>
        </p:sp>
        <p:sp>
          <p:nvSpPr>
            <p:cNvPr id="16399" name="TextBox 8"/>
            <p:cNvSpPr txBox="1">
              <a:spLocks noChangeArrowheads="1"/>
            </p:cNvSpPr>
            <p:nvPr/>
          </p:nvSpPr>
          <p:spPr bwMode="auto">
            <a:xfrm>
              <a:off x="3419475" y="2660650"/>
              <a:ext cx="1658938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USs + Estimates</a:t>
              </a:r>
            </a:p>
          </p:txBody>
        </p:sp>
        <p:cxnSp>
          <p:nvCxnSpPr>
            <p:cNvPr id="44" name="Straight Arrow Connector 43"/>
            <p:cNvCxnSpPr/>
            <p:nvPr/>
          </p:nvCxnSpPr>
          <p:spPr>
            <a:xfrm>
              <a:off x="1657350" y="3030538"/>
              <a:ext cx="552608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1657350" y="2806493"/>
            <a:ext cx="6217606" cy="701675"/>
            <a:chOff x="1657350" y="3154363"/>
            <a:chExt cx="6217606" cy="701675"/>
          </a:xfrm>
        </p:grpSpPr>
        <p:sp>
          <p:nvSpPr>
            <p:cNvPr id="16395" name="TextBox 9"/>
            <p:cNvSpPr txBox="1">
              <a:spLocks noChangeArrowheads="1"/>
            </p:cNvSpPr>
            <p:nvPr/>
          </p:nvSpPr>
          <p:spPr bwMode="auto">
            <a:xfrm>
              <a:off x="6456363" y="3154363"/>
              <a:ext cx="141859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Prioritize USs</a:t>
              </a:r>
            </a:p>
          </p:txBody>
        </p:sp>
        <p:sp>
          <p:nvSpPr>
            <p:cNvPr id="16396" name="TextBox 10"/>
            <p:cNvSpPr txBox="1">
              <a:spLocks noChangeArrowheads="1"/>
            </p:cNvSpPr>
            <p:nvPr/>
          </p:nvSpPr>
          <p:spPr bwMode="auto">
            <a:xfrm>
              <a:off x="2927350" y="3486150"/>
              <a:ext cx="272415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USs + Estimates + Priorities</a:t>
              </a:r>
            </a:p>
          </p:txBody>
        </p:sp>
        <p:cxnSp>
          <p:nvCxnSpPr>
            <p:cNvPr id="45" name="Straight Arrow Connector 44"/>
            <p:cNvCxnSpPr/>
            <p:nvPr/>
          </p:nvCxnSpPr>
          <p:spPr>
            <a:xfrm flipH="1">
              <a:off x="1657350" y="3844925"/>
              <a:ext cx="552608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4AFD8DBD-BC08-814F-B793-30388B6CC70D}"/>
              </a:ext>
            </a:extLst>
          </p:cNvPr>
          <p:cNvSpPr/>
          <p:nvPr/>
        </p:nvSpPr>
        <p:spPr>
          <a:xfrm>
            <a:off x="6435725" y="2819986"/>
            <a:ext cx="1412874" cy="331788"/>
          </a:xfrm>
          <a:prstGeom prst="roundRect">
            <a:avLst/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540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Principle: </a:t>
            </a:r>
            <a:r>
              <a:rPr lang="en-US" altLang="en-US" u="sng" dirty="0">
                <a:ea typeface="ＭＳ Ｐゴシック" charset="-128"/>
              </a:rPr>
              <a:t>Customer</a:t>
            </a:r>
            <a:r>
              <a:rPr lang="en-US" altLang="en-US" dirty="0">
                <a:ea typeface="ＭＳ Ｐゴシック" charset="-128"/>
              </a:rPr>
              <a:t> sets priorities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Ensures alignment with customer goals</a:t>
            </a:r>
          </a:p>
          <a:p>
            <a:r>
              <a:rPr lang="en-US" altLang="en-US">
                <a:ea typeface="ＭＳ Ｐゴシック" charset="-128"/>
              </a:rPr>
              <a:t>Helps customer feel in control</a:t>
            </a:r>
          </a:p>
          <a:p>
            <a:pPr lvl="1"/>
            <a:r>
              <a:rPr lang="en-US" altLang="en-US">
                <a:ea typeface="ＭＳ Ｐゴシック" charset="-128"/>
              </a:rPr>
              <a:t>Project isn’t going “off the rails”</a:t>
            </a:r>
          </a:p>
          <a:p>
            <a:r>
              <a:rPr lang="en-US" altLang="en-US">
                <a:ea typeface="ＭＳ Ｐゴシック" charset="-128"/>
              </a:rPr>
              <a:t>Estimates help customer maximize cost-benefit</a:t>
            </a:r>
          </a:p>
        </p:txBody>
      </p:sp>
    </p:spTree>
    <p:extLst>
      <p:ext uri="{BB962C8B-B14F-4D97-AF65-F5344CB8AC3E}">
        <p14:creationId xmlns:p14="http://schemas.microsoft.com/office/powerpoint/2010/main" val="17184311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Priority Numbering Scheme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Multiples of 10:</a:t>
            </a:r>
          </a:p>
          <a:p>
            <a:pPr lvl="1"/>
            <a:r>
              <a:rPr lang="en-US" altLang="en-US">
                <a:ea typeface="ＭＳ Ｐゴシック" charset="-128"/>
              </a:rPr>
              <a:t>10 - Highest priority</a:t>
            </a:r>
          </a:p>
          <a:p>
            <a:pPr lvl="1"/>
            <a:r>
              <a:rPr lang="en-US" altLang="en-US">
                <a:ea typeface="ＭＳ Ｐゴシック" charset="-128"/>
              </a:rPr>
              <a:t>20</a:t>
            </a:r>
          </a:p>
          <a:p>
            <a:pPr lvl="1"/>
            <a:r>
              <a:rPr lang="en-US" altLang="en-US">
                <a:ea typeface="ＭＳ Ｐゴシック" charset="-128"/>
              </a:rPr>
              <a:t>30</a:t>
            </a:r>
          </a:p>
          <a:p>
            <a:pPr lvl="1"/>
            <a:r>
              <a:rPr lang="en-US" altLang="en-US">
                <a:ea typeface="ＭＳ Ｐゴシック" charset="-128"/>
              </a:rPr>
              <a:t>40</a:t>
            </a:r>
          </a:p>
          <a:p>
            <a:pPr lvl="1"/>
            <a:r>
              <a:rPr lang="en-US" altLang="en-US">
                <a:ea typeface="ＭＳ Ｐゴシック" charset="-128"/>
              </a:rPr>
              <a:t>50</a:t>
            </a:r>
          </a:p>
          <a:p>
            <a:pPr lvl="1"/>
            <a:r>
              <a:rPr lang="en-US" altLang="en-US">
                <a:ea typeface="ＭＳ Ｐゴシック" charset="-128"/>
              </a:rPr>
              <a:t>… - Lowest priority</a:t>
            </a:r>
          </a:p>
          <a:p>
            <a:pPr lvl="1"/>
            <a:endParaRPr lang="en-US" altLang="en-US">
              <a:ea typeface="ＭＳ Ｐゴシック" charset="-128"/>
            </a:endParaRPr>
          </a:p>
          <a:p>
            <a:r>
              <a:rPr lang="en-US" altLang="en-US">
                <a:ea typeface="ＭＳ Ｐゴシック" charset="-128"/>
              </a:rPr>
              <a:t>Non-multiples of 10 may be used if helpful</a:t>
            </a:r>
          </a:p>
        </p:txBody>
      </p:sp>
    </p:spTree>
    <p:extLst>
      <p:ext uri="{BB962C8B-B14F-4D97-AF65-F5344CB8AC3E}">
        <p14:creationId xmlns:p14="http://schemas.microsoft.com/office/powerpoint/2010/main" val="3263511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2"/>
          <p:cNvSpPr>
            <a:spLocks noGrp="1"/>
          </p:cNvSpPr>
          <p:nvPr>
            <p:ph type="title"/>
          </p:nvPr>
        </p:nvSpPr>
        <p:spPr>
          <a:xfrm>
            <a:off x="457200" y="-1588"/>
            <a:ext cx="8229600" cy="963613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So in the end you have…</a:t>
            </a:r>
          </a:p>
        </p:txBody>
      </p:sp>
      <p:sp>
        <p:nvSpPr>
          <p:cNvPr id="18434" name="Content Placeholder 3"/>
          <p:cNvSpPr>
            <a:spLocks noGrp="1"/>
          </p:cNvSpPr>
          <p:nvPr>
            <p:ph idx="1"/>
          </p:nvPr>
        </p:nvSpPr>
        <p:spPr>
          <a:xfrm>
            <a:off x="274638" y="1412875"/>
            <a:ext cx="3933825" cy="3287713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Collection of user stories</a:t>
            </a:r>
          </a:p>
          <a:p>
            <a:pPr lvl="1" eaLnBrk="1" hangingPunct="1"/>
            <a:r>
              <a:rPr lang="en-US" altLang="en-US">
                <a:ea typeface="ＭＳ Ｐゴシック" charset="-128"/>
              </a:rPr>
              <a:t>With estimates</a:t>
            </a:r>
          </a:p>
          <a:p>
            <a:pPr lvl="1" eaLnBrk="1" hangingPunct="1"/>
            <a:r>
              <a:rPr lang="en-US" altLang="en-US">
                <a:ea typeface="ＭＳ Ｐゴシック" charset="-128"/>
              </a:rPr>
              <a:t>And customer priorities</a:t>
            </a:r>
          </a:p>
        </p:txBody>
      </p:sp>
      <p:pic>
        <p:nvPicPr>
          <p:cNvPr id="1843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150" y="1028700"/>
            <a:ext cx="4899025" cy="350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Box 7"/>
          <p:cNvSpPr txBox="1">
            <a:spLocks noChangeArrowheads="1"/>
          </p:cNvSpPr>
          <p:nvPr/>
        </p:nvSpPr>
        <p:spPr bwMode="auto">
          <a:xfrm>
            <a:off x="2916090" y="5666777"/>
            <a:ext cx="56486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FF"/>
                </a:solidFill>
              </a:rPr>
              <a:t>Now you can plan the next iteration!</a:t>
            </a:r>
          </a:p>
        </p:txBody>
      </p:sp>
    </p:spTree>
    <p:extLst>
      <p:ext uri="{BB962C8B-B14F-4D97-AF65-F5344CB8AC3E}">
        <p14:creationId xmlns:p14="http://schemas.microsoft.com/office/powerpoint/2010/main" val="66589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Box 1"/>
          <p:cNvSpPr txBox="1">
            <a:spLocks noChangeArrowheads="1"/>
          </p:cNvSpPr>
          <p:nvPr/>
        </p:nvSpPr>
        <p:spPr bwMode="auto">
          <a:xfrm>
            <a:off x="1417638" y="2398713"/>
            <a:ext cx="630872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3200" dirty="0"/>
              <a:t>Practical issue:</a:t>
            </a:r>
            <a:br>
              <a:rPr lang="en-US" altLang="en-US" sz="3200" dirty="0"/>
            </a:br>
            <a:r>
              <a:rPr lang="en-US" altLang="en-US" sz="3200" dirty="0"/>
              <a:t>What order should tasks be done in?</a:t>
            </a:r>
          </a:p>
          <a:p>
            <a:pPr algn="ctr" eaLnBrk="1" hangingPunct="1"/>
            <a:r>
              <a:rPr lang="en-US" altLang="en-US" sz="3200" dirty="0"/>
              <a:t>That is, what </a:t>
            </a:r>
            <a:r>
              <a:rPr lang="en-US" altLang="en-US" sz="3200" i="1" dirty="0">
                <a:solidFill>
                  <a:srgbClr val="00FFFF"/>
                </a:solidFill>
              </a:rPr>
              <a:t>process</a:t>
            </a:r>
            <a:r>
              <a:rPr lang="en-US" altLang="en-US" sz="3200" dirty="0">
                <a:solidFill>
                  <a:srgbClr val="00FFFF"/>
                </a:solidFill>
              </a:rPr>
              <a:t> </a:t>
            </a:r>
            <a:r>
              <a:rPr lang="en-US" altLang="en-US" sz="3200" dirty="0"/>
              <a:t>to use?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">
            <a:extLst>
              <a:ext uri="{FF2B5EF4-FFF2-40B4-BE49-F238E27FC236}">
                <a16:creationId xmlns:a16="http://schemas.microsoft.com/office/drawing/2014/main" id="{FE791DFE-8736-1E4E-8AD4-48C253D58AB9}"/>
              </a:ext>
            </a:extLst>
          </p:cNvPr>
          <p:cNvGrpSpPr>
            <a:grpSpLocks/>
          </p:cNvGrpSpPr>
          <p:nvPr/>
        </p:nvGrpSpPr>
        <p:grpSpPr bwMode="auto">
          <a:xfrm>
            <a:off x="0" y="4737100"/>
            <a:ext cx="9215438" cy="2139950"/>
            <a:chOff x="0" y="4737100"/>
            <a:chExt cx="9215438" cy="2139950"/>
          </a:xfrm>
        </p:grpSpPr>
        <p:pic>
          <p:nvPicPr>
            <p:cNvPr id="5" name="Picture 1">
              <a:extLst>
                <a:ext uri="{FF2B5EF4-FFF2-40B4-BE49-F238E27FC236}">
                  <a16:creationId xmlns:a16="http://schemas.microsoft.com/office/drawing/2014/main" id="{71E58E72-DE6D-5642-89AF-34926130E8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523" b="12630"/>
            <a:stretch>
              <a:fillRect/>
            </a:stretch>
          </p:blipFill>
          <p:spPr bwMode="auto">
            <a:xfrm>
              <a:off x="0" y="4737100"/>
              <a:ext cx="9144000" cy="2120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10526F5-C9E0-9441-8D97-183B0F9A3208}"/>
                </a:ext>
              </a:extLst>
            </p:cNvPr>
            <p:cNvSpPr txBox="1"/>
            <p:nvPr/>
          </p:nvSpPr>
          <p:spPr>
            <a:xfrm>
              <a:off x="7632700" y="6599238"/>
              <a:ext cx="1582738" cy="27781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chemeClr val="bg1">
                      <a:lumMod val="65000"/>
                      <a:lumOff val="35000"/>
                    </a:schemeClr>
                  </a:solidFill>
                  <a:latin typeface="+mn-lt"/>
                  <a:ea typeface="+mn-ea"/>
                </a:rPr>
                <a:t>http://flic.kr/p/aCLor3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A6080A1-7333-314C-9306-DE5F3BA1F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798"/>
            <a:ext cx="8229600" cy="1143000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8C582-3216-C14B-B4CE-C68DDA558F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73823"/>
            <a:ext cx="8229600" cy="4525963"/>
          </a:xfrm>
        </p:spPr>
        <p:txBody>
          <a:bodyPr/>
          <a:lstStyle/>
          <a:p>
            <a:r>
              <a:rPr lang="en-US" altLang="en-US" dirty="0">
                <a:ea typeface="ＭＳ Ｐゴシック" charset="-128"/>
              </a:rPr>
              <a:t>Software Engineering Process</a:t>
            </a:r>
          </a:p>
          <a:p>
            <a:r>
              <a:rPr lang="en-US" altLang="en-US" dirty="0">
                <a:ea typeface="ＭＳ Ｐゴシック" charset="-128"/>
              </a:rPr>
              <a:t>Waterfall Process Model</a:t>
            </a:r>
          </a:p>
          <a:p>
            <a:r>
              <a:rPr lang="en-US" altLang="en-US" dirty="0">
                <a:ea typeface="ＭＳ Ｐゴシック" charset="-128"/>
              </a:rPr>
              <a:t>Empirical Process Model</a:t>
            </a:r>
          </a:p>
          <a:p>
            <a:r>
              <a:rPr lang="en-US" altLang="en-US" dirty="0">
                <a:ea typeface="ＭＳ Ｐゴシック" charset="-128"/>
              </a:rPr>
              <a:t>Customer-Centered Iterative and Incremental Development Process</a:t>
            </a:r>
          </a:p>
          <a:p>
            <a:r>
              <a:rPr lang="en-US" dirty="0"/>
              <a:t>Estimation (Planning Poker)</a:t>
            </a:r>
          </a:p>
          <a:p>
            <a:r>
              <a:rPr lang="en-US" dirty="0"/>
              <a:t>Prioritization (numbering scheme)</a:t>
            </a:r>
          </a:p>
        </p:txBody>
      </p:sp>
    </p:spTree>
    <p:extLst>
      <p:ext uri="{BB962C8B-B14F-4D97-AF65-F5344CB8AC3E}">
        <p14:creationId xmlns:p14="http://schemas.microsoft.com/office/powerpoint/2010/main" val="945641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2"/>
          <p:cNvSpPr txBox="1">
            <a:spLocks noChangeArrowheads="1"/>
          </p:cNvSpPr>
          <p:nvPr/>
        </p:nvSpPr>
        <p:spPr bwMode="auto">
          <a:xfrm>
            <a:off x="0" y="6581775"/>
            <a:ext cx="42576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http://</a:t>
            </a:r>
            <a:r>
              <a:rPr lang="en-US" sz="1200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en.wikipedia.org</a:t>
            </a:r>
            <a:r>
              <a:rPr lang="en-US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/wiki/File:Waterfall_model_%281%29.svg</a:t>
            </a:r>
          </a:p>
        </p:txBody>
      </p:sp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0" y="227013"/>
            <a:ext cx="91440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3200"/>
              <a:t>The classic way: Waterfall (sequential) model</a:t>
            </a:r>
          </a:p>
        </p:txBody>
      </p:sp>
      <p:grpSp>
        <p:nvGrpSpPr>
          <p:cNvPr id="18435" name="Group 9"/>
          <p:cNvGrpSpPr>
            <a:grpSpLocks/>
          </p:cNvGrpSpPr>
          <p:nvPr/>
        </p:nvGrpSpPr>
        <p:grpSpPr bwMode="auto">
          <a:xfrm>
            <a:off x="1311275" y="1354138"/>
            <a:ext cx="5892800" cy="4479925"/>
            <a:chOff x="1677248" y="1353927"/>
            <a:chExt cx="5892934" cy="4479674"/>
          </a:xfrm>
        </p:grpSpPr>
        <p:sp>
          <p:nvSpPr>
            <p:cNvPr id="2" name="Rectangle 1"/>
            <p:cNvSpPr/>
            <p:nvPr/>
          </p:nvSpPr>
          <p:spPr>
            <a:xfrm>
              <a:off x="1677248" y="1353927"/>
              <a:ext cx="2060622" cy="634964"/>
            </a:xfrm>
            <a:prstGeom prst="rect">
              <a:avLst/>
            </a:prstGeom>
            <a:solidFill>
              <a:srgbClr val="FF9999"/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chemeClr val="bg1"/>
                  </a:solidFill>
                </a:rPr>
                <a:t>Requirements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2596432" y="2344471"/>
              <a:ext cx="2060622" cy="634964"/>
            </a:xfrm>
            <a:prstGeom prst="rect">
              <a:avLst/>
            </a:prstGeom>
            <a:solidFill>
              <a:srgbClr val="CC99CC"/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chemeClr val="bg1"/>
                  </a:solidFill>
                </a:rPr>
                <a:t>Design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3471164" y="3288981"/>
              <a:ext cx="2213025" cy="634964"/>
            </a:xfrm>
            <a:prstGeom prst="rect">
              <a:avLst/>
            </a:prstGeom>
            <a:solidFill>
              <a:srgbClr val="CCFFCC"/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chemeClr val="bg1"/>
                  </a:solidFill>
                </a:rPr>
                <a:t>Implementation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4479250" y="4255714"/>
              <a:ext cx="2060622" cy="634964"/>
            </a:xfrm>
            <a:prstGeom prst="rect">
              <a:avLst/>
            </a:prstGeom>
            <a:solidFill>
              <a:srgbClr val="FFFF00"/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chemeClr val="bg1"/>
                  </a:solidFill>
                </a:rPr>
                <a:t>Verification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5509560" y="5198637"/>
              <a:ext cx="2060622" cy="634964"/>
            </a:xfrm>
            <a:prstGeom prst="rect">
              <a:avLst/>
            </a:prstGeom>
            <a:solidFill>
              <a:srgbClr val="00FFFF"/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chemeClr val="bg1"/>
                  </a:solidFill>
                </a:rPr>
                <a:t>Maintenance</a:t>
              </a:r>
            </a:p>
          </p:txBody>
        </p:sp>
        <p:sp>
          <p:nvSpPr>
            <p:cNvPr id="5" name="Freeform 4"/>
            <p:cNvSpPr/>
            <p:nvPr/>
          </p:nvSpPr>
          <p:spPr>
            <a:xfrm>
              <a:off x="3736283" y="1622199"/>
              <a:ext cx="433397" cy="709573"/>
            </a:xfrm>
            <a:custGeom>
              <a:avLst/>
              <a:gdLst>
                <a:gd name="connsiteX0" fmla="*/ 0 w 432380"/>
                <a:gd name="connsiteY0" fmla="*/ 62275 h 709458"/>
                <a:gd name="connsiteX1" fmla="*/ 427433 w 432380"/>
                <a:gd name="connsiteY1" fmla="*/ 62275 h 709458"/>
                <a:gd name="connsiteX2" fmla="*/ 244247 w 432380"/>
                <a:gd name="connsiteY2" fmla="*/ 709458 h 709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2380" h="709458">
                  <a:moveTo>
                    <a:pt x="0" y="62275"/>
                  </a:moveTo>
                  <a:cubicBezTo>
                    <a:pt x="193362" y="8343"/>
                    <a:pt x="386725" y="-45589"/>
                    <a:pt x="427433" y="62275"/>
                  </a:cubicBezTo>
                  <a:cubicBezTo>
                    <a:pt x="468141" y="170139"/>
                    <a:pt x="244247" y="709458"/>
                    <a:pt x="244247" y="709458"/>
                  </a:cubicBezTo>
                </a:path>
              </a:pathLst>
            </a:custGeom>
            <a:ln w="38100" cmpd="sng">
              <a:solidFill>
                <a:srgbClr val="FFFFFF"/>
              </a:solidFill>
              <a:headEnd type="none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4657054" y="2565121"/>
              <a:ext cx="431810" cy="709573"/>
            </a:xfrm>
            <a:custGeom>
              <a:avLst/>
              <a:gdLst>
                <a:gd name="connsiteX0" fmla="*/ 0 w 432380"/>
                <a:gd name="connsiteY0" fmla="*/ 62275 h 709458"/>
                <a:gd name="connsiteX1" fmla="*/ 427433 w 432380"/>
                <a:gd name="connsiteY1" fmla="*/ 62275 h 709458"/>
                <a:gd name="connsiteX2" fmla="*/ 244247 w 432380"/>
                <a:gd name="connsiteY2" fmla="*/ 709458 h 709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2380" h="709458">
                  <a:moveTo>
                    <a:pt x="0" y="62275"/>
                  </a:moveTo>
                  <a:cubicBezTo>
                    <a:pt x="193362" y="8343"/>
                    <a:pt x="386725" y="-45589"/>
                    <a:pt x="427433" y="62275"/>
                  </a:cubicBezTo>
                  <a:cubicBezTo>
                    <a:pt x="468141" y="170139"/>
                    <a:pt x="244247" y="709458"/>
                    <a:pt x="244247" y="709458"/>
                  </a:cubicBezTo>
                </a:path>
              </a:pathLst>
            </a:custGeom>
            <a:ln w="38100" cmpd="sng">
              <a:solidFill>
                <a:srgbClr val="FFFFFF"/>
              </a:solidFill>
              <a:headEnd type="none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5684189" y="3512806"/>
              <a:ext cx="431810" cy="709572"/>
            </a:xfrm>
            <a:custGeom>
              <a:avLst/>
              <a:gdLst>
                <a:gd name="connsiteX0" fmla="*/ 0 w 432380"/>
                <a:gd name="connsiteY0" fmla="*/ 62275 h 709458"/>
                <a:gd name="connsiteX1" fmla="*/ 427433 w 432380"/>
                <a:gd name="connsiteY1" fmla="*/ 62275 h 709458"/>
                <a:gd name="connsiteX2" fmla="*/ 244247 w 432380"/>
                <a:gd name="connsiteY2" fmla="*/ 709458 h 709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2380" h="709458">
                  <a:moveTo>
                    <a:pt x="0" y="62275"/>
                  </a:moveTo>
                  <a:cubicBezTo>
                    <a:pt x="193362" y="8343"/>
                    <a:pt x="386725" y="-45589"/>
                    <a:pt x="427433" y="62275"/>
                  </a:cubicBezTo>
                  <a:cubicBezTo>
                    <a:pt x="468141" y="170139"/>
                    <a:pt x="244247" y="709458"/>
                    <a:pt x="244247" y="709458"/>
                  </a:cubicBezTo>
                </a:path>
              </a:pathLst>
            </a:custGeom>
            <a:ln w="38100" cmpd="sng">
              <a:solidFill>
                <a:srgbClr val="FFFFFF"/>
              </a:solidFill>
              <a:headEnd type="none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6539872" y="4465253"/>
              <a:ext cx="431810" cy="709572"/>
            </a:xfrm>
            <a:custGeom>
              <a:avLst/>
              <a:gdLst>
                <a:gd name="connsiteX0" fmla="*/ 0 w 432380"/>
                <a:gd name="connsiteY0" fmla="*/ 62275 h 709458"/>
                <a:gd name="connsiteX1" fmla="*/ 427433 w 432380"/>
                <a:gd name="connsiteY1" fmla="*/ 62275 h 709458"/>
                <a:gd name="connsiteX2" fmla="*/ 244247 w 432380"/>
                <a:gd name="connsiteY2" fmla="*/ 709458 h 709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2380" h="709458">
                  <a:moveTo>
                    <a:pt x="0" y="62275"/>
                  </a:moveTo>
                  <a:cubicBezTo>
                    <a:pt x="193362" y="8343"/>
                    <a:pt x="386725" y="-45589"/>
                    <a:pt x="427433" y="62275"/>
                  </a:cubicBezTo>
                  <a:cubicBezTo>
                    <a:pt x="468141" y="170139"/>
                    <a:pt x="244247" y="709458"/>
                    <a:pt x="244247" y="709458"/>
                  </a:cubicBezTo>
                </a:path>
              </a:pathLst>
            </a:custGeom>
            <a:ln w="38100" cmpd="sng">
              <a:solidFill>
                <a:srgbClr val="FFFFFF"/>
              </a:solidFill>
              <a:headEnd type="none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1570038" y="800100"/>
            <a:ext cx="6435725" cy="1617663"/>
            <a:chOff x="1569425" y="800818"/>
            <a:chExt cx="6436720" cy="1616230"/>
          </a:xfrm>
        </p:grpSpPr>
        <p:sp>
          <p:nvSpPr>
            <p:cNvPr id="18437" name="TextBox 15"/>
            <p:cNvSpPr txBox="1">
              <a:spLocks noChangeArrowheads="1"/>
            </p:cNvSpPr>
            <p:nvPr/>
          </p:nvSpPr>
          <p:spPr bwMode="auto">
            <a:xfrm>
              <a:off x="5850320" y="1462941"/>
              <a:ext cx="2155825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800">
                  <a:solidFill>
                    <a:srgbClr val="FF00FF"/>
                  </a:solidFill>
                </a:rPr>
                <a:t>But often a </a:t>
              </a:r>
              <a:r>
                <a:rPr lang="en-US" altLang="en-US" sz="2800" u="sng">
                  <a:solidFill>
                    <a:srgbClr val="FF00FF"/>
                  </a:solidFill>
                </a:rPr>
                <a:t>bad</a:t>
              </a:r>
              <a:r>
                <a:rPr lang="en-US" altLang="en-US" sz="2800">
                  <a:solidFill>
                    <a:srgbClr val="FF00FF"/>
                  </a:solidFill>
                </a:rPr>
                <a:t> way…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569425" y="800818"/>
              <a:ext cx="1813205" cy="0"/>
            </a:xfrm>
            <a:prstGeom prst="line">
              <a:avLst/>
            </a:prstGeom>
            <a:ln w="5715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826919" y="800818"/>
              <a:ext cx="3178666" cy="948484"/>
            </a:xfrm>
            <a:prstGeom prst="line">
              <a:avLst/>
            </a:prstGeom>
            <a:ln w="5715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2"/>
          <p:cNvSpPr txBox="1">
            <a:spLocks noChangeArrowheads="1"/>
          </p:cNvSpPr>
          <p:nvPr/>
        </p:nvSpPr>
        <p:spPr bwMode="auto">
          <a:xfrm>
            <a:off x="0" y="6581775"/>
            <a:ext cx="42576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http://</a:t>
            </a:r>
            <a:r>
              <a:rPr lang="en-US" sz="1200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en.wikipedia.org</a:t>
            </a:r>
            <a:r>
              <a:rPr lang="en-US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/wiki/File:Waterfall_model_%281%29.svg</a:t>
            </a:r>
          </a:p>
        </p:txBody>
      </p:sp>
      <p:sp>
        <p:nvSpPr>
          <p:cNvPr id="20482" name="TextBox 3"/>
          <p:cNvSpPr txBox="1">
            <a:spLocks noChangeArrowheads="1"/>
          </p:cNvSpPr>
          <p:nvPr/>
        </p:nvSpPr>
        <p:spPr bwMode="auto">
          <a:xfrm>
            <a:off x="0" y="227013"/>
            <a:ext cx="91440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3200"/>
              <a:t>What could go wrong?</a:t>
            </a:r>
          </a:p>
        </p:txBody>
      </p:sp>
      <p:grpSp>
        <p:nvGrpSpPr>
          <p:cNvPr id="20483" name="Group 9"/>
          <p:cNvGrpSpPr>
            <a:grpSpLocks/>
          </p:cNvGrpSpPr>
          <p:nvPr/>
        </p:nvGrpSpPr>
        <p:grpSpPr bwMode="auto">
          <a:xfrm>
            <a:off x="1392238" y="1354138"/>
            <a:ext cx="5295900" cy="3819525"/>
            <a:chOff x="1677248" y="1353927"/>
            <a:chExt cx="5295004" cy="3820225"/>
          </a:xfrm>
        </p:grpSpPr>
        <p:sp>
          <p:nvSpPr>
            <p:cNvPr id="2" name="Rectangle 1"/>
            <p:cNvSpPr/>
            <p:nvPr/>
          </p:nvSpPr>
          <p:spPr>
            <a:xfrm>
              <a:off x="1677248" y="1353927"/>
              <a:ext cx="2060226" cy="635116"/>
            </a:xfrm>
            <a:prstGeom prst="rect">
              <a:avLst/>
            </a:prstGeom>
            <a:solidFill>
              <a:srgbClr val="FF9999"/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chemeClr val="bg1"/>
                  </a:solidFill>
                </a:rPr>
                <a:t>Requirements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2596254" y="2344709"/>
              <a:ext cx="2060226" cy="635116"/>
            </a:xfrm>
            <a:prstGeom prst="rect">
              <a:avLst/>
            </a:prstGeom>
            <a:solidFill>
              <a:srgbClr val="CC99CC"/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chemeClr val="bg1"/>
                  </a:solidFill>
                </a:rPr>
                <a:t>Design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3470819" y="3287856"/>
              <a:ext cx="2212601" cy="635116"/>
            </a:xfrm>
            <a:prstGeom prst="rect">
              <a:avLst/>
            </a:prstGeom>
            <a:solidFill>
              <a:srgbClr val="CCFFCC"/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chemeClr val="bg1"/>
                  </a:solidFill>
                </a:rPr>
                <a:t>Implementation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4478711" y="4254821"/>
              <a:ext cx="2061814" cy="635116"/>
            </a:xfrm>
            <a:prstGeom prst="rect">
              <a:avLst/>
            </a:prstGeom>
            <a:solidFill>
              <a:srgbClr val="FFFF00"/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chemeClr val="bg1"/>
                  </a:solidFill>
                </a:rPr>
                <a:t>Verification</a:t>
              </a:r>
            </a:p>
          </p:txBody>
        </p:sp>
        <p:sp>
          <p:nvSpPr>
            <p:cNvPr id="5" name="Freeform 4"/>
            <p:cNvSpPr/>
            <p:nvPr/>
          </p:nvSpPr>
          <p:spPr>
            <a:xfrm>
              <a:off x="3737474" y="1622263"/>
              <a:ext cx="431727" cy="709743"/>
            </a:xfrm>
            <a:custGeom>
              <a:avLst/>
              <a:gdLst>
                <a:gd name="connsiteX0" fmla="*/ 0 w 432380"/>
                <a:gd name="connsiteY0" fmla="*/ 62275 h 709458"/>
                <a:gd name="connsiteX1" fmla="*/ 427433 w 432380"/>
                <a:gd name="connsiteY1" fmla="*/ 62275 h 709458"/>
                <a:gd name="connsiteX2" fmla="*/ 244247 w 432380"/>
                <a:gd name="connsiteY2" fmla="*/ 709458 h 709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2380" h="709458">
                  <a:moveTo>
                    <a:pt x="0" y="62275"/>
                  </a:moveTo>
                  <a:cubicBezTo>
                    <a:pt x="193362" y="8343"/>
                    <a:pt x="386725" y="-45589"/>
                    <a:pt x="427433" y="62275"/>
                  </a:cubicBezTo>
                  <a:cubicBezTo>
                    <a:pt x="468141" y="170139"/>
                    <a:pt x="244247" y="709458"/>
                    <a:pt x="244247" y="709458"/>
                  </a:cubicBezTo>
                </a:path>
              </a:pathLst>
            </a:custGeom>
            <a:ln w="38100" cmpd="sng">
              <a:solidFill>
                <a:srgbClr val="FFFFFF"/>
              </a:solidFill>
              <a:headEnd type="none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4656481" y="2565411"/>
              <a:ext cx="433315" cy="709743"/>
            </a:xfrm>
            <a:custGeom>
              <a:avLst/>
              <a:gdLst>
                <a:gd name="connsiteX0" fmla="*/ 0 w 432380"/>
                <a:gd name="connsiteY0" fmla="*/ 62275 h 709458"/>
                <a:gd name="connsiteX1" fmla="*/ 427433 w 432380"/>
                <a:gd name="connsiteY1" fmla="*/ 62275 h 709458"/>
                <a:gd name="connsiteX2" fmla="*/ 244247 w 432380"/>
                <a:gd name="connsiteY2" fmla="*/ 709458 h 709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2380" h="709458">
                  <a:moveTo>
                    <a:pt x="0" y="62275"/>
                  </a:moveTo>
                  <a:cubicBezTo>
                    <a:pt x="193362" y="8343"/>
                    <a:pt x="386725" y="-45589"/>
                    <a:pt x="427433" y="62275"/>
                  </a:cubicBezTo>
                  <a:cubicBezTo>
                    <a:pt x="468141" y="170139"/>
                    <a:pt x="244247" y="709458"/>
                    <a:pt x="244247" y="709458"/>
                  </a:cubicBezTo>
                </a:path>
              </a:pathLst>
            </a:custGeom>
            <a:ln w="38100" cmpd="sng">
              <a:solidFill>
                <a:srgbClr val="FFFFFF"/>
              </a:solidFill>
              <a:headEnd type="none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5683420" y="3513323"/>
              <a:ext cx="433314" cy="709742"/>
            </a:xfrm>
            <a:custGeom>
              <a:avLst/>
              <a:gdLst>
                <a:gd name="connsiteX0" fmla="*/ 0 w 432380"/>
                <a:gd name="connsiteY0" fmla="*/ 62275 h 709458"/>
                <a:gd name="connsiteX1" fmla="*/ 427433 w 432380"/>
                <a:gd name="connsiteY1" fmla="*/ 62275 h 709458"/>
                <a:gd name="connsiteX2" fmla="*/ 244247 w 432380"/>
                <a:gd name="connsiteY2" fmla="*/ 709458 h 709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2380" h="709458">
                  <a:moveTo>
                    <a:pt x="0" y="62275"/>
                  </a:moveTo>
                  <a:cubicBezTo>
                    <a:pt x="193362" y="8343"/>
                    <a:pt x="386725" y="-45589"/>
                    <a:pt x="427433" y="62275"/>
                  </a:cubicBezTo>
                  <a:cubicBezTo>
                    <a:pt x="468141" y="170139"/>
                    <a:pt x="244247" y="709458"/>
                    <a:pt x="244247" y="709458"/>
                  </a:cubicBezTo>
                </a:path>
              </a:pathLst>
            </a:custGeom>
            <a:ln w="38100" cmpd="sng">
              <a:solidFill>
                <a:srgbClr val="FFFFFF"/>
              </a:solidFill>
              <a:headEnd type="none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6540525" y="4464409"/>
              <a:ext cx="431727" cy="709743"/>
            </a:xfrm>
            <a:custGeom>
              <a:avLst/>
              <a:gdLst>
                <a:gd name="connsiteX0" fmla="*/ 0 w 432380"/>
                <a:gd name="connsiteY0" fmla="*/ 62275 h 709458"/>
                <a:gd name="connsiteX1" fmla="*/ 427433 w 432380"/>
                <a:gd name="connsiteY1" fmla="*/ 62275 h 709458"/>
                <a:gd name="connsiteX2" fmla="*/ 244247 w 432380"/>
                <a:gd name="connsiteY2" fmla="*/ 709458 h 709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2380" h="709458">
                  <a:moveTo>
                    <a:pt x="0" y="62275"/>
                  </a:moveTo>
                  <a:cubicBezTo>
                    <a:pt x="193362" y="8343"/>
                    <a:pt x="386725" y="-45589"/>
                    <a:pt x="427433" y="62275"/>
                  </a:cubicBezTo>
                  <a:cubicBezTo>
                    <a:pt x="468141" y="170139"/>
                    <a:pt x="244247" y="709458"/>
                    <a:pt x="244247" y="709458"/>
                  </a:cubicBezTo>
                </a:path>
              </a:pathLst>
            </a:custGeom>
            <a:ln w="38100" cmpd="sng">
              <a:solidFill>
                <a:srgbClr val="FFFFFF"/>
              </a:solidFill>
              <a:headEnd type="none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0484" name="TextBox 11"/>
          <p:cNvSpPr txBox="1">
            <a:spLocks noChangeArrowheads="1"/>
          </p:cNvSpPr>
          <p:nvPr/>
        </p:nvSpPr>
        <p:spPr bwMode="auto">
          <a:xfrm>
            <a:off x="322263" y="1619250"/>
            <a:ext cx="1069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en-US" sz="1800"/>
              <a:t>6 months</a:t>
            </a:r>
          </a:p>
        </p:txBody>
      </p:sp>
      <p:sp>
        <p:nvSpPr>
          <p:cNvPr id="20485" name="TextBox 18"/>
          <p:cNvSpPr txBox="1">
            <a:spLocks noChangeArrowheads="1"/>
          </p:cNvSpPr>
          <p:nvPr/>
        </p:nvSpPr>
        <p:spPr bwMode="auto">
          <a:xfrm>
            <a:off x="1241425" y="2595563"/>
            <a:ext cx="1069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en-US" sz="1800"/>
              <a:t>6 months</a:t>
            </a:r>
          </a:p>
        </p:txBody>
      </p:sp>
      <p:sp>
        <p:nvSpPr>
          <p:cNvPr id="20486" name="TextBox 19"/>
          <p:cNvSpPr txBox="1">
            <a:spLocks noChangeArrowheads="1"/>
          </p:cNvSpPr>
          <p:nvPr/>
        </p:nvSpPr>
        <p:spPr bwMode="auto">
          <a:xfrm>
            <a:off x="2116138" y="3560763"/>
            <a:ext cx="1069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en-US" sz="1800"/>
              <a:t>3 months</a:t>
            </a:r>
          </a:p>
        </p:txBody>
      </p:sp>
      <p:sp>
        <p:nvSpPr>
          <p:cNvPr id="20487" name="TextBox 20"/>
          <p:cNvSpPr txBox="1">
            <a:spLocks noChangeArrowheads="1"/>
          </p:cNvSpPr>
          <p:nvPr/>
        </p:nvSpPr>
        <p:spPr bwMode="auto">
          <a:xfrm>
            <a:off x="3100388" y="4532313"/>
            <a:ext cx="1069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en-US" sz="1800"/>
              <a:t>6 months</a:t>
            </a:r>
          </a:p>
        </p:txBody>
      </p:sp>
      <p:sp>
        <p:nvSpPr>
          <p:cNvPr id="20488" name="TextBox 21"/>
          <p:cNvSpPr txBox="1">
            <a:spLocks noChangeArrowheads="1"/>
          </p:cNvSpPr>
          <p:nvPr/>
        </p:nvSpPr>
        <p:spPr bwMode="auto">
          <a:xfrm>
            <a:off x="6003925" y="5114925"/>
            <a:ext cx="1249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/>
              <a:t>Release!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2"/>
          <p:cNvSpPr txBox="1">
            <a:spLocks noChangeArrowheads="1"/>
          </p:cNvSpPr>
          <p:nvPr/>
        </p:nvSpPr>
        <p:spPr bwMode="auto">
          <a:xfrm>
            <a:off x="0" y="6581775"/>
            <a:ext cx="42576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http://</a:t>
            </a:r>
            <a:r>
              <a:rPr lang="en-US" sz="1200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en.wikipedia.org</a:t>
            </a:r>
            <a:r>
              <a:rPr lang="en-US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/wiki/File:Waterfall_model_%281%29.svg</a:t>
            </a:r>
          </a:p>
        </p:txBody>
      </p:sp>
      <p:sp>
        <p:nvSpPr>
          <p:cNvPr id="22530" name="TextBox 3"/>
          <p:cNvSpPr txBox="1">
            <a:spLocks noChangeArrowheads="1"/>
          </p:cNvSpPr>
          <p:nvPr/>
        </p:nvSpPr>
        <p:spPr bwMode="auto">
          <a:xfrm>
            <a:off x="0" y="227013"/>
            <a:ext cx="91440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3200"/>
              <a:t>What could go wrong?</a:t>
            </a:r>
          </a:p>
        </p:txBody>
      </p:sp>
      <p:sp>
        <p:nvSpPr>
          <p:cNvPr id="16" name="Freeform 15"/>
          <p:cNvSpPr/>
          <p:nvPr/>
        </p:nvSpPr>
        <p:spPr>
          <a:xfrm>
            <a:off x="3557588" y="1354138"/>
            <a:ext cx="4648200" cy="1979612"/>
          </a:xfrm>
          <a:custGeom>
            <a:avLst/>
            <a:gdLst>
              <a:gd name="connsiteX0" fmla="*/ 3342517 w 3419251"/>
              <a:gd name="connsiteY0" fmla="*/ 2022693 h 2022693"/>
              <a:gd name="connsiteX1" fmla="*/ 2983107 w 3419251"/>
              <a:gd name="connsiteY1" fmla="*/ 189500 h 2022693"/>
              <a:gd name="connsiteX2" fmla="*/ 0 w 3419251"/>
              <a:gd name="connsiteY2" fmla="*/ 105628 h 202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19251" h="2022693">
                <a:moveTo>
                  <a:pt x="3342517" y="2022693"/>
                </a:moveTo>
                <a:cubicBezTo>
                  <a:pt x="3441355" y="1265852"/>
                  <a:pt x="3540193" y="509011"/>
                  <a:pt x="2983107" y="189500"/>
                </a:cubicBezTo>
                <a:cubicBezTo>
                  <a:pt x="2426021" y="-130011"/>
                  <a:pt x="656923" y="35735"/>
                  <a:pt x="0" y="105628"/>
                </a:cubicBezTo>
              </a:path>
            </a:pathLst>
          </a:custGeom>
          <a:ln w="57150" cmpd="sng">
            <a:solidFill>
              <a:srgbClr val="FF00FF"/>
            </a:solidFill>
            <a:prstDash val="sysDash"/>
            <a:headEnd type="none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2532" name="Group 9"/>
          <p:cNvGrpSpPr>
            <a:grpSpLocks/>
          </p:cNvGrpSpPr>
          <p:nvPr/>
        </p:nvGrpSpPr>
        <p:grpSpPr bwMode="auto">
          <a:xfrm>
            <a:off x="1392238" y="1354138"/>
            <a:ext cx="5295900" cy="3819525"/>
            <a:chOff x="1677248" y="1353927"/>
            <a:chExt cx="5295004" cy="3820225"/>
          </a:xfrm>
        </p:grpSpPr>
        <p:sp>
          <p:nvSpPr>
            <p:cNvPr id="28" name="Rectangle 27"/>
            <p:cNvSpPr/>
            <p:nvPr/>
          </p:nvSpPr>
          <p:spPr>
            <a:xfrm>
              <a:off x="1677248" y="1353927"/>
              <a:ext cx="2060226" cy="635116"/>
            </a:xfrm>
            <a:prstGeom prst="rect">
              <a:avLst/>
            </a:prstGeom>
            <a:solidFill>
              <a:srgbClr val="FF9999"/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chemeClr val="bg1"/>
                  </a:solidFill>
                </a:rPr>
                <a:t>Requirements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596254" y="2344709"/>
              <a:ext cx="2060226" cy="635116"/>
            </a:xfrm>
            <a:prstGeom prst="rect">
              <a:avLst/>
            </a:prstGeom>
            <a:solidFill>
              <a:srgbClr val="CC99CC"/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chemeClr val="bg1"/>
                  </a:solidFill>
                </a:rPr>
                <a:t>Design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470819" y="3287856"/>
              <a:ext cx="2212601" cy="635116"/>
            </a:xfrm>
            <a:prstGeom prst="rect">
              <a:avLst/>
            </a:prstGeom>
            <a:solidFill>
              <a:srgbClr val="CCFFCC"/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chemeClr val="bg1"/>
                  </a:solidFill>
                </a:rPr>
                <a:t>Implementation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478711" y="4254821"/>
              <a:ext cx="2061814" cy="635116"/>
            </a:xfrm>
            <a:prstGeom prst="rect">
              <a:avLst/>
            </a:prstGeom>
            <a:solidFill>
              <a:srgbClr val="FFFF00"/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chemeClr val="bg1"/>
                  </a:solidFill>
                </a:rPr>
                <a:t>Verification</a:t>
              </a:r>
            </a:p>
          </p:txBody>
        </p:sp>
        <p:sp>
          <p:nvSpPr>
            <p:cNvPr id="32" name="Freeform 31"/>
            <p:cNvSpPr/>
            <p:nvPr/>
          </p:nvSpPr>
          <p:spPr>
            <a:xfrm>
              <a:off x="3737474" y="1622263"/>
              <a:ext cx="431727" cy="709743"/>
            </a:xfrm>
            <a:custGeom>
              <a:avLst/>
              <a:gdLst>
                <a:gd name="connsiteX0" fmla="*/ 0 w 432380"/>
                <a:gd name="connsiteY0" fmla="*/ 62275 h 709458"/>
                <a:gd name="connsiteX1" fmla="*/ 427433 w 432380"/>
                <a:gd name="connsiteY1" fmla="*/ 62275 h 709458"/>
                <a:gd name="connsiteX2" fmla="*/ 244247 w 432380"/>
                <a:gd name="connsiteY2" fmla="*/ 709458 h 709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2380" h="709458">
                  <a:moveTo>
                    <a:pt x="0" y="62275"/>
                  </a:moveTo>
                  <a:cubicBezTo>
                    <a:pt x="193362" y="8343"/>
                    <a:pt x="386725" y="-45589"/>
                    <a:pt x="427433" y="62275"/>
                  </a:cubicBezTo>
                  <a:cubicBezTo>
                    <a:pt x="468141" y="170139"/>
                    <a:pt x="244247" y="709458"/>
                    <a:pt x="244247" y="709458"/>
                  </a:cubicBezTo>
                </a:path>
              </a:pathLst>
            </a:custGeom>
            <a:ln w="38100" cmpd="sng">
              <a:solidFill>
                <a:srgbClr val="FFFFFF"/>
              </a:solidFill>
              <a:headEnd type="none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4656481" y="2565411"/>
              <a:ext cx="433315" cy="709743"/>
            </a:xfrm>
            <a:custGeom>
              <a:avLst/>
              <a:gdLst>
                <a:gd name="connsiteX0" fmla="*/ 0 w 432380"/>
                <a:gd name="connsiteY0" fmla="*/ 62275 h 709458"/>
                <a:gd name="connsiteX1" fmla="*/ 427433 w 432380"/>
                <a:gd name="connsiteY1" fmla="*/ 62275 h 709458"/>
                <a:gd name="connsiteX2" fmla="*/ 244247 w 432380"/>
                <a:gd name="connsiteY2" fmla="*/ 709458 h 709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2380" h="709458">
                  <a:moveTo>
                    <a:pt x="0" y="62275"/>
                  </a:moveTo>
                  <a:cubicBezTo>
                    <a:pt x="193362" y="8343"/>
                    <a:pt x="386725" y="-45589"/>
                    <a:pt x="427433" y="62275"/>
                  </a:cubicBezTo>
                  <a:cubicBezTo>
                    <a:pt x="468141" y="170139"/>
                    <a:pt x="244247" y="709458"/>
                    <a:pt x="244247" y="709458"/>
                  </a:cubicBezTo>
                </a:path>
              </a:pathLst>
            </a:custGeom>
            <a:ln w="38100" cmpd="sng">
              <a:solidFill>
                <a:srgbClr val="FFFFFF"/>
              </a:solidFill>
              <a:headEnd type="none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5683420" y="3513323"/>
              <a:ext cx="433314" cy="709742"/>
            </a:xfrm>
            <a:custGeom>
              <a:avLst/>
              <a:gdLst>
                <a:gd name="connsiteX0" fmla="*/ 0 w 432380"/>
                <a:gd name="connsiteY0" fmla="*/ 62275 h 709458"/>
                <a:gd name="connsiteX1" fmla="*/ 427433 w 432380"/>
                <a:gd name="connsiteY1" fmla="*/ 62275 h 709458"/>
                <a:gd name="connsiteX2" fmla="*/ 244247 w 432380"/>
                <a:gd name="connsiteY2" fmla="*/ 709458 h 709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2380" h="709458">
                  <a:moveTo>
                    <a:pt x="0" y="62275"/>
                  </a:moveTo>
                  <a:cubicBezTo>
                    <a:pt x="193362" y="8343"/>
                    <a:pt x="386725" y="-45589"/>
                    <a:pt x="427433" y="62275"/>
                  </a:cubicBezTo>
                  <a:cubicBezTo>
                    <a:pt x="468141" y="170139"/>
                    <a:pt x="244247" y="709458"/>
                    <a:pt x="244247" y="709458"/>
                  </a:cubicBezTo>
                </a:path>
              </a:pathLst>
            </a:custGeom>
            <a:ln w="38100" cmpd="sng">
              <a:solidFill>
                <a:srgbClr val="FFFFFF"/>
              </a:solidFill>
              <a:headEnd type="none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6540525" y="4464409"/>
              <a:ext cx="431727" cy="709743"/>
            </a:xfrm>
            <a:custGeom>
              <a:avLst/>
              <a:gdLst>
                <a:gd name="connsiteX0" fmla="*/ 0 w 432380"/>
                <a:gd name="connsiteY0" fmla="*/ 62275 h 709458"/>
                <a:gd name="connsiteX1" fmla="*/ 427433 w 432380"/>
                <a:gd name="connsiteY1" fmla="*/ 62275 h 709458"/>
                <a:gd name="connsiteX2" fmla="*/ 244247 w 432380"/>
                <a:gd name="connsiteY2" fmla="*/ 709458 h 709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2380" h="709458">
                  <a:moveTo>
                    <a:pt x="0" y="62275"/>
                  </a:moveTo>
                  <a:cubicBezTo>
                    <a:pt x="193362" y="8343"/>
                    <a:pt x="386725" y="-45589"/>
                    <a:pt x="427433" y="62275"/>
                  </a:cubicBezTo>
                  <a:cubicBezTo>
                    <a:pt x="468141" y="170139"/>
                    <a:pt x="244247" y="709458"/>
                    <a:pt x="244247" y="709458"/>
                  </a:cubicBezTo>
                </a:path>
              </a:pathLst>
            </a:custGeom>
            <a:ln w="38100" cmpd="sng">
              <a:solidFill>
                <a:srgbClr val="FFFFFF"/>
              </a:solidFill>
              <a:headEnd type="none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2533" name="TextBox 11"/>
          <p:cNvSpPr txBox="1">
            <a:spLocks noChangeArrowheads="1"/>
          </p:cNvSpPr>
          <p:nvPr/>
        </p:nvSpPr>
        <p:spPr bwMode="auto">
          <a:xfrm>
            <a:off x="322263" y="1619250"/>
            <a:ext cx="1069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en-US" sz="1800"/>
              <a:t>6 months</a:t>
            </a:r>
          </a:p>
        </p:txBody>
      </p:sp>
      <p:sp>
        <p:nvSpPr>
          <p:cNvPr id="22534" name="TextBox 18"/>
          <p:cNvSpPr txBox="1">
            <a:spLocks noChangeArrowheads="1"/>
          </p:cNvSpPr>
          <p:nvPr/>
        </p:nvSpPr>
        <p:spPr bwMode="auto">
          <a:xfrm>
            <a:off x="1241425" y="2595563"/>
            <a:ext cx="1069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en-US" sz="1800"/>
              <a:t>6 months</a:t>
            </a:r>
          </a:p>
        </p:txBody>
      </p:sp>
      <p:sp>
        <p:nvSpPr>
          <p:cNvPr id="22535" name="TextBox 19"/>
          <p:cNvSpPr txBox="1">
            <a:spLocks noChangeArrowheads="1"/>
          </p:cNvSpPr>
          <p:nvPr/>
        </p:nvSpPr>
        <p:spPr bwMode="auto">
          <a:xfrm>
            <a:off x="2116138" y="3560763"/>
            <a:ext cx="1069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en-US" sz="1800"/>
              <a:t>3 months</a:t>
            </a:r>
          </a:p>
        </p:txBody>
      </p:sp>
      <p:sp>
        <p:nvSpPr>
          <p:cNvPr id="22536" name="TextBox 20"/>
          <p:cNvSpPr txBox="1">
            <a:spLocks noChangeArrowheads="1"/>
          </p:cNvSpPr>
          <p:nvPr/>
        </p:nvSpPr>
        <p:spPr bwMode="auto">
          <a:xfrm>
            <a:off x="3100388" y="4532313"/>
            <a:ext cx="1069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en-US" sz="1800"/>
              <a:t>6 months</a:t>
            </a:r>
          </a:p>
        </p:txBody>
      </p:sp>
      <p:sp>
        <p:nvSpPr>
          <p:cNvPr id="22537" name="TextBox 21"/>
          <p:cNvSpPr txBox="1">
            <a:spLocks noChangeArrowheads="1"/>
          </p:cNvSpPr>
          <p:nvPr/>
        </p:nvSpPr>
        <p:spPr bwMode="auto">
          <a:xfrm>
            <a:off x="6003925" y="5114925"/>
            <a:ext cx="1249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/>
              <a:t>Release!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7326313" y="3381375"/>
            <a:ext cx="1577975" cy="2903538"/>
            <a:chOff x="7326625" y="3381375"/>
            <a:chExt cx="1577975" cy="2903246"/>
          </a:xfrm>
        </p:grpSpPr>
        <p:grpSp>
          <p:nvGrpSpPr>
            <p:cNvPr id="22540" name="Group 16"/>
            <p:cNvGrpSpPr>
              <a:grpSpLocks/>
            </p:cNvGrpSpPr>
            <p:nvPr/>
          </p:nvGrpSpPr>
          <p:grpSpPr bwMode="auto">
            <a:xfrm>
              <a:off x="7326625" y="3381375"/>
              <a:ext cx="1577975" cy="2617788"/>
              <a:chOff x="7565832" y="3381340"/>
              <a:chExt cx="1578168" cy="2617866"/>
            </a:xfrm>
          </p:grpSpPr>
          <p:pic>
            <p:nvPicPr>
              <p:cNvPr id="22542" name="Picture 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65832" y="4348119"/>
                <a:ext cx="1578168" cy="16510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Oval Callout 9"/>
              <p:cNvSpPr/>
              <p:nvPr/>
            </p:nvSpPr>
            <p:spPr>
              <a:xfrm>
                <a:off x="7565832" y="3381340"/>
                <a:ext cx="1479731" cy="709563"/>
              </a:xfrm>
              <a:prstGeom prst="wedgeEllipseCallout">
                <a:avLst>
                  <a:gd name="adj1" fmla="val -7881"/>
                  <a:gd name="adj2" fmla="val 82761"/>
                </a:avLst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en-US" sz="1800">
                    <a:solidFill>
                      <a:schemeClr val="bg1"/>
                    </a:solidFill>
                  </a:rPr>
                  <a:t>I don’t like it…</a:t>
                </a:r>
              </a:p>
            </p:txBody>
          </p:sp>
        </p:grpSp>
        <p:sp>
          <p:nvSpPr>
            <p:cNvPr id="22541" name="TextBox 20"/>
            <p:cNvSpPr txBox="1">
              <a:spLocks noChangeArrowheads="1"/>
            </p:cNvSpPr>
            <p:nvPr/>
          </p:nvSpPr>
          <p:spPr bwMode="auto">
            <a:xfrm>
              <a:off x="7575622" y="5915289"/>
              <a:ext cx="109807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Customer</a:t>
              </a:r>
            </a:p>
          </p:txBody>
        </p:sp>
      </p:grp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785938" y="941388"/>
            <a:ext cx="13446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FF"/>
                </a:solidFill>
              </a:rPr>
              <a:t>Problem!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Why Waterfall doesn’t work</a:t>
            </a:r>
          </a:p>
        </p:txBody>
      </p:sp>
      <p:sp>
        <p:nvSpPr>
          <p:cNvPr id="25602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False assumption: Specifications are …</a:t>
            </a:r>
          </a:p>
          <a:p>
            <a:pPr lvl="1" eaLnBrk="1" hangingPunct="1">
              <a:buClr>
                <a:srgbClr val="FF0000"/>
              </a:buClr>
              <a:buFont typeface="Zapf Dingbats"/>
              <a:buChar char="✘"/>
            </a:pPr>
            <a:r>
              <a:rPr lang="en-US" altLang="en-US" dirty="0">
                <a:ea typeface="ＭＳ Ｐゴシック" charset="-128"/>
              </a:rPr>
              <a:t>predictable – can be correctly defined at the start</a:t>
            </a:r>
          </a:p>
          <a:p>
            <a:pPr lvl="1" eaLnBrk="1" hangingPunct="1">
              <a:buClr>
                <a:srgbClr val="FF0000"/>
              </a:buClr>
              <a:buFont typeface="Zapf Dingbats"/>
              <a:buChar char="✘"/>
            </a:pPr>
            <a:r>
              <a:rPr lang="en-US" altLang="en-US" dirty="0">
                <a:ea typeface="ＭＳ Ｐゴシック" charset="-128"/>
              </a:rPr>
              <a:t>stable – have low change rates</a:t>
            </a:r>
          </a:p>
          <a:p>
            <a:pPr lvl="1" eaLnBrk="1" hangingPunct="1"/>
            <a:endParaRPr lang="en-US" altLang="en-US" dirty="0">
              <a:ea typeface="ＭＳ Ｐゴシック" charset="-128"/>
            </a:endParaRPr>
          </a:p>
          <a:p>
            <a:pPr eaLnBrk="1" hangingPunct="1"/>
            <a:r>
              <a:rPr lang="en-US" altLang="en-US" dirty="0">
                <a:ea typeface="ＭＳ Ｐゴシック" charset="-128"/>
              </a:rPr>
              <a:t>Actual stats:</a:t>
            </a:r>
          </a:p>
          <a:p>
            <a:pPr lvl="1" eaLnBrk="1" hangingPunct="1"/>
            <a:r>
              <a:rPr lang="en-US" altLang="en-US" dirty="0">
                <a:ea typeface="ＭＳ Ｐゴシック" charset="-128"/>
              </a:rPr>
              <a:t>25% of requirements changed</a:t>
            </a:r>
          </a:p>
          <a:p>
            <a:pPr lvl="1" eaLnBrk="1" hangingPunct="1"/>
            <a:r>
              <a:rPr lang="en-US" altLang="en-US" dirty="0">
                <a:ea typeface="ＭＳ Ｐゴシック" charset="-128"/>
              </a:rPr>
              <a:t>35% to 50% changed in large projects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2"/>
          <p:cNvSpPr>
            <a:spLocks noGrp="1"/>
          </p:cNvSpPr>
          <p:nvPr>
            <p:ph type="title"/>
          </p:nvPr>
        </p:nvSpPr>
        <p:spPr>
          <a:xfrm>
            <a:off x="457200" y="23813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Solution: Empirical Process Model</a:t>
            </a:r>
          </a:p>
        </p:txBody>
      </p:sp>
      <p:grpSp>
        <p:nvGrpSpPr>
          <p:cNvPr id="28674" name="Group 9"/>
          <p:cNvGrpSpPr>
            <a:grpSpLocks/>
          </p:cNvGrpSpPr>
          <p:nvPr/>
        </p:nvGrpSpPr>
        <p:grpSpPr bwMode="auto">
          <a:xfrm>
            <a:off x="2938463" y="1363663"/>
            <a:ext cx="3267075" cy="4319587"/>
            <a:chOff x="7158253" y="269370"/>
            <a:chExt cx="1888632" cy="2494631"/>
          </a:xfrm>
        </p:grpSpPr>
        <p:sp>
          <p:nvSpPr>
            <p:cNvPr id="28675" name="TextBox 4"/>
            <p:cNvSpPr txBox="1">
              <a:spLocks noChangeArrowheads="1"/>
            </p:cNvSpPr>
            <p:nvPr/>
          </p:nvSpPr>
          <p:spPr bwMode="auto">
            <a:xfrm>
              <a:off x="7477132" y="269370"/>
              <a:ext cx="1251725" cy="40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4000"/>
                <a:t>Feedback</a:t>
              </a:r>
            </a:p>
          </p:txBody>
        </p:sp>
        <p:sp>
          <p:nvSpPr>
            <p:cNvPr id="28676" name="TextBox 5"/>
            <p:cNvSpPr txBox="1">
              <a:spLocks noChangeArrowheads="1"/>
            </p:cNvSpPr>
            <p:nvPr/>
          </p:nvSpPr>
          <p:spPr bwMode="auto">
            <a:xfrm>
              <a:off x="7452139" y="2355241"/>
              <a:ext cx="1450494" cy="40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4000"/>
                <a:t>Adaptation</a:t>
              </a:r>
            </a:p>
          </p:txBody>
        </p:sp>
        <p:sp>
          <p:nvSpPr>
            <p:cNvPr id="8" name="Curved Down Arrow 7"/>
            <p:cNvSpPr/>
            <p:nvPr/>
          </p:nvSpPr>
          <p:spPr>
            <a:xfrm>
              <a:off x="7340876" y="675515"/>
              <a:ext cx="1706009" cy="832461"/>
            </a:xfrm>
            <a:prstGeom prst="curvedDownArrow">
              <a:avLst>
                <a:gd name="adj1" fmla="val 47770"/>
                <a:gd name="adj2" fmla="val 94968"/>
                <a:gd name="adj3" fmla="val 4647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4000">
                <a:solidFill>
                  <a:schemeClr val="tx1"/>
                </a:solidFill>
              </a:endParaRPr>
            </a:p>
          </p:txBody>
        </p:sp>
        <p:sp>
          <p:nvSpPr>
            <p:cNvPr id="9" name="Curved Down Arrow 8"/>
            <p:cNvSpPr/>
            <p:nvPr/>
          </p:nvSpPr>
          <p:spPr>
            <a:xfrm rot="10800000">
              <a:off x="7158253" y="1562068"/>
              <a:ext cx="1706009" cy="833377"/>
            </a:xfrm>
            <a:prstGeom prst="curvedDownArrow">
              <a:avLst>
                <a:gd name="adj1" fmla="val 47770"/>
                <a:gd name="adj2" fmla="val 94968"/>
                <a:gd name="adj3" fmla="val 4647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400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Iterative &amp; Incremental Development Process</a:t>
            </a:r>
          </a:p>
        </p:txBody>
      </p:sp>
      <p:grpSp>
        <p:nvGrpSpPr>
          <p:cNvPr id="29698" name="Group 38"/>
          <p:cNvGrpSpPr>
            <a:grpSpLocks/>
          </p:cNvGrpSpPr>
          <p:nvPr/>
        </p:nvGrpSpPr>
        <p:grpSpPr bwMode="auto">
          <a:xfrm>
            <a:off x="1122834" y="1663516"/>
            <a:ext cx="7396140" cy="4331446"/>
            <a:chOff x="1126287" y="1276200"/>
            <a:chExt cx="7396720" cy="4331123"/>
          </a:xfrm>
        </p:grpSpPr>
        <p:sp>
          <p:nvSpPr>
            <p:cNvPr id="20" name="Arc 19"/>
            <p:cNvSpPr/>
            <p:nvPr/>
          </p:nvSpPr>
          <p:spPr>
            <a:xfrm>
              <a:off x="3317414" y="2052940"/>
              <a:ext cx="2906941" cy="2904913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Arc 20"/>
            <p:cNvSpPr/>
            <p:nvPr/>
          </p:nvSpPr>
          <p:spPr>
            <a:xfrm rot="5400000">
              <a:off x="3317634" y="2531842"/>
              <a:ext cx="2906500" cy="2906941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Arc 23"/>
            <p:cNvSpPr/>
            <p:nvPr/>
          </p:nvSpPr>
          <p:spPr>
            <a:xfrm rot="10800000">
              <a:off x="3249146" y="2532063"/>
              <a:ext cx="2905353" cy="2906500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Arc 24"/>
            <p:cNvSpPr/>
            <p:nvPr/>
          </p:nvSpPr>
          <p:spPr>
            <a:xfrm rot="16200000">
              <a:off x="3249367" y="2052719"/>
              <a:ext cx="2904913" cy="2905353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9704" name="TextBox 28"/>
            <p:cNvSpPr txBox="1">
              <a:spLocks noChangeArrowheads="1"/>
            </p:cNvSpPr>
            <p:nvPr/>
          </p:nvSpPr>
          <p:spPr bwMode="auto">
            <a:xfrm>
              <a:off x="2615585" y="3534118"/>
              <a:ext cx="129299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b="1" dirty="0">
                  <a:solidFill>
                    <a:srgbClr val="FFFF00"/>
                  </a:solidFill>
                </a:rPr>
                <a:t>Planning</a:t>
              </a:r>
            </a:p>
          </p:txBody>
        </p:sp>
        <p:sp>
          <p:nvSpPr>
            <p:cNvPr id="29705" name="TextBox 29"/>
            <p:cNvSpPr txBox="1">
              <a:spLocks noChangeArrowheads="1"/>
            </p:cNvSpPr>
            <p:nvPr/>
          </p:nvSpPr>
          <p:spPr bwMode="auto">
            <a:xfrm rot="2496044">
              <a:off x="2060968" y="1712820"/>
              <a:ext cx="1676167" cy="400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2000" b="1" dirty="0">
                  <a:solidFill>
                    <a:srgbClr val="00CCFF"/>
                  </a:solidFill>
                </a:rPr>
                <a:t>Requirements</a:t>
              </a:r>
            </a:p>
          </p:txBody>
        </p:sp>
        <p:sp>
          <p:nvSpPr>
            <p:cNvPr id="29706" name="TextBox 30"/>
            <p:cNvSpPr txBox="1">
              <a:spLocks noChangeArrowheads="1"/>
            </p:cNvSpPr>
            <p:nvPr/>
          </p:nvSpPr>
          <p:spPr bwMode="auto">
            <a:xfrm rot="18845984">
              <a:off x="5687902" y="1569153"/>
              <a:ext cx="1293848" cy="707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000" b="1" dirty="0">
                  <a:solidFill>
                    <a:srgbClr val="00CCFF"/>
                  </a:solidFill>
                </a:rPr>
                <a:t>Analysis &amp;</a:t>
              </a:r>
            </a:p>
            <a:p>
              <a:pPr algn="ctr" eaLnBrk="1" hangingPunct="1"/>
              <a:r>
                <a:rPr lang="en-US" altLang="en-US" sz="2000" b="1" dirty="0">
                  <a:solidFill>
                    <a:srgbClr val="00CCFF"/>
                  </a:solidFill>
                </a:rPr>
                <a:t>Design</a:t>
              </a:r>
            </a:p>
          </p:txBody>
        </p:sp>
        <p:sp>
          <p:nvSpPr>
            <p:cNvPr id="29708" name="TextBox 32"/>
            <p:cNvSpPr txBox="1">
              <a:spLocks noChangeArrowheads="1"/>
            </p:cNvSpPr>
            <p:nvPr/>
          </p:nvSpPr>
          <p:spPr bwMode="auto">
            <a:xfrm>
              <a:off x="5092814" y="3505395"/>
              <a:ext cx="225269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b="1" dirty="0">
                  <a:solidFill>
                    <a:srgbClr val="FFFF00"/>
                  </a:solidFill>
                </a:rPr>
                <a:t>Implementation</a:t>
              </a:r>
            </a:p>
          </p:txBody>
        </p:sp>
        <p:sp>
          <p:nvSpPr>
            <p:cNvPr id="29709" name="TextBox 33"/>
            <p:cNvSpPr txBox="1">
              <a:spLocks noChangeArrowheads="1"/>
            </p:cNvSpPr>
            <p:nvPr/>
          </p:nvSpPr>
          <p:spPr bwMode="auto">
            <a:xfrm>
              <a:off x="7026005" y="4491674"/>
              <a:ext cx="1497002" cy="400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000" b="1" dirty="0">
                  <a:solidFill>
                    <a:srgbClr val="7F7F7F"/>
                  </a:solidFill>
                </a:rPr>
                <a:t>Deployment</a:t>
              </a:r>
            </a:p>
          </p:txBody>
        </p:sp>
        <p:sp>
          <p:nvSpPr>
            <p:cNvPr id="29710" name="TextBox 34"/>
            <p:cNvSpPr txBox="1">
              <a:spLocks noChangeArrowheads="1"/>
            </p:cNvSpPr>
            <p:nvPr/>
          </p:nvSpPr>
          <p:spPr bwMode="auto">
            <a:xfrm rot="2437332">
              <a:off x="5838144" y="5170594"/>
              <a:ext cx="929111" cy="400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2000" b="1" dirty="0">
                  <a:solidFill>
                    <a:srgbClr val="00CCFF"/>
                  </a:solidFill>
                </a:rPr>
                <a:t>Testing</a:t>
              </a:r>
            </a:p>
          </p:txBody>
        </p:sp>
        <p:sp>
          <p:nvSpPr>
            <p:cNvPr id="29711" name="TextBox 35"/>
            <p:cNvSpPr txBox="1">
              <a:spLocks noChangeArrowheads="1"/>
            </p:cNvSpPr>
            <p:nvPr/>
          </p:nvSpPr>
          <p:spPr bwMode="auto">
            <a:xfrm rot="19228445">
              <a:off x="2332165" y="5207242"/>
              <a:ext cx="1298854" cy="400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2000" b="1" dirty="0">
                  <a:solidFill>
                    <a:srgbClr val="00CCFF"/>
                  </a:solidFill>
                </a:rPr>
                <a:t>Evaluation</a:t>
              </a:r>
            </a:p>
          </p:txBody>
        </p:sp>
        <p:sp>
          <p:nvSpPr>
            <p:cNvPr id="24592" name="TextBox 36"/>
            <p:cNvSpPr txBox="1">
              <a:spLocks noChangeArrowheads="1"/>
            </p:cNvSpPr>
            <p:nvPr/>
          </p:nvSpPr>
          <p:spPr bwMode="auto">
            <a:xfrm>
              <a:off x="1126287" y="2539821"/>
              <a:ext cx="1108083" cy="707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2000" b="1" dirty="0">
                  <a:solidFill>
                    <a:schemeClr val="tx1">
                      <a:lumMod val="50000"/>
                    </a:schemeClr>
                  </a:solidFill>
                </a:rPr>
                <a:t>Initial</a:t>
              </a:r>
            </a:p>
            <a:p>
              <a:pPr algn="ctr" eaLnBrk="1" hangingPunct="1">
                <a:defRPr/>
              </a:pPr>
              <a:r>
                <a:rPr lang="en-US" sz="2000" b="1" dirty="0">
                  <a:solidFill>
                    <a:schemeClr val="tx1">
                      <a:lumMod val="50000"/>
                    </a:schemeClr>
                  </a:solidFill>
                </a:rPr>
                <a:t>Planning</a:t>
              </a:r>
            </a:p>
          </p:txBody>
        </p:sp>
      </p:grpSp>
      <p:sp>
        <p:nvSpPr>
          <p:cNvPr id="19" name="Arc 18">
            <a:extLst>
              <a:ext uri="{FF2B5EF4-FFF2-40B4-BE49-F238E27FC236}">
                <a16:creationId xmlns:a16="http://schemas.microsoft.com/office/drawing/2014/main" id="{90A399E0-BD17-4E47-8E7A-FE37413DD2D0}"/>
              </a:ext>
            </a:extLst>
          </p:cNvPr>
          <p:cNvSpPr/>
          <p:nvPr/>
        </p:nvSpPr>
        <p:spPr bwMode="auto">
          <a:xfrm rot="5400000" flipV="1">
            <a:off x="1193318" y="731236"/>
            <a:ext cx="2906712" cy="3981450"/>
          </a:xfrm>
          <a:prstGeom prst="arc">
            <a:avLst/>
          </a:prstGeom>
          <a:ln w="203200" cmpd="sng">
            <a:solidFill>
              <a:schemeClr val="tx1">
                <a:lumMod val="50000"/>
              </a:schemeClr>
            </a:solidFill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ADDDD40B-FF59-474B-A6F4-F2CB90F1C127}"/>
              </a:ext>
            </a:extLst>
          </p:cNvPr>
          <p:cNvSpPr/>
          <p:nvPr/>
        </p:nvSpPr>
        <p:spPr bwMode="auto">
          <a:xfrm rot="5400000" flipV="1">
            <a:off x="7061331" y="2375073"/>
            <a:ext cx="2906712" cy="3981450"/>
          </a:xfrm>
          <a:prstGeom prst="arc">
            <a:avLst/>
          </a:prstGeom>
          <a:ln w="203200" cmpd="sng">
            <a:solidFill>
              <a:schemeClr val="tx1">
                <a:lumMod val="50000"/>
              </a:schemeClr>
            </a:solidFill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897101"/>
      </p:ext>
    </p:extLst>
  </p:cSld>
  <p:clrMapOvr>
    <a:masterClrMapping/>
  </p:clrMapOvr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6880</TotalTime>
  <Words>857</Words>
  <Application>Microsoft Macintosh PowerPoint</Application>
  <PresentationFormat>On-screen Show (4:3)</PresentationFormat>
  <Paragraphs>257</Paragraphs>
  <Slides>30</Slides>
  <Notes>3</Notes>
  <HiddenSlides>13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Zapf Dingbats</vt:lpstr>
      <vt:lpstr>Black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Why Waterfall doesn’t work</vt:lpstr>
      <vt:lpstr>Solution: Empirical Process Model</vt:lpstr>
      <vt:lpstr>Iterative &amp; Incremental Development Process</vt:lpstr>
      <vt:lpstr>Iterative &amp; Incremental Development Process</vt:lpstr>
      <vt:lpstr>Iterative &amp; Incremental Development Process</vt:lpstr>
      <vt:lpstr>Iterative &amp; Incremental Development Process</vt:lpstr>
      <vt:lpstr>Iterative &amp; Incremental Development Process</vt:lpstr>
      <vt:lpstr>Key Benefits of Iterative &amp; Incremental Development</vt:lpstr>
      <vt:lpstr>How long should iterations be?</vt:lpstr>
      <vt:lpstr>Iterative &amp; Incremental Development Process</vt:lpstr>
      <vt:lpstr>Summary</vt:lpstr>
      <vt:lpstr>Appendix</vt:lpstr>
      <vt:lpstr>Iterative Development Process</vt:lpstr>
      <vt:lpstr>PowerPoint Presentation</vt:lpstr>
      <vt:lpstr>PowerPoint Presentation</vt:lpstr>
      <vt:lpstr>Estimation is Hard</vt:lpstr>
      <vt:lpstr>Principles for Estimation</vt:lpstr>
      <vt:lpstr>Planning Poker Estimation using Wisdom of the Crowd</vt:lpstr>
      <vt:lpstr>PowerPoint Presentation</vt:lpstr>
      <vt:lpstr>PowerPoint Presentation</vt:lpstr>
      <vt:lpstr>Principle: Customer sets priorities</vt:lpstr>
      <vt:lpstr>Priority Numbering Scheme</vt:lpstr>
      <vt:lpstr>So in the end you have…</vt:lpstr>
      <vt:lpstr>Summary</vt:lpstr>
    </vt:vector>
  </TitlesOfParts>
  <Company>Oregon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Fleming</dc:creator>
  <cp:lastModifiedBy>Scott Fleming (sdflming)</cp:lastModifiedBy>
  <cp:revision>271</cp:revision>
  <dcterms:created xsi:type="dcterms:W3CDTF">2011-01-26T19:04:03Z</dcterms:created>
  <dcterms:modified xsi:type="dcterms:W3CDTF">2022-03-28T17:39:13Z</dcterms:modified>
</cp:coreProperties>
</file>